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5" r:id="rId2"/>
    <p:sldMasterId id="2147483729" r:id="rId3"/>
  </p:sldMasterIdLst>
  <p:notesMasterIdLst>
    <p:notesMasterId r:id="rId10"/>
  </p:notesMasterIdLst>
  <p:sldIdLst>
    <p:sldId id="3452" r:id="rId4"/>
    <p:sldId id="2145706571" r:id="rId5"/>
    <p:sldId id="3454" r:id="rId6"/>
    <p:sldId id="2145706573" r:id="rId7"/>
    <p:sldId id="3455" r:id="rId8"/>
    <p:sldId id="21457065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9419" autoAdjust="0"/>
  </p:normalViewPr>
  <p:slideViewPr>
    <p:cSldViewPr snapToGrid="0">
      <p:cViewPr varScale="1">
        <p:scale>
          <a:sx n="72" d="100"/>
          <a:sy n="72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5F9F-B500-45E0-BC6F-A27C2AC134E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9664-2DF1-4B5B-8AA3-A4F0F08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00CDD-66DA-4B19-B710-C7B9A3EA9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2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99664-2DF1-4B5B-8AA3-A4F0F0885E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00CDD-66DA-4B19-B710-C7B9A3EA9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00CDD-66DA-4B19-B710-C7B9A3EA9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6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00CDD-66DA-4B19-B710-C7B9A3EA9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6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00CDD-66DA-4B19-B710-C7B9A3EA9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90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DC78A48-CB1F-B74C-8785-7FD21D09E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009" b="4365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A0E26-61DC-E147-B41C-30713D5E1F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372868-B274-3F4C-B730-ED846A37B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34289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0259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B5D95-0D95-5E48-9569-4DB67BD6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570694" y="-1"/>
            <a:ext cx="462130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Bullet with Example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1DA45D-A585-4B47-8487-05DD920C65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825625"/>
            <a:ext cx="6919813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F596E3-3520-364B-BDE9-4E035D5D0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CB2B9-3736-ED45-9E1A-5D1979E5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3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63296" y="1143001"/>
            <a:ext cx="10972800" cy="51671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9045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9134-B643-4859-BA81-E85A8BBB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0CDD-DC8E-43FB-8B65-1562B668793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43021-29F2-472B-8A59-FC606E4B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0A55F-8822-426D-8866-C82828BF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1C3A-C1F7-41DD-BC38-CC3018FE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3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BC61-3500-403E-A7F4-ABAA4E07D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AFAD4-481E-46A0-8DE3-5DD649A44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CD59-4DFF-4931-B15F-4B20FFE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A46C-BC47-4352-BDB6-46BAFF5CC34B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37700-C456-469E-AE65-E818C8EF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1418E-1CD2-47DD-97C5-C43F2F7E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CE8-43E9-4A65-817C-1A3A84A84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400DB56-73B1-D048-BB83-50694E8174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with Image 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361-2BA1-2B43-ABFB-4B989DED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3C71CED6-593A-E54A-82C5-90AE35F32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700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9978B9-115F-AC4F-94E5-187073E7D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Bullet with Example Image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79175F-0EEF-2A43-A216-AF956C53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79270-F43F-244B-92C4-4D6B7F5E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2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EBCFD-00A5-4F43-B1A7-9BCC6870A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7E2523-2DBD-6649-8B1E-DDC53EBF10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1-Column Text Over Image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E0BC96-F1E0-354A-ACA1-A37B46E35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03400"/>
            <a:ext cx="6123104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SUBHEAD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B82BF1-9BA3-0F44-A8CA-2CD688B4E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327275"/>
            <a:ext cx="6136641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 b="0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/>
            </a:pPr>
            <a:r>
              <a:rPr lang="en-US"/>
              <a:t>This is body copy. This is body copy. This is body copy. This is body copy. This is body copy. This is body copy.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8C2C2B2-C71B-D244-8BF1-9F56042E3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1002D5-0038-F042-B2CC-D72C32019C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87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0" y="6172199"/>
            <a:ext cx="12192001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Style 1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79AF81-AFED-0046-9D30-1DAD4629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81D9D-B557-0F4C-9969-2AD12EA5A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2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-1" y="6146800"/>
            <a:ext cx="12192001" cy="71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Divider Style 2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54075C-789D-9147-A13A-0A08D54EE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678AB-7E0A-CF42-9517-4E9EEBA9F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7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37639F-44DC-2845-ABAC-ADE762448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  <a:ln>
            <a:noFill/>
          </a:ln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E8AB-9830-AD4F-B6F1-36348BD3D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1EEA-B23A-FF4D-93E7-D20525501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75" b="7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C66B5B-245D-0047-B89A-CBF75EAB2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9AA8C-A8FD-ED42-B6CC-E2C6D7397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CB0205-F1C6-2941-9206-0299756D69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F991A-FB5A-0B46-8C39-4775D67FA3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CC36B6-4D76-2B48-9684-37C992474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568DA-E893-AB4C-A13C-BC84904B06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A8396631-9AA1-6C40-A51B-AC7E40550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009" b="4365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3F14F6-B46E-FC4B-A243-3E7286D121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6264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345D3-805E-C647-ACD8-9B314F13D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35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FE18D1-E28A-164D-83E4-C8C2934A74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1D0CD-EA3C-8E40-AE1E-6A5F3881C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49E907-5F68-0C41-A8AB-2DABCDD2F6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4C098-B748-5140-A1F3-FE4B1C385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0DAD2-74A9-B745-B722-E544D85F8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A1216-8458-AC4A-BA5E-0A4FCA2FC2DB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65D32-A09A-BE4B-B97E-190AA3359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85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8C4B4-4B01-5446-AA16-7A69A26E2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B4196-9356-3841-A589-59F52A6A0A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C73EE-25DF-6544-8643-07381385C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8EC1BB-7324-B04A-BC93-EAEA9B9F13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C193C-AFB2-3145-9245-5FDB4932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5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LO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152531-8A7D-2F42-9E3D-B6845A48F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91284-6FD6-4949-8438-B239367B2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6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0FDCB7-9CC1-694B-8F2B-811603A90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75" b="7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083E8E-0BB3-BB4A-ADAA-1EEAFE9D5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553B5-0F37-E247-89D1-B6C3E3E4F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06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02D191-8399-A04A-AC83-63743E5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79108-1604-124C-B9D3-7E2FE3512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26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FF8B7D-153A-E443-95DF-7EE8A88CA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93496-26B0-5741-9E67-E73965BB8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536F5-BF40-6F4C-9B44-2B99C0EE76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1983B-2D5D-A041-B524-DEE0198C6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828-1212-0A40-965C-27EB8387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9F8A2-C9F1-E343-9006-DA75F8A71758}"/>
              </a:ext>
            </a:extLst>
          </p:cNvPr>
          <p:cNvSpPr/>
          <p:nvPr userDrawn="1"/>
        </p:nvSpPr>
        <p:spPr>
          <a:xfrm>
            <a:off x="-1" y="6121400"/>
            <a:ext cx="12192001" cy="736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9DF7CD-5821-2C47-B463-F1045D94675D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E9D4B0-A43B-E141-8C9B-69B5690948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b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928FF3-AB65-F84E-9058-0E68924AF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E57B5-90D0-8446-85F6-8BF8A4A77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9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EE6B33-3D09-8946-841E-B1F4CD4538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B1070-70F8-334D-BC4D-C2793BAD09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8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48F64-DD03-BD41-8FF3-DA1161D4C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765224-EA9C-044D-A413-523246CB2FD9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24011-6F56-144A-B26E-E7EDC20B6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4761E-2EB7-9B4D-90AB-497A55C01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0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12DCC-009F-C048-8C3D-E9E5F2F9F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28E745-7DA1-B648-9D38-4E9C02CBEC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8904B-38AE-8E4E-BC22-6082D1E85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81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A006A-C270-5D49-9060-50C47D1C4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746F83-7B4D-D541-948B-EADB6428AA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C5600-8656-6A46-8265-0B799D947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87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73C6AD-47B7-FC47-961A-3B08E5C88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A0E26-61DC-E147-B41C-30713D5E1F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372868-B274-3F4C-B730-ED846A37B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34289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507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161FC-7DAF-A440-83F5-0A0534571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3F14F6-B46E-FC4B-A243-3E7286D121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6264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345D3-805E-C647-ACD8-9B314F13D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828-1212-0A40-965C-27EB8387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9F8A2-C9F1-E343-9006-DA75F8A71758}"/>
              </a:ext>
            </a:extLst>
          </p:cNvPr>
          <p:cNvSpPr/>
          <p:nvPr userDrawn="1"/>
        </p:nvSpPr>
        <p:spPr>
          <a:xfrm>
            <a:off x="-1" y="6121400"/>
            <a:ext cx="12192001" cy="736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9DF7CD-5821-2C47-B463-F1045D94675D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E9D4B0-A43B-E141-8C9B-69B5690948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b="0"/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928FF3-AB65-F84E-9058-0E68924AF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E57B5-90D0-8446-85F6-8BF8A4A77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16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Bullets with Side Body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895753-5775-7848-BF5A-44EAD3F2D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9EA6F-8CBC-6E44-8521-E05BC0295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1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3-Column with Icon Placeholder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925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 dirty="0"/>
              <a:t>SUBHEAD 1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E5EE1-91BE-FC45-B274-48433B64EFA9}"/>
              </a:ext>
            </a:extLst>
          </p:cNvPr>
          <p:cNvCxnSpPr/>
          <p:nvPr userDrawn="1"/>
        </p:nvCxnSpPr>
        <p:spPr>
          <a:xfrm>
            <a:off x="457200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B58640-9F5D-6247-A2BA-7DD1C9B4D972}"/>
              </a:ext>
            </a:extLst>
          </p:cNvPr>
          <p:cNvCxnSpPr/>
          <p:nvPr userDrawn="1"/>
        </p:nvCxnSpPr>
        <p:spPr>
          <a:xfrm>
            <a:off x="4022725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50061B-2C2F-D74D-80A2-E8CE402458A6}"/>
              </a:ext>
            </a:extLst>
          </p:cNvPr>
          <p:cNvCxnSpPr/>
          <p:nvPr userDrawn="1"/>
        </p:nvCxnSpPr>
        <p:spPr>
          <a:xfrm>
            <a:off x="7589838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0C58A3-305E-2E43-9E36-4453E1672803}"/>
              </a:ext>
            </a:extLst>
          </p:cNvPr>
          <p:cNvSpPr/>
          <p:nvPr userDrawn="1"/>
        </p:nvSpPr>
        <p:spPr>
          <a:xfrm>
            <a:off x="7589838" y="2026495"/>
            <a:ext cx="838260" cy="8376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BDE73-B83B-A844-B92F-716E6C2B90F9}"/>
              </a:ext>
            </a:extLst>
          </p:cNvPr>
          <p:cNvSpPr/>
          <p:nvPr userDrawn="1"/>
        </p:nvSpPr>
        <p:spPr>
          <a:xfrm>
            <a:off x="4022725" y="2026495"/>
            <a:ext cx="879761" cy="837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3C756-6C5D-4D49-95FB-A9F16EFF468B}"/>
              </a:ext>
            </a:extLst>
          </p:cNvPr>
          <p:cNvSpPr/>
          <p:nvPr userDrawn="1"/>
        </p:nvSpPr>
        <p:spPr>
          <a:xfrm>
            <a:off x="457200" y="2026495"/>
            <a:ext cx="826346" cy="837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DC8887-B9F3-5140-84C9-698F25C75F7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29974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 dirty="0"/>
              <a:t>SUBHEAD 2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0EF353-8521-C547-A601-AF5128FEB7B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02748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 dirty="0"/>
              <a:t>SUBHEAD 3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EFC1D1D-AB24-C44E-BD13-FC42DFB3E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421"/>
            <a:ext cx="10760242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2-Column Body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8EB85-09B8-5F4A-B22F-9BCF151D05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6264B5F-C269-FD44-AA93-F7BAA365F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E9C2AC-6A90-E342-BF61-9D9FD947F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0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Bullets with Side Body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895753-5775-7848-BF5A-44EAD3F2D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>
                <a:latin typeface="Franklin Gothic Demi" panose="020B0703020102020204" pitchFamily="34" charset="0"/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9EA6F-8CBC-6E44-8521-E05BC0295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13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2-Column Bullets with Intro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24865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" y="1493921"/>
            <a:ext cx="10760242" cy="884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A04F95-BF52-F748-9796-35162EDE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3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Drag Image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84B6A5-E239-D649-86E1-39D3FF723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199" y="1827980"/>
            <a:ext cx="6939281" cy="42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16EE3D-FABF-E347-B2F6-A46EF1F2D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Text with Image Right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AFF34F-AE17-EE4F-BBBD-1266360ED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F8DFF-7877-854E-B14C-FE68A45A7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9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Text with Image Right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35C58E-9DE3-BB4F-9B89-E7A5E0537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23720"/>
            <a:ext cx="6893560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SUBHEAD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C92A3-329A-8146-9A97-FB9695EF6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195195"/>
            <a:ext cx="6908800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This is body copy.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466365-C813-1944-A14B-88D5A12A0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1C625-F027-5443-B5A9-DAF313D8D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B5D95-0D95-5E48-9569-4DB67BD6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570694" y="-1"/>
            <a:ext cx="462130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Bullet with Example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1DA45D-A585-4B47-8487-05DD920C65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825625"/>
            <a:ext cx="6919813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F596E3-3520-364B-BDE9-4E035D5D0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CB2B9-3736-ED45-9E1A-5D1979E5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400DB56-73B1-D048-BB83-50694E8174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with Image 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361-2BA1-2B43-ABFB-4B989DED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3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3C71CED6-593A-E54A-82C5-90AE35F32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700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9978B9-115F-AC4F-94E5-187073E7D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Bullet with Example Image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79175F-0EEF-2A43-A216-AF956C53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79270-F43F-244B-92C4-4D6B7F5E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1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EBCFD-00A5-4F43-B1A7-9BCC6870A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7E2523-2DBD-6649-8B1E-DDC53EBF10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1-Column Text Over Image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E0BC96-F1E0-354A-ACA1-A37B46E35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03400"/>
            <a:ext cx="6123104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 dirty="0"/>
              <a:t>SUBHEAD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B82BF1-9BA3-0F44-A8CA-2CD688B4E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327275"/>
            <a:ext cx="6136641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 b="0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/>
            </a:pPr>
            <a:r>
              <a:rPr lang="en-US" dirty="0"/>
              <a:t>This is body copy. This is body copy. This is body copy. This is body copy. This is body copy. This is body copy.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8C2C2B2-C71B-D244-8BF1-9F56042E3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1002D5-0038-F042-B2CC-D72C32019C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1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0" y="6172199"/>
            <a:ext cx="12192001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Style 1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79AF81-AFED-0046-9D30-1DAD4629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81D9D-B557-0F4C-9969-2AD12EA5A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8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-1" y="6146800"/>
            <a:ext cx="12192001" cy="71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Divider Style 2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54075C-789D-9147-A13A-0A08D54EE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678AB-7E0A-CF42-9517-4E9EEBA9F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16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37639F-44DC-2845-ABAC-ADE762448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  <a:ln>
            <a:noFill/>
          </a:ln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E8AB-9830-AD4F-B6F1-36348BD3D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3-Column with Icon Placeholder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925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/>
              <a:t>SUBHEAD 1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E5EE1-91BE-FC45-B274-48433B64EFA9}"/>
              </a:ext>
            </a:extLst>
          </p:cNvPr>
          <p:cNvCxnSpPr/>
          <p:nvPr userDrawn="1"/>
        </p:nvCxnSpPr>
        <p:spPr>
          <a:xfrm>
            <a:off x="457200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B58640-9F5D-6247-A2BA-7DD1C9B4D972}"/>
              </a:ext>
            </a:extLst>
          </p:cNvPr>
          <p:cNvCxnSpPr/>
          <p:nvPr userDrawn="1"/>
        </p:nvCxnSpPr>
        <p:spPr>
          <a:xfrm>
            <a:off x="4022725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50061B-2C2F-D74D-80A2-E8CE402458A6}"/>
              </a:ext>
            </a:extLst>
          </p:cNvPr>
          <p:cNvCxnSpPr/>
          <p:nvPr userDrawn="1"/>
        </p:nvCxnSpPr>
        <p:spPr>
          <a:xfrm>
            <a:off x="7589838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0C58A3-305E-2E43-9E36-4453E1672803}"/>
              </a:ext>
            </a:extLst>
          </p:cNvPr>
          <p:cNvSpPr/>
          <p:nvPr userDrawn="1"/>
        </p:nvSpPr>
        <p:spPr>
          <a:xfrm>
            <a:off x="7589838" y="2026495"/>
            <a:ext cx="838260" cy="8376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BDE73-B83B-A844-B92F-716E6C2B90F9}"/>
              </a:ext>
            </a:extLst>
          </p:cNvPr>
          <p:cNvSpPr/>
          <p:nvPr userDrawn="1"/>
        </p:nvSpPr>
        <p:spPr>
          <a:xfrm>
            <a:off x="4022725" y="2026495"/>
            <a:ext cx="879761" cy="837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3C756-6C5D-4D49-95FB-A9F16EFF468B}"/>
              </a:ext>
            </a:extLst>
          </p:cNvPr>
          <p:cNvSpPr/>
          <p:nvPr userDrawn="1"/>
        </p:nvSpPr>
        <p:spPr>
          <a:xfrm>
            <a:off x="457200" y="2026495"/>
            <a:ext cx="826346" cy="837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DC8887-B9F3-5140-84C9-698F25C75F7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29974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/>
              <a:t>SUBHEAD 2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0EF353-8521-C547-A601-AF5128FEB7B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02748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/>
              <a:t>SUBHEAD 3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EFC1D1D-AB24-C44E-BD13-FC42DFB3E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1EEA-B23A-FF4D-93E7-D20525501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C66B5B-245D-0047-B89A-CBF75EAB2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9AA8C-A8FD-ED42-B6CC-E2C6D7397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43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CB0205-F1C6-2941-9206-0299756D69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F991A-FB5A-0B46-8C39-4775D67FA3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84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CC36B6-4D76-2B48-9684-37C992474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568DA-E893-AB4C-A13C-BC84904B06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7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FE18D1-E28A-164D-83E4-C8C2934A74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1D0CD-EA3C-8E40-AE1E-6A5F3881C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1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49E907-5F68-0C41-A8AB-2DABCDD2F6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4C098-B748-5140-A1F3-FE4B1C385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7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0DAD2-74A9-B745-B722-E544D85F8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A1216-8458-AC4A-BA5E-0A4FCA2FC2DB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65D32-A09A-BE4B-B97E-190AA3359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5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8C4B4-4B01-5446-AA16-7A69A26E2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B4196-9356-3841-A589-59F52A6A0A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47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C73EE-25DF-6544-8643-07381385C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8EC1BB-7324-B04A-BC93-EAEA9B9F13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C193C-AFB2-3145-9245-5FDB4932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LO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152531-8A7D-2F42-9E3D-B6845A48F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91284-6FD6-4949-8438-B239367B2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542C29-7F54-AC4B-9485-59EB0ABB5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083E8E-0BB3-BB4A-ADAA-1EEAFE9D5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553B5-0F37-E247-89D1-B6C3E3E4F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421"/>
            <a:ext cx="10760242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2-Column Body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8EB85-09B8-5F4A-B22F-9BCF151D05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6264B5F-C269-FD44-AA93-F7BAA365F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E9C2AC-6A90-E342-BF61-9D9FD947F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05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02D191-8399-A04A-AC83-63743E5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79108-1604-124C-B9D3-7E2FE3512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1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FF8B7D-153A-E443-95DF-7EE8A88CA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93496-26B0-5741-9E67-E73965BB8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9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536F5-BF40-6F4C-9B44-2B99C0EE76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1983B-2D5D-A041-B524-DEE0198C6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80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EE6B33-3D09-8946-841E-B1F4CD4538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B1070-70F8-334D-BC4D-C2793BAD09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48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48F64-DD03-BD41-8FF3-DA1161D4C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765224-EA9C-044D-A413-523246CB2FD9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24011-6F56-144A-B26E-E7EDC20B6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4761E-2EB7-9B4D-90AB-497A55C01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4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12DCC-009F-C048-8C3D-E9E5F2F9F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28E745-7DA1-B648-9D38-4E9C02CBEC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8904B-38AE-8E4E-BC22-6082D1E85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6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A006A-C270-5D49-9060-50C47D1C4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746F83-7B4D-D541-948B-EADB6428AA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Long Presentation Title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C5600-8656-6A46-8265-0B799D947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2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DC78A48-CB1F-B74C-8785-7FD21D09E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009" b="4365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A0E26-61DC-E147-B41C-30713D5E1F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372868-B274-3F4C-B730-ED846A37B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234289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2419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A8396631-9AA1-6C40-A51B-AC7E40550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009" b="4365"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8EFE45-EA64-5A41-9312-1800D98B601A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3F14F6-B46E-FC4B-A243-3E7286D121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6264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345D3-805E-C647-ACD8-9B314F13D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0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1828-1212-0A40-965C-27EB8387C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9F8A2-C9F1-E343-9006-DA75F8A71758}"/>
              </a:ext>
            </a:extLst>
          </p:cNvPr>
          <p:cNvSpPr/>
          <p:nvPr userDrawn="1"/>
        </p:nvSpPr>
        <p:spPr>
          <a:xfrm>
            <a:off x="-1" y="6121400"/>
            <a:ext cx="12192001" cy="736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9DF7CD-5821-2C47-B463-F1045D94675D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E9D4B0-A43B-E141-8C9B-69B5690948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b="0"/>
            </a:lvl1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928FF3-AB65-F84E-9058-0E68924AF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E57B5-90D0-8446-85F6-8BF8A4A77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2-Column Bullets with Intro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24865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" y="1493921"/>
            <a:ext cx="10760242" cy="884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1">
                <a:solidFill>
                  <a:schemeClr val="tx2"/>
                </a:solidFill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A04F95-BF52-F748-9796-35162EDE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Bullets with Side Body 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299" y="1825625"/>
            <a:ext cx="5694501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895753-5775-7848-BF5A-44EAD3F2DE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19EA6F-8CBC-6E44-8521-E05BC0295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4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3-Column with Icon Placeholder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925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/>
              <a:t>SUBHEAD 1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E5EE1-91BE-FC45-B274-48433B64EFA9}"/>
              </a:ext>
            </a:extLst>
          </p:cNvPr>
          <p:cNvCxnSpPr/>
          <p:nvPr userDrawn="1"/>
        </p:nvCxnSpPr>
        <p:spPr>
          <a:xfrm>
            <a:off x="457200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B58640-9F5D-6247-A2BA-7DD1C9B4D972}"/>
              </a:ext>
            </a:extLst>
          </p:cNvPr>
          <p:cNvCxnSpPr/>
          <p:nvPr userDrawn="1"/>
        </p:nvCxnSpPr>
        <p:spPr>
          <a:xfrm>
            <a:off x="4022725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50061B-2C2F-D74D-80A2-E8CE402458A6}"/>
              </a:ext>
            </a:extLst>
          </p:cNvPr>
          <p:cNvCxnSpPr/>
          <p:nvPr userDrawn="1"/>
        </p:nvCxnSpPr>
        <p:spPr>
          <a:xfrm>
            <a:off x="7589838" y="2026495"/>
            <a:ext cx="0" cy="341802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0C58A3-305E-2E43-9E36-4453E1672803}"/>
              </a:ext>
            </a:extLst>
          </p:cNvPr>
          <p:cNvSpPr/>
          <p:nvPr userDrawn="1"/>
        </p:nvSpPr>
        <p:spPr>
          <a:xfrm>
            <a:off x="7589838" y="2026495"/>
            <a:ext cx="838260" cy="8376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BDE73-B83B-A844-B92F-716E6C2B90F9}"/>
              </a:ext>
            </a:extLst>
          </p:cNvPr>
          <p:cNvSpPr/>
          <p:nvPr userDrawn="1"/>
        </p:nvSpPr>
        <p:spPr>
          <a:xfrm>
            <a:off x="4022725" y="2026495"/>
            <a:ext cx="879761" cy="837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3C756-6C5D-4D49-95FB-A9F16EFF468B}"/>
              </a:ext>
            </a:extLst>
          </p:cNvPr>
          <p:cNvSpPr/>
          <p:nvPr userDrawn="1"/>
        </p:nvSpPr>
        <p:spPr>
          <a:xfrm>
            <a:off x="457200" y="2026495"/>
            <a:ext cx="826346" cy="837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EDC8887-B9F3-5140-84C9-698F25C75F7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29974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/>
              <a:t>SUBHEAD 2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0EF353-8521-C547-A601-AF5128FEB7B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02748" y="3016070"/>
            <a:ext cx="3265685" cy="2832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>
              <a:buClr>
                <a:schemeClr val="bg1">
                  <a:lumMod val="65000"/>
                </a:schemeClr>
              </a:buClr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</a:lstStyle>
          <a:p>
            <a:pPr lvl="0"/>
            <a:r>
              <a:rPr lang="en-US"/>
              <a:t>SUBHEAD 3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EFC1D1D-AB24-C44E-BD13-FC42DFB3E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0421"/>
            <a:ext cx="10760242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2-Column Body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8EB85-09B8-5F4A-B22F-9BCF151D05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6264B5F-C269-FD44-AA93-F7BAA365F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803400"/>
            <a:ext cx="5334000" cy="424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E9C2AC-6A90-E342-BF61-9D9FD947F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3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2-Column Bullets with Intro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24865" y="2508700"/>
            <a:ext cx="5292577" cy="3306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" y="1493921"/>
            <a:ext cx="10760242" cy="884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A04F95-BF52-F748-9796-35162EDE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0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Drag Image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84B6A5-E239-D649-86E1-39D3FF723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199" y="1827980"/>
            <a:ext cx="6939281" cy="42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16EE3D-FABF-E347-B2F6-A46EF1F2D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Text with Image Right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AFF34F-AE17-EE4F-BBBD-1266360ED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F8DFF-7877-854E-B14C-FE68A45A7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4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Text with Image Right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35C58E-9DE3-BB4F-9B89-E7A5E0537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23720"/>
            <a:ext cx="6893560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SUBHEAD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C92A3-329A-8146-9A97-FB9695EF6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195195"/>
            <a:ext cx="6908800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/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466365-C813-1944-A14B-88D5A12A0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1C625-F027-5443-B5A9-DAF313D8D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B5D95-0D95-5E48-9569-4DB67BD6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7570694" y="-1"/>
            <a:ext cx="462130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Bullet with Example Image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1DA45D-A585-4B47-8487-05DD920C65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825625"/>
            <a:ext cx="6919813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F596E3-3520-364B-BDE9-4E035D5D0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CB2B9-3736-ED45-9E1A-5D1979E5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400DB56-73B1-D048-BB83-50694E8174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with Image 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361-2BA1-2B43-ABFB-4B989DED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2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3C71CED6-593A-E54A-82C5-90AE35F32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700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9978B9-115F-AC4F-94E5-187073E7D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591" y="160337"/>
            <a:ext cx="6881950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Bullet with Example Image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79175F-0EEF-2A43-A216-AF956C53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26592" y="1825625"/>
            <a:ext cx="6881950" cy="419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79270-F43F-244B-92C4-4D6B7F5E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3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EBCFD-00A5-4F43-B1A7-9BCC6870A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7E2523-2DBD-6649-8B1E-DDC53EBF10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1-Column Text Over Image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E0BC96-F1E0-354A-ACA1-A37B46E35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03400"/>
            <a:ext cx="6123104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SUBHEAD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B82BF1-9BA3-0F44-A8CA-2CD688B4E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327275"/>
            <a:ext cx="6136641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 b="0">
                <a:solidFill>
                  <a:schemeClr val="bg1"/>
                </a:solidFill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Lucida Grande"/>
              <a:buNone/>
              <a:tabLst/>
              <a:defRPr/>
            </a:pPr>
            <a:r>
              <a:rPr lang="en-US"/>
              <a:t>This is body copy. This is body copy. This is body copy. This is body copy. This is body copy. This is body copy.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8C2C2B2-C71B-D244-8BF1-9F56042E3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1002D5-0038-F042-B2CC-D72C32019C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1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Drag Image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84B6A5-E239-D649-86E1-39D3FF723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199" y="1827980"/>
            <a:ext cx="6939281" cy="4268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16EE3D-FABF-E347-B2F6-A46EF1F2D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Text with Image Right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AFF34F-AE17-EE4F-BBBD-1266360ED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F8DFF-7877-854E-B14C-FE68A45A7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0" y="6172199"/>
            <a:ext cx="12192001" cy="685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Style 1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79AF81-AFED-0046-9D30-1DAD4629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81D9D-B557-0F4C-9969-2AD12EA5A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79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29321-4BD1-374F-B429-7A4F4CAC4DF8}"/>
              </a:ext>
            </a:extLst>
          </p:cNvPr>
          <p:cNvSpPr/>
          <p:nvPr userDrawn="1"/>
        </p:nvSpPr>
        <p:spPr>
          <a:xfrm>
            <a:off x="-1" y="6146800"/>
            <a:ext cx="12192001" cy="711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0"/>
            <a:ext cx="9185275" cy="1325563"/>
          </a:xfrm>
          <a:effectLst>
            <a:outerShdw blurRad="584200" dist="76200" dir="2700000" algn="t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/>
              <a:t>Divider Style 2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0AA88C3-C99E-8E45-A303-6C939632DD5E}"/>
              </a:ext>
            </a:extLst>
          </p:cNvPr>
          <p:cNvSpPr/>
          <p:nvPr userDrawn="1"/>
        </p:nvSpPr>
        <p:spPr>
          <a:xfrm>
            <a:off x="6743700" y="-8165"/>
            <a:ext cx="5456466" cy="6866166"/>
          </a:xfrm>
          <a:custGeom>
            <a:avLst/>
            <a:gdLst>
              <a:gd name="connsiteX0" fmla="*/ 0 w 4182836"/>
              <a:gd name="connsiteY0" fmla="*/ 0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0 w 4182836"/>
              <a:gd name="connsiteY4" fmla="*/ 0 h 4122964"/>
              <a:gd name="connsiteX0" fmla="*/ 2286000 w 4182836"/>
              <a:gd name="connsiteY0" fmla="*/ 1877786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2286000 w 4182836"/>
              <a:gd name="connsiteY4" fmla="*/ 1877786 h 4122964"/>
              <a:gd name="connsiteX0" fmla="*/ 3238734 w 4182836"/>
              <a:gd name="connsiteY0" fmla="*/ 64176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238734 w 4182836"/>
              <a:gd name="connsiteY4" fmla="*/ 641761 h 4122964"/>
              <a:gd name="connsiteX0" fmla="*/ 3564669 w 4182836"/>
              <a:gd name="connsiteY0" fmla="*/ 494821 h 4122964"/>
              <a:gd name="connsiteX1" fmla="*/ 4182836 w 4182836"/>
              <a:gd name="connsiteY1" fmla="*/ 0 h 4122964"/>
              <a:gd name="connsiteX2" fmla="*/ 4182836 w 4182836"/>
              <a:gd name="connsiteY2" fmla="*/ 4122964 h 4122964"/>
              <a:gd name="connsiteX3" fmla="*/ 0 w 4182836"/>
              <a:gd name="connsiteY3" fmla="*/ 4122964 h 4122964"/>
              <a:gd name="connsiteX4" fmla="*/ 3564669 w 4182836"/>
              <a:gd name="connsiteY4" fmla="*/ 494821 h 4122964"/>
              <a:gd name="connsiteX0" fmla="*/ 3564669 w 4189105"/>
              <a:gd name="connsiteY0" fmla="*/ 6462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64669 w 4189105"/>
              <a:gd name="connsiteY4" fmla="*/ 6462 h 3634605"/>
              <a:gd name="connsiteX0" fmla="*/ 3577205 w 4189105"/>
              <a:gd name="connsiteY0" fmla="*/ 2140 h 3634605"/>
              <a:gd name="connsiteX1" fmla="*/ 4189105 w 4189105"/>
              <a:gd name="connsiteY1" fmla="*/ 0 h 3634605"/>
              <a:gd name="connsiteX2" fmla="*/ 4182836 w 4189105"/>
              <a:gd name="connsiteY2" fmla="*/ 3634605 h 3634605"/>
              <a:gd name="connsiteX3" fmla="*/ 0 w 4189105"/>
              <a:gd name="connsiteY3" fmla="*/ 3634605 h 3634605"/>
              <a:gd name="connsiteX4" fmla="*/ 3577205 w 4189105"/>
              <a:gd name="connsiteY4" fmla="*/ 2140 h 36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105" h="3634605">
                <a:moveTo>
                  <a:pt x="3577205" y="2140"/>
                </a:moveTo>
                <a:lnTo>
                  <a:pt x="4189105" y="0"/>
                </a:lnTo>
                <a:cubicBezTo>
                  <a:pt x="4187015" y="1211535"/>
                  <a:pt x="4184926" y="2423070"/>
                  <a:pt x="4182836" y="3634605"/>
                </a:cubicBezTo>
                <a:lnTo>
                  <a:pt x="0" y="3634605"/>
                </a:lnTo>
                <a:lnTo>
                  <a:pt x="3577205" y="21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E309F238-1DD9-1541-8FDF-DB1AB5EDF4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455298"/>
            <a:ext cx="6186488" cy="1925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accent6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54075C-789D-9147-A13A-0A08D54EE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678AB-7E0A-CF42-9517-4E9EEBA9F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167" y="6365875"/>
            <a:ext cx="1124932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6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37639F-44DC-2845-ABAC-ADE762448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  <a:ln>
            <a:noFill/>
          </a:ln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E8AB-9830-AD4F-B6F1-36348BD3D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4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D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1EEA-B23A-FF4D-93E7-D20525501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75" b="7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C66B5B-245D-0047-B89A-CBF75EAB2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9AA8C-A8FD-ED42-B6CC-E2C6D7397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10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CB0205-F1C6-2941-9206-0299756D69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F991A-FB5A-0B46-8C39-4775D67FA3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419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CC36B6-4D76-2B48-9684-37C992474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568DA-E893-AB4C-A13C-BC84904B06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53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FE18D1-E28A-164D-83E4-C8C2934A74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1D0CD-EA3C-8E40-AE1E-6A5F3881C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4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49E907-5F68-0C41-A8AB-2DABCDD2F6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4C098-B748-5140-A1F3-FE4B1C385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36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0DAD2-74A9-B745-B722-E544D85F8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A1216-8458-AC4A-BA5E-0A4FCA2FC2DB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65D32-A09A-BE4B-B97E-190AA3359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08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8C4B4-4B01-5446-AA16-7A69A26E2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F365FBB-E32C-C247-88F6-8D3E3A350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B4196-9356-3841-A589-59F52A6A0A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8" y="0"/>
            <a:ext cx="4602162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Drag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60337"/>
            <a:ext cx="6919813" cy="1325563"/>
          </a:xfrm>
        </p:spPr>
        <p:txBody>
          <a:bodyPr>
            <a:norm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1-Column Text with Image Right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35C58E-9DE3-BB4F-9B89-E7A5E0537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23720"/>
            <a:ext cx="6893560" cy="411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latin typeface="Franklin Gothic Demi" panose="020B0703020102020204" pitchFamily="34" charset="0"/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SUBHEAD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C92A3-329A-8146-9A97-FB9695EF6A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195195"/>
            <a:ext cx="6908800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>
                <a:latin typeface="Franklin Gothic Demi" panose="020B0703020102020204" pitchFamily="34" charset="0"/>
              </a:defRPr>
            </a:lvl1pPr>
            <a:lvl2pPr marL="12700" indent="0">
              <a:buNone/>
              <a:defRPr b="0"/>
            </a:lvl2pPr>
            <a:lvl3pPr marL="239712" indent="0">
              <a:buNone/>
              <a:defRPr b="0"/>
            </a:lvl3pPr>
            <a:lvl4pPr marL="239712" indent="0">
              <a:buNone/>
              <a:defRPr b="0"/>
            </a:lvl4pPr>
            <a:lvl5pPr marL="239712" indent="0">
              <a:buNone/>
              <a:defRPr b="0"/>
            </a:lvl5pPr>
          </a:lstStyle>
          <a:p>
            <a:pPr lvl="0"/>
            <a:r>
              <a:rPr lang="en-US"/>
              <a:t>This is body copy.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466365-C813-1944-A14B-88D5A12A0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1C625-F027-5443-B5A9-DAF313D8D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742" y="6359577"/>
            <a:ext cx="1036893" cy="3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4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C73EE-25DF-6544-8643-07381385C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8EC1BB-7324-B04A-BC93-EAEA9B9F13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139812"/>
            <a:ext cx="7445829" cy="1226457"/>
          </a:xfrm>
          <a:solidFill>
            <a:schemeClr val="tx2">
              <a:alpha val="91000"/>
            </a:schemeClr>
          </a:solidFill>
        </p:spPr>
        <p:txBody>
          <a:bodyPr lIns="457200" tIns="274320" bIns="0" anchor="ctr">
            <a:noAutofit/>
          </a:bodyPr>
          <a:lstStyle>
            <a:lvl1pPr algn="l">
              <a:lnSpc>
                <a:spcPct val="70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C193C-AFB2-3145-9245-5FDB4932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67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Care Title LO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3F96DB-C6DA-CB4F-ABFB-AC129B4A2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152531-8A7D-2F42-9E3D-B6845A48FB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91284-6FD6-4949-8438-B239367B2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53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0FDCB7-9CC1-694B-8F2B-811603A90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75" b="7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083E8E-0BB3-BB4A-ADAA-1EEAFE9D5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553B5-0F37-E247-89D1-B6C3E3E4F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43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abili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C558E3-736C-D743-8EF9-88FAD07A5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02D191-8399-A04A-AC83-63743E5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79108-1604-124C-B9D3-7E2FE3512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00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m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70001-D242-0D4B-8C09-383DB601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FF8B7D-153A-E443-95DF-7EE8A88CA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93496-26B0-5741-9E67-E73965BB8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1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0AD69468-98B1-A341-85D6-A60B310BF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9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536F5-BF40-6F4C-9B44-2B99C0EE76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1983B-2D5D-A041-B524-DEE0198C6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C715E-B735-8E49-B926-611F1B436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EE6B33-3D09-8946-841E-B1F4CD4538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B1070-70F8-334D-BC4D-C2793BAD09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24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48F64-DD03-BD41-8FF3-DA1161D4C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765224-EA9C-044D-A413-523246CB2FD9}"/>
              </a:ext>
            </a:extLst>
          </p:cNvPr>
          <p:cNvSpPr/>
          <p:nvPr userDrawn="1"/>
        </p:nvSpPr>
        <p:spPr>
          <a:xfrm>
            <a:off x="0" y="353683"/>
            <a:ext cx="12192000" cy="6504317"/>
          </a:xfrm>
          <a:prstGeom prst="rect">
            <a:avLst/>
          </a:prstGeom>
          <a:gradFill>
            <a:gsLst>
              <a:gs pos="0">
                <a:srgbClr val="000000">
                  <a:alpha val="68000"/>
                </a:srgbClr>
              </a:gs>
              <a:gs pos="38000">
                <a:srgbClr val="000000">
                  <a:alpha val="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24011-6F56-144A-B26E-E7EDC20B6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4761E-2EB7-9B4D-90AB-497A55C01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64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s Title Customer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12DCC-009F-C048-8C3D-E9E5F2F9F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28E745-7DA1-B648-9D38-4E9C02CBEC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8904B-38AE-8E4E-BC22-6082D1E85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53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Efficiency Titl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A006A-C270-5D49-9060-50C47D1C4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746F83-7B4D-D541-948B-EADB6428AA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57452"/>
            <a:ext cx="7445829" cy="1961965"/>
          </a:xfrm>
          <a:solidFill>
            <a:schemeClr val="tx2">
              <a:alpha val="91000"/>
            </a:schemeClr>
          </a:solidFill>
        </p:spPr>
        <p:txBody>
          <a:bodyPr lIns="457200" tIns="274320" bIns="182880" anchor="ctr">
            <a:noAutofit/>
          </a:bodyPr>
          <a:lstStyle>
            <a:lvl1pPr algn="l">
              <a:lnSpc>
                <a:spcPct val="85000"/>
              </a:lnSpc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Long Presentation Title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C5600-8656-6A46-8265-0B799D947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1" y="5676405"/>
            <a:ext cx="3032577" cy="9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4D6D4-EB30-B049-AF94-77D6E7BA8C43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570" y="6364555"/>
            <a:ext cx="1121995" cy="3356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421"/>
            <a:ext cx="107602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306ED-1E9D-498C-B710-E79E8CF21176}"/>
              </a:ext>
            </a:extLst>
          </p:cNvPr>
          <p:cNvSpPr txBox="1"/>
          <p:nvPr userDrawn="1"/>
        </p:nvSpPr>
        <p:spPr>
          <a:xfrm>
            <a:off x="6473229" y="6532390"/>
            <a:ext cx="4209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/>
              <a:t>Privileged and Confidential: Attorney Work Product</a:t>
            </a:r>
          </a:p>
        </p:txBody>
      </p:sp>
    </p:spTree>
    <p:extLst>
      <p:ext uri="{BB962C8B-B14F-4D97-AF65-F5344CB8AC3E}">
        <p14:creationId xmlns:p14="http://schemas.microsoft.com/office/powerpoint/2010/main" val="27128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80000"/>
        <a:buFont typeface="Lucida Grande"/>
        <a:buChar char="+"/>
        <a:defRPr sz="20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239713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0000"/>
        <a:buFont typeface="Lucida Grande"/>
        <a:buChar char="+"/>
        <a:tabLst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840">
          <p15:clr>
            <a:srgbClr val="F26B43"/>
          </p15:clr>
        </p15:guide>
        <p15:guide id="4" pos="288">
          <p15:clr>
            <a:srgbClr val="F26B43"/>
          </p15:clr>
        </p15:guide>
        <p15:guide id="5" pos="75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4D6D4-EB30-B049-AF94-77D6E7BA8C43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570" y="6364555"/>
            <a:ext cx="1121995" cy="3356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421"/>
            <a:ext cx="107602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1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80000"/>
        <a:buFont typeface="Lucida Grande"/>
        <a:buChar char="+"/>
        <a:defRPr sz="20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239713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0000"/>
        <a:buFont typeface="Lucida Grande"/>
        <a:buChar char="+"/>
        <a:tabLst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840">
          <p15:clr>
            <a:srgbClr val="F26B43"/>
          </p15:clr>
        </p15:guide>
        <p15:guide id="4" pos="288">
          <p15:clr>
            <a:srgbClr val="F26B43"/>
          </p15:clr>
        </p15:guide>
        <p15:guide id="5" pos="75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4D6D4-EB30-B049-AF94-77D6E7BA8C43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570" y="6364555"/>
            <a:ext cx="1121995" cy="3356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421"/>
            <a:ext cx="107602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5445"/>
            <a:ext cx="542364" cy="118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6"/>
                </a:solidFill>
              </a:defRPr>
            </a:lvl1pPr>
          </a:lstStyle>
          <a:p>
            <a:fld id="{70941212-5356-944B-973F-4CD3E2F2A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80000"/>
        <a:buFont typeface="Lucida Grande"/>
        <a:buChar char="+"/>
        <a:defRPr sz="20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239713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80000"/>
        <a:buFont typeface="Lucida Grande"/>
        <a:buChar char="+"/>
        <a:tabLst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466725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Lucida Grande"/>
        <a:buChar char="-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840">
          <p15:clr>
            <a:srgbClr val="F26B43"/>
          </p15:clr>
        </p15:guide>
        <p15:guide id="4" pos="288">
          <p15:clr>
            <a:srgbClr val="F26B43"/>
          </p15:clr>
        </p15:guide>
        <p15:guide id="5" pos="75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19.jpe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DDF59E-5DC7-4261-AAFE-D89E9CEFC521}"/>
              </a:ext>
            </a:extLst>
          </p:cNvPr>
          <p:cNvSpPr/>
          <p:nvPr/>
        </p:nvSpPr>
        <p:spPr>
          <a:xfrm>
            <a:off x="5043055" y="947045"/>
            <a:ext cx="6515811" cy="5343001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56A558-F972-4DC1-A8E7-187BE1AF3FB6}"/>
              </a:ext>
            </a:extLst>
          </p:cNvPr>
          <p:cNvSpPr txBox="1"/>
          <p:nvPr/>
        </p:nvSpPr>
        <p:spPr>
          <a:xfrm>
            <a:off x="5204182" y="1894824"/>
            <a:ext cx="611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white"/>
                </a:solidFill>
                <a:latin typeface="Franklin Gothic Demi" panose="020B0703020102020204" pitchFamily="34" charset="0"/>
              </a:rPr>
              <a:t>Driving Toward Outcomes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B1A23-B157-4989-A602-0A39C647ADDB}"/>
              </a:ext>
            </a:extLst>
          </p:cNvPr>
          <p:cNvSpPr txBox="1"/>
          <p:nvPr/>
        </p:nvSpPr>
        <p:spPr>
          <a:xfrm>
            <a:off x="5204182" y="2325209"/>
            <a:ext cx="626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Franklin Gothic Demi" panose="020B0703020102020204" pitchFamily="34" charset="0"/>
              </a:rPr>
              <a:t>Advanced Energy Group Washington </a:t>
            </a:r>
          </a:p>
          <a:p>
            <a:r>
              <a:rPr lang="en-US" dirty="0">
                <a:solidFill>
                  <a:prstClr val="white"/>
                </a:solidFill>
                <a:latin typeface="Franklin Gothic Demi" panose="020B0703020102020204" pitchFamily="34" charset="0"/>
              </a:rPr>
              <a:t>21Q4 Mobility and Transportation Stakeholder Challenge  </a:t>
            </a:r>
          </a:p>
          <a:p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37D18C-4008-4B42-B832-0DB25F7C147D}"/>
              </a:ext>
            </a:extLst>
          </p:cNvPr>
          <p:cNvSpPr txBox="1"/>
          <p:nvPr/>
        </p:nvSpPr>
        <p:spPr>
          <a:xfrm>
            <a:off x="5204182" y="4710626"/>
            <a:ext cx="556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Nekabari L. Goka</a:t>
            </a:r>
          </a:p>
          <a:p>
            <a:r>
              <a:rPr lang="en-US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Manager, Strategic Initiatives – Utility of the Future</a:t>
            </a:r>
          </a:p>
          <a:p>
            <a:r>
              <a:rPr lang="en-US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Pepco Holdings</a:t>
            </a:r>
          </a:p>
          <a:p>
            <a:endParaRPr lang="en-US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0F27C7-8706-4D3E-A896-9AE70B3AE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13"/>
          <a:stretch/>
        </p:blipFill>
        <p:spPr bwMode="auto">
          <a:xfrm>
            <a:off x="633134" y="947045"/>
            <a:ext cx="4409921" cy="53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72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05FD15-B229-4482-9866-8CDBFC0E9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94"/>
          <a:stretch/>
        </p:blipFill>
        <p:spPr bwMode="auto">
          <a:xfrm>
            <a:off x="633134" y="947045"/>
            <a:ext cx="11369078" cy="53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DBCB5198-5CC3-4D31-A492-22678E1CB4E5}"/>
              </a:ext>
            </a:extLst>
          </p:cNvPr>
          <p:cNvSpPr/>
          <p:nvPr/>
        </p:nvSpPr>
        <p:spPr>
          <a:xfrm>
            <a:off x="4433444" y="1443104"/>
            <a:ext cx="6112756" cy="5232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               Electrifying Transportation Portfolio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FE4B2D-9221-4EB2-8785-75697EC9E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91" y="1337038"/>
            <a:ext cx="743191" cy="7302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BCDA33-7022-4F74-B318-0566C386C603}"/>
              </a:ext>
            </a:extLst>
          </p:cNvPr>
          <p:cNvGrpSpPr/>
          <p:nvPr/>
        </p:nvGrpSpPr>
        <p:grpSpPr>
          <a:xfrm>
            <a:off x="3516509" y="2198566"/>
            <a:ext cx="7955055" cy="3839312"/>
            <a:chOff x="1860901" y="2180488"/>
            <a:chExt cx="7987373" cy="383931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5143F06-D030-4871-88F3-DA39512E0E96}"/>
                </a:ext>
              </a:extLst>
            </p:cNvPr>
            <p:cNvSpPr/>
            <p:nvPr/>
          </p:nvSpPr>
          <p:spPr>
            <a:xfrm>
              <a:off x="2024812" y="2194598"/>
              <a:ext cx="5185613" cy="22506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7475" marR="0" lvl="0" indent="-1174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95257C-CD1D-452A-8ADA-BAEFC6093B46}"/>
                </a:ext>
              </a:extLst>
            </p:cNvPr>
            <p:cNvSpPr txBox="1"/>
            <p:nvPr/>
          </p:nvSpPr>
          <p:spPr>
            <a:xfrm>
              <a:off x="2170725" y="2193198"/>
              <a:ext cx="594846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B1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Connect Transportation Initiative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Make-ready across every segment – at home and around town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7D91E9-96A5-4B12-9436-73E1DF49543C}"/>
                </a:ext>
              </a:extLst>
            </p:cNvPr>
            <p:cNvSpPr txBox="1"/>
            <p:nvPr/>
          </p:nvSpPr>
          <p:spPr>
            <a:xfrm>
              <a:off x="2135221" y="2744253"/>
              <a:ext cx="4625502" cy="1615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0" indent="-228600"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rgbClr val="898989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Key Corridors Charging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98989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Residential Charging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Multi-Unit Dwelling Charging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EV-Ready System Design and Engineering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Vehicle-to-Grid Demonstration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Food Truck Service Electrification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Destination Charging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Rideshare &amp; Taxi Charging Hubs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Transit Bus Charging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C7CD800-CDFC-4151-B8D6-E27B5F0C506F}"/>
                </a:ext>
              </a:extLst>
            </p:cNvPr>
            <p:cNvSpPr/>
            <p:nvPr/>
          </p:nvSpPr>
          <p:spPr>
            <a:xfrm>
              <a:off x="1860901" y="2180488"/>
              <a:ext cx="274320" cy="27432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 marR="0" lvl="0" indent="-5238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8002BF3-7D1B-454D-B70A-1341F68CC66F}"/>
                </a:ext>
              </a:extLst>
            </p:cNvPr>
            <p:cNvSpPr/>
            <p:nvPr/>
          </p:nvSpPr>
          <p:spPr>
            <a:xfrm>
              <a:off x="2024812" y="4589299"/>
              <a:ext cx="7395413" cy="14305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7475" marR="0" lvl="0" indent="-1174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>
                    <a:lumMod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AF6CBD-E9DC-4CE2-918F-CB2A2ED62E2F}"/>
                </a:ext>
              </a:extLst>
            </p:cNvPr>
            <p:cNvSpPr txBox="1"/>
            <p:nvPr/>
          </p:nvSpPr>
          <p:spPr>
            <a:xfrm>
              <a:off x="2170725" y="4633475"/>
              <a:ext cx="594846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67B1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Smart Rates Transportation Initiative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Enabling the deployment of all classes of electric vehicles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855B82-A28A-41B5-8C5A-43505DF9B9CD}"/>
                </a:ext>
              </a:extLst>
            </p:cNvPr>
            <p:cNvSpPr txBox="1"/>
            <p:nvPr/>
          </p:nvSpPr>
          <p:spPr>
            <a:xfrm>
              <a:off x="2135221" y="5206039"/>
              <a:ext cx="484165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Residential Electric Vehicle Charging Time-of-Use Rate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Demand Charge Solution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898989">
                      <a:lumMod val="50000"/>
                    </a:srgbClr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Transit Bus Rate Solutions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A70EFC-23F8-4820-98B8-905B9B004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0" t="1173" r="40569" b="5731"/>
            <a:stretch/>
          </p:blipFill>
          <p:spPr bwMode="auto">
            <a:xfrm>
              <a:off x="6819786" y="2193198"/>
              <a:ext cx="3028488" cy="38266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3183FD8-0787-4ABA-A09F-3D0B56D3B938}"/>
              </a:ext>
            </a:extLst>
          </p:cNvPr>
          <p:cNvSpPr>
            <a:spLocks noChangeAspect="1"/>
          </p:cNvSpPr>
          <p:nvPr/>
        </p:nvSpPr>
        <p:spPr>
          <a:xfrm>
            <a:off x="3518138" y="4594667"/>
            <a:ext cx="264857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marR="0" lvl="0" indent="-5238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EFAE719-784A-484D-A77F-CAE21DD4E614}"/>
              </a:ext>
            </a:extLst>
          </p:cNvPr>
          <p:cNvSpPr txBox="1">
            <a:spLocks/>
          </p:cNvSpPr>
          <p:nvPr/>
        </p:nvSpPr>
        <p:spPr>
          <a:xfrm>
            <a:off x="82132" y="183702"/>
            <a:ext cx="12005835" cy="4299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Pepco’s Climate Solutions Plan – supporting the District’s climate and clean energy goals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C2F735-BC7A-4005-9F3A-62DC15BA162F}"/>
              </a:ext>
            </a:extLst>
          </p:cNvPr>
          <p:cNvCxnSpPr>
            <a:cxnSpLocks/>
          </p:cNvCxnSpPr>
          <p:nvPr/>
        </p:nvCxnSpPr>
        <p:spPr>
          <a:xfrm flipV="1">
            <a:off x="363541" y="728666"/>
            <a:ext cx="11373052" cy="43006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24EF87-7B09-4F9A-AE29-9D94FA1073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84" t="24594" r="24257" b="22751"/>
          <a:stretch/>
        </p:blipFill>
        <p:spPr>
          <a:xfrm>
            <a:off x="889679" y="2472063"/>
            <a:ext cx="2432567" cy="30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DF45065A-5BD5-4B60-A3D1-C53ABA41F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17"/>
          <a:stretch/>
        </p:blipFill>
        <p:spPr bwMode="auto">
          <a:xfrm>
            <a:off x="633134" y="947045"/>
            <a:ext cx="4951372" cy="53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AC6EF4BD-347D-49C8-8632-4B29A97C6DA9}"/>
              </a:ext>
            </a:extLst>
          </p:cNvPr>
          <p:cNvSpPr txBox="1">
            <a:spLocks/>
          </p:cNvSpPr>
          <p:nvPr/>
        </p:nvSpPr>
        <p:spPr>
          <a:xfrm>
            <a:off x="363541" y="297880"/>
            <a:ext cx="10737278" cy="4299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The Electric Slide – </a:t>
            </a:r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the role of the utility in t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ransition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60C2C-A97F-4FDD-AC4F-F5398147E09A}"/>
              </a:ext>
            </a:extLst>
          </p:cNvPr>
          <p:cNvCxnSpPr>
            <a:cxnSpLocks/>
          </p:cNvCxnSpPr>
          <p:nvPr/>
        </p:nvCxnSpPr>
        <p:spPr>
          <a:xfrm flipV="1">
            <a:off x="363541" y="728666"/>
            <a:ext cx="11373052" cy="43006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F95C2A17-2A51-4D6B-8183-719F03DD23AD}"/>
              </a:ext>
            </a:extLst>
          </p:cNvPr>
          <p:cNvSpPr/>
          <p:nvPr/>
        </p:nvSpPr>
        <p:spPr>
          <a:xfrm>
            <a:off x="7181409" y="2066506"/>
            <a:ext cx="3317358" cy="3234299"/>
          </a:xfrm>
          <a:prstGeom prst="donut">
            <a:avLst>
              <a:gd name="adj" fmla="val 352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A1CBFA-234B-45AD-93E4-6F1C7A6B6293}"/>
              </a:ext>
            </a:extLst>
          </p:cNvPr>
          <p:cNvCxnSpPr>
            <a:stCxn id="56" idx="7"/>
          </p:cNvCxnSpPr>
          <p:nvPr/>
        </p:nvCxnSpPr>
        <p:spPr>
          <a:xfrm flipV="1">
            <a:off x="7733577" y="4150363"/>
            <a:ext cx="476237" cy="36273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056371-1E6B-4A03-A85A-B55AEB7D7FDF}"/>
              </a:ext>
            </a:extLst>
          </p:cNvPr>
          <p:cNvCxnSpPr>
            <a:cxnSpLocks/>
            <a:stCxn id="41" idx="0"/>
            <a:endCxn id="58" idx="4"/>
          </p:cNvCxnSpPr>
          <p:nvPr/>
        </p:nvCxnSpPr>
        <p:spPr>
          <a:xfrm flipV="1">
            <a:off x="8822838" y="4561646"/>
            <a:ext cx="0" cy="419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EE5383-A7AC-49A6-8047-72E02338F0A4}"/>
              </a:ext>
            </a:extLst>
          </p:cNvPr>
          <p:cNvCxnSpPr>
            <a:cxnSpLocks/>
          </p:cNvCxnSpPr>
          <p:nvPr/>
        </p:nvCxnSpPr>
        <p:spPr>
          <a:xfrm flipH="1" flipV="1">
            <a:off x="9398632" y="4198913"/>
            <a:ext cx="481716" cy="36273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00B8DF-A12D-4C7E-A08C-B83F794830FF}"/>
              </a:ext>
            </a:extLst>
          </p:cNvPr>
          <p:cNvCxnSpPr>
            <a:cxnSpLocks/>
          </p:cNvCxnSpPr>
          <p:nvPr/>
        </p:nvCxnSpPr>
        <p:spPr>
          <a:xfrm flipH="1">
            <a:off x="9611280" y="3426429"/>
            <a:ext cx="538136" cy="1356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B9BCD2-284E-48E8-A95E-79F199DA01BC}"/>
              </a:ext>
            </a:extLst>
          </p:cNvPr>
          <p:cNvCxnSpPr>
            <a:cxnSpLocks/>
          </p:cNvCxnSpPr>
          <p:nvPr/>
        </p:nvCxnSpPr>
        <p:spPr>
          <a:xfrm flipV="1">
            <a:off x="9088383" y="2427361"/>
            <a:ext cx="262241" cy="54717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ABC210-6F23-4005-8AB0-A5ED640DEF9F}"/>
              </a:ext>
            </a:extLst>
          </p:cNvPr>
          <p:cNvCxnSpPr>
            <a:cxnSpLocks/>
          </p:cNvCxnSpPr>
          <p:nvPr/>
        </p:nvCxnSpPr>
        <p:spPr>
          <a:xfrm flipH="1" flipV="1">
            <a:off x="8286507" y="2404779"/>
            <a:ext cx="240743" cy="68341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B0D6FB-DE0E-457B-A612-008DDC1758F7}"/>
              </a:ext>
            </a:extLst>
          </p:cNvPr>
          <p:cNvCxnSpPr>
            <a:cxnSpLocks/>
          </p:cNvCxnSpPr>
          <p:nvPr/>
        </p:nvCxnSpPr>
        <p:spPr>
          <a:xfrm flipH="1" flipV="1">
            <a:off x="7472369" y="3396843"/>
            <a:ext cx="537710" cy="17276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B63713-1F99-4E27-B182-B98938039A5F}"/>
              </a:ext>
            </a:extLst>
          </p:cNvPr>
          <p:cNvGrpSpPr/>
          <p:nvPr/>
        </p:nvGrpSpPr>
        <p:grpSpPr>
          <a:xfrm>
            <a:off x="7939463" y="1956354"/>
            <a:ext cx="531090" cy="531090"/>
            <a:chOff x="4932112" y="2279837"/>
            <a:chExt cx="531090" cy="531090"/>
          </a:xfrm>
          <a:solidFill>
            <a:schemeClr val="accent5">
              <a:lumMod val="50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CCAAD3-8D6E-45A1-92A6-C55025E0141C}"/>
                </a:ext>
              </a:extLst>
            </p:cNvPr>
            <p:cNvSpPr/>
            <p:nvPr/>
          </p:nvSpPr>
          <p:spPr>
            <a:xfrm>
              <a:off x="4932112" y="2279837"/>
              <a:ext cx="531090" cy="531090"/>
            </a:xfrm>
            <a:prstGeom prst="ellipse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" name="Graphic 37" descr="Electric car outline">
              <a:extLst>
                <a:ext uri="{FF2B5EF4-FFF2-40B4-BE49-F238E27FC236}">
                  <a16:creationId xmlns:a16="http://schemas.microsoft.com/office/drawing/2014/main" id="{2E9E43A6-AE3B-4A46-9626-B53F4CB17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79065" y="2313685"/>
              <a:ext cx="457200" cy="4572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620BEB-40C9-480F-BAE2-7D0E8AEBAF7B}"/>
              </a:ext>
            </a:extLst>
          </p:cNvPr>
          <p:cNvGrpSpPr/>
          <p:nvPr/>
        </p:nvGrpSpPr>
        <p:grpSpPr>
          <a:xfrm>
            <a:off x="8557293" y="4981151"/>
            <a:ext cx="531090" cy="531090"/>
            <a:chOff x="1891145" y="2279837"/>
            <a:chExt cx="531090" cy="53109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BBE928A-954E-44EE-93C1-30CDDB20FC98}"/>
                </a:ext>
              </a:extLst>
            </p:cNvPr>
            <p:cNvSpPr/>
            <p:nvPr/>
          </p:nvSpPr>
          <p:spPr>
            <a:xfrm>
              <a:off x="1891145" y="2279837"/>
              <a:ext cx="531090" cy="53109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2" name="Graphic 41" descr="Architecture outline">
              <a:extLst>
                <a:ext uri="{FF2B5EF4-FFF2-40B4-BE49-F238E27FC236}">
                  <a16:creationId xmlns:a16="http://schemas.microsoft.com/office/drawing/2014/main" id="{E658432C-EDD8-4394-BF2B-2A5DEB80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78700" y="2364814"/>
              <a:ext cx="365760" cy="36576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C2C027-C9D8-4FA3-A5B0-6D9763474BC0}"/>
              </a:ext>
            </a:extLst>
          </p:cNvPr>
          <p:cNvGrpSpPr/>
          <p:nvPr/>
        </p:nvGrpSpPr>
        <p:grpSpPr>
          <a:xfrm>
            <a:off x="10129201" y="3066200"/>
            <a:ext cx="531090" cy="531090"/>
            <a:chOff x="9493283" y="3883757"/>
            <a:chExt cx="531090" cy="53109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106C999-E7B7-490E-A561-6C70FDFBF7D2}"/>
                </a:ext>
              </a:extLst>
            </p:cNvPr>
            <p:cNvSpPr/>
            <p:nvPr/>
          </p:nvSpPr>
          <p:spPr>
            <a:xfrm>
              <a:off x="9493283" y="3883757"/>
              <a:ext cx="531090" cy="531090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" name="Graphic 44" descr="Renewable Energy outline">
              <a:extLst>
                <a:ext uri="{FF2B5EF4-FFF2-40B4-BE49-F238E27FC236}">
                  <a16:creationId xmlns:a16="http://schemas.microsoft.com/office/drawing/2014/main" id="{50918CE0-2F2F-4F78-9E5F-FFC33DC8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83287" y="3966422"/>
              <a:ext cx="365760" cy="36576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34BB48-D9D0-4CAC-B379-0BB623A3AB02}"/>
              </a:ext>
            </a:extLst>
          </p:cNvPr>
          <p:cNvGrpSpPr/>
          <p:nvPr/>
        </p:nvGrpSpPr>
        <p:grpSpPr>
          <a:xfrm>
            <a:off x="9175123" y="1956354"/>
            <a:ext cx="531090" cy="531090"/>
            <a:chOff x="6398088" y="2239795"/>
            <a:chExt cx="531090" cy="53109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F38206B-7E07-4DE8-9856-887B9F7D74A8}"/>
                </a:ext>
              </a:extLst>
            </p:cNvPr>
            <p:cNvSpPr/>
            <p:nvPr/>
          </p:nvSpPr>
          <p:spPr>
            <a:xfrm>
              <a:off x="6398088" y="2239795"/>
              <a:ext cx="531090" cy="53109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8" name="Graphic 47" descr="Solar Panels outline">
              <a:extLst>
                <a:ext uri="{FF2B5EF4-FFF2-40B4-BE49-F238E27FC236}">
                  <a16:creationId xmlns:a16="http://schemas.microsoft.com/office/drawing/2014/main" id="{EA5AD3FE-C5CB-4B36-8EF5-7582F6479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68485" y="2322460"/>
              <a:ext cx="365760" cy="36576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5DFB17-5297-4C80-BFC5-0043D99CAE7C}"/>
              </a:ext>
            </a:extLst>
          </p:cNvPr>
          <p:cNvGrpSpPr/>
          <p:nvPr/>
        </p:nvGrpSpPr>
        <p:grpSpPr>
          <a:xfrm>
            <a:off x="7014718" y="3066200"/>
            <a:ext cx="531090" cy="531090"/>
            <a:chOff x="3411721" y="2279837"/>
            <a:chExt cx="531090" cy="5310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45C5539-91BE-42D6-A39E-182654D04336}"/>
                </a:ext>
              </a:extLst>
            </p:cNvPr>
            <p:cNvSpPr/>
            <p:nvPr/>
          </p:nvSpPr>
          <p:spPr>
            <a:xfrm>
              <a:off x="3411721" y="2279837"/>
              <a:ext cx="531090" cy="531090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" name="Graphic 50" descr="Wind Turbines outline">
              <a:extLst>
                <a:ext uri="{FF2B5EF4-FFF2-40B4-BE49-F238E27FC236}">
                  <a16:creationId xmlns:a16="http://schemas.microsoft.com/office/drawing/2014/main" id="{5BBEE39B-A5C0-4B28-9A02-BAE34F42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78668" y="2375606"/>
              <a:ext cx="365760" cy="36576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E6B32B-F7BD-4B8C-AD09-A24F96A40761}"/>
              </a:ext>
            </a:extLst>
          </p:cNvPr>
          <p:cNvGrpSpPr/>
          <p:nvPr/>
        </p:nvGrpSpPr>
        <p:grpSpPr>
          <a:xfrm>
            <a:off x="9832340" y="4435320"/>
            <a:ext cx="531090" cy="531090"/>
            <a:chOff x="9493283" y="2279837"/>
            <a:chExt cx="531090" cy="53109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A17D95A-E47F-4073-9E68-D6831E203349}"/>
                </a:ext>
              </a:extLst>
            </p:cNvPr>
            <p:cNvSpPr/>
            <p:nvPr/>
          </p:nvSpPr>
          <p:spPr>
            <a:xfrm>
              <a:off x="9493283" y="2279837"/>
              <a:ext cx="531090" cy="531090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Shape 2546">
              <a:extLst>
                <a:ext uri="{FF2B5EF4-FFF2-40B4-BE49-F238E27FC236}">
                  <a16:creationId xmlns:a16="http://schemas.microsoft.com/office/drawing/2014/main" id="{307C9DDB-B44D-4D93-A19C-AD7B3993DDE7}"/>
                </a:ext>
              </a:extLst>
            </p:cNvPr>
            <p:cNvSpPr/>
            <p:nvPr/>
          </p:nvSpPr>
          <p:spPr>
            <a:xfrm flipH="1">
              <a:off x="9626467" y="2426337"/>
              <a:ext cx="2794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812" tIns="19812" rIns="19812" bIns="19812" anchor="ctr"/>
            <a:lstStyle/>
            <a:p>
              <a:pPr defTabSz="23773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D3265F-E788-41B1-A740-37328FF9DCDC}"/>
              </a:ext>
            </a:extLst>
          </p:cNvPr>
          <p:cNvGrpSpPr/>
          <p:nvPr/>
        </p:nvGrpSpPr>
        <p:grpSpPr>
          <a:xfrm>
            <a:off x="7280263" y="4435320"/>
            <a:ext cx="531090" cy="531090"/>
            <a:chOff x="2378664" y="4216799"/>
            <a:chExt cx="531090" cy="53109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4B8D12C-3AD0-45A8-A27A-66BCF6E1FD9E}"/>
                </a:ext>
              </a:extLst>
            </p:cNvPr>
            <p:cNvSpPr/>
            <p:nvPr/>
          </p:nvSpPr>
          <p:spPr>
            <a:xfrm>
              <a:off x="2378664" y="4216799"/>
              <a:ext cx="531090" cy="531090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rgbClr val="00A9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Shape 2663">
              <a:extLst>
                <a:ext uri="{FF2B5EF4-FFF2-40B4-BE49-F238E27FC236}">
                  <a16:creationId xmlns:a16="http://schemas.microsoft.com/office/drawing/2014/main" id="{A569048B-6593-42DC-8ADA-7F9D17218C52}"/>
                </a:ext>
              </a:extLst>
            </p:cNvPr>
            <p:cNvSpPr/>
            <p:nvPr/>
          </p:nvSpPr>
          <p:spPr>
            <a:xfrm>
              <a:off x="2514600" y="4409697"/>
              <a:ext cx="2794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1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1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0800" y="5400"/>
                  </a:moveTo>
                  <a:lnTo>
                    <a:pt x="3927" y="10800"/>
                  </a:lnTo>
                  <a:lnTo>
                    <a:pt x="8836" y="10800"/>
                  </a:lnTo>
                  <a:lnTo>
                    <a:pt x="9818" y="16200"/>
                  </a:lnTo>
                  <a:lnTo>
                    <a:pt x="16691" y="10800"/>
                  </a:lnTo>
                  <a:lnTo>
                    <a:pt x="11782" y="10800"/>
                  </a:lnTo>
                  <a:cubicBezTo>
                    <a:pt x="11782" y="10800"/>
                    <a:pt x="10800" y="5400"/>
                    <a:pt x="10800" y="540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miter lim="400000"/>
            </a:ln>
          </p:spPr>
          <p:txBody>
            <a:bodyPr lIns="19812" tIns="19812" rIns="19812" bIns="19812" anchor="ctr"/>
            <a:lstStyle/>
            <a:p>
              <a:pPr defTabSz="23773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C5709D5-EEB3-4C50-8486-0E3380ACF89D}"/>
              </a:ext>
            </a:extLst>
          </p:cNvPr>
          <p:cNvSpPr/>
          <p:nvPr/>
        </p:nvSpPr>
        <p:spPr>
          <a:xfrm>
            <a:off x="7960104" y="2902957"/>
            <a:ext cx="1725467" cy="165868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Franklin Gothic Book" panose="020B0503020102020204" pitchFamily="34" charset="0"/>
              </a:rPr>
              <a:t>Interactive Grid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093915-1537-4EF2-AD8B-2F5C769CE785}"/>
              </a:ext>
            </a:extLst>
          </p:cNvPr>
          <p:cNvSpPr txBox="1"/>
          <p:nvPr/>
        </p:nvSpPr>
        <p:spPr>
          <a:xfrm>
            <a:off x="7090557" y="1335198"/>
            <a:ext cx="186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Managed EV Charging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277280-5394-4FEA-9A71-63C46DE89493}"/>
              </a:ext>
            </a:extLst>
          </p:cNvPr>
          <p:cNvSpPr txBox="1"/>
          <p:nvPr/>
        </p:nvSpPr>
        <p:spPr>
          <a:xfrm>
            <a:off x="8830251" y="1579754"/>
            <a:ext cx="167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Local Solar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377EFD-1C20-42A5-8B3A-3EDE9FBCFEBB}"/>
              </a:ext>
            </a:extLst>
          </p:cNvPr>
          <p:cNvSpPr txBox="1"/>
          <p:nvPr/>
        </p:nvSpPr>
        <p:spPr>
          <a:xfrm>
            <a:off x="10573104" y="2918032"/>
            <a:ext cx="106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Energy Efficiency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5C2BCD7-48EE-46EB-8E5F-27A83A632852}"/>
              </a:ext>
            </a:extLst>
          </p:cNvPr>
          <p:cNvSpPr txBox="1"/>
          <p:nvPr/>
        </p:nvSpPr>
        <p:spPr>
          <a:xfrm>
            <a:off x="9793734" y="4993460"/>
            <a:ext cx="113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Active Load Management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9502E4-B586-4FBE-A5A5-97DB7D73A876}"/>
              </a:ext>
            </a:extLst>
          </p:cNvPr>
          <p:cNvSpPr txBox="1"/>
          <p:nvPr/>
        </p:nvSpPr>
        <p:spPr>
          <a:xfrm>
            <a:off x="7993585" y="5528317"/>
            <a:ext cx="167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Building Electrification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BE7106-4DDC-4F75-B856-AD09742E89DB}"/>
              </a:ext>
            </a:extLst>
          </p:cNvPr>
          <p:cNvSpPr txBox="1"/>
          <p:nvPr/>
        </p:nvSpPr>
        <p:spPr>
          <a:xfrm>
            <a:off x="6728914" y="5032038"/>
            <a:ext cx="107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Battery Storage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F627CA-8BE7-4F5F-80AB-23A9B1C05A08}"/>
              </a:ext>
            </a:extLst>
          </p:cNvPr>
          <p:cNvSpPr txBox="1"/>
          <p:nvPr/>
        </p:nvSpPr>
        <p:spPr>
          <a:xfrm>
            <a:off x="6066160" y="2937230"/>
            <a:ext cx="107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Renewable Energy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058D96-4E8B-4659-AC6F-F0B76CC459D5}"/>
              </a:ext>
            </a:extLst>
          </p:cNvPr>
          <p:cNvSpPr/>
          <p:nvPr/>
        </p:nvSpPr>
        <p:spPr>
          <a:xfrm>
            <a:off x="1033544" y="1919484"/>
            <a:ext cx="4179111" cy="4824490"/>
          </a:xfrm>
          <a:prstGeom prst="rect">
            <a:avLst/>
          </a:prstGeom>
          <a:solidFill>
            <a:srgbClr val="009E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Pepco’s role continues to be centered around delivering safe, reliable, sustainable and affordable electric service for customers across the District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This role has expanded to include helping facilitate the achievement of broader policy objectives related to energy use and climate change, equitably, affordably and inclusively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As the </a:t>
            </a:r>
            <a:r>
              <a:rPr lang="en-US" b="1" i="1" u="sng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connector</a:t>
            </a:r>
            <a:r>
              <a:rPr lang="en-US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of customers and energy technologies, Pepco aims to optimize future grid operations while simultaneously driving deep decarbonization across the District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909DD9-8250-43F4-A682-CDA22DFDA501}"/>
              </a:ext>
            </a:extLst>
          </p:cNvPr>
          <p:cNvSpPr/>
          <p:nvPr/>
        </p:nvSpPr>
        <p:spPr>
          <a:xfrm>
            <a:off x="7002315" y="850133"/>
            <a:ext cx="2086068" cy="1924798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625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AC6EF4BD-347D-49C8-8632-4B29A97C6DA9}"/>
              </a:ext>
            </a:extLst>
          </p:cNvPr>
          <p:cNvSpPr txBox="1">
            <a:spLocks/>
          </p:cNvSpPr>
          <p:nvPr/>
        </p:nvSpPr>
        <p:spPr>
          <a:xfrm>
            <a:off x="363538" y="298685"/>
            <a:ext cx="10609262" cy="4299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Incentive Alignment – focusing on the importance of outcomes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60C2C-A97F-4FDD-AC4F-F5398147E09A}"/>
              </a:ext>
            </a:extLst>
          </p:cNvPr>
          <p:cNvCxnSpPr>
            <a:cxnSpLocks/>
          </p:cNvCxnSpPr>
          <p:nvPr/>
        </p:nvCxnSpPr>
        <p:spPr>
          <a:xfrm flipV="1">
            <a:off x="363541" y="728666"/>
            <a:ext cx="11373052" cy="43006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C0FEA86-9D4B-46CC-AE80-AAA92E148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6" b="13307"/>
          <a:stretch/>
        </p:blipFill>
        <p:spPr>
          <a:xfrm>
            <a:off x="363538" y="2270879"/>
            <a:ext cx="5794158" cy="227119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CAE7F3A-606D-460F-9AAE-2D71497664BB}"/>
              </a:ext>
            </a:extLst>
          </p:cNvPr>
          <p:cNvSpPr/>
          <p:nvPr/>
        </p:nvSpPr>
        <p:spPr>
          <a:xfrm>
            <a:off x="363540" y="1399954"/>
            <a:ext cx="5778368" cy="853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4163" algn="ctr"/>
            <a:endParaRPr lang="en-US" b="1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161142C-DCF5-47DD-9C72-85E7D1D7C4E0}"/>
              </a:ext>
            </a:extLst>
          </p:cNvPr>
          <p:cNvSpPr txBox="1"/>
          <p:nvPr/>
        </p:nvSpPr>
        <p:spPr>
          <a:xfrm>
            <a:off x="840029" y="1399955"/>
            <a:ext cx="509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Electrifying Transportation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Pepco’s programs enable GHG abatement by readying the District for vehicle electrification and enabling smart charging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95D7FC-A345-4ABC-B4C7-BD772A46BD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201" b="17690"/>
          <a:stretch/>
        </p:blipFill>
        <p:spPr bwMode="auto">
          <a:xfrm>
            <a:off x="6884079" y="1729679"/>
            <a:ext cx="5074557" cy="43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C4FB73-5CF5-494E-9609-22C6988CB6C7}"/>
              </a:ext>
            </a:extLst>
          </p:cNvPr>
          <p:cNvSpPr txBox="1"/>
          <p:nvPr/>
        </p:nvSpPr>
        <p:spPr>
          <a:xfrm>
            <a:off x="7468732" y="3091613"/>
            <a:ext cx="3905249" cy="3258387"/>
          </a:xfrm>
          <a:prstGeom prst="rect">
            <a:avLst/>
          </a:prstGeom>
          <a:solidFill>
            <a:srgbClr val="00A94F">
              <a:alpha val="85000"/>
            </a:srgbClr>
          </a:solidFill>
        </p:spPr>
        <p:txBody>
          <a:bodyPr lIns="82058" tIns="41029" rIns="82058" bIns="41029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Focus on balancing a range of market considerations for the utility, technology providers, policymakers, and customers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Importance of incentive alignment is magnified in the context electrification of the transportation  sector at scale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C1F89A8-CA38-4A5A-AB70-EC4BCA50A3C9}"/>
              </a:ext>
            </a:extLst>
          </p:cNvPr>
          <p:cNvSpPr/>
          <p:nvPr/>
        </p:nvSpPr>
        <p:spPr>
          <a:xfrm rot="5400000" flipV="1">
            <a:off x="4367671" y="3634118"/>
            <a:ext cx="4399655" cy="590777"/>
          </a:xfrm>
          <a:prstGeom prst="triangle">
            <a:avLst>
              <a:gd name="adj" fmla="val 51095"/>
            </a:avLst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FF54AF-15C8-4CF3-BFF5-278E028C5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42" y="1417695"/>
            <a:ext cx="572870" cy="5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AC6EF4BD-347D-49C8-8632-4B29A97C6DA9}"/>
              </a:ext>
            </a:extLst>
          </p:cNvPr>
          <p:cNvSpPr txBox="1">
            <a:spLocks/>
          </p:cNvSpPr>
          <p:nvPr/>
        </p:nvSpPr>
        <p:spPr>
          <a:xfrm>
            <a:off x="363538" y="298685"/>
            <a:ext cx="11650662" cy="4299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Franklin Gothic Demi" panose="020B0703020102020204" pitchFamily="34" charset="0"/>
              </a:rPr>
              <a:t>Driving Toward Outcomes - what getting it right looks like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60C2C-A97F-4FDD-AC4F-F5398147E09A}"/>
              </a:ext>
            </a:extLst>
          </p:cNvPr>
          <p:cNvCxnSpPr>
            <a:cxnSpLocks/>
          </p:cNvCxnSpPr>
          <p:nvPr/>
        </p:nvCxnSpPr>
        <p:spPr>
          <a:xfrm flipV="1">
            <a:off x="363541" y="728666"/>
            <a:ext cx="11373052" cy="43006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B89C1F3-427A-4BC3-AC02-104B6A222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17"/>
          <a:stretch/>
        </p:blipFill>
        <p:spPr bwMode="auto">
          <a:xfrm>
            <a:off x="633134" y="947045"/>
            <a:ext cx="4951372" cy="53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023BDA-B688-4E12-A077-29A0D1973EC5}"/>
              </a:ext>
            </a:extLst>
          </p:cNvPr>
          <p:cNvSpPr/>
          <p:nvPr/>
        </p:nvSpPr>
        <p:spPr>
          <a:xfrm>
            <a:off x="1019264" y="2337460"/>
            <a:ext cx="4179111" cy="4221855"/>
          </a:xfrm>
          <a:prstGeom prst="rect">
            <a:avLst/>
          </a:prstGeom>
          <a:solidFill>
            <a:srgbClr val="009E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Expanding the universe of utility supported solutions that can be leveraged to achieve transportation focused climate objectives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Closing the incentive misalignment gap that favors short term solutions over long term optimal outcomes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Balancing the customer and grid level considerations to optimize for the customer and grid of the future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latin typeface="Franklin Gothic Book" panose="020B0503020102020204" pitchFamily="34" charset="0"/>
              <a:ea typeface="Arial Black" charset="0"/>
              <a:cs typeface="Arial Black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415CA0-6CA4-44B0-9996-6A8DE747A1DB}"/>
              </a:ext>
            </a:extLst>
          </p:cNvPr>
          <p:cNvGrpSpPr/>
          <p:nvPr/>
        </p:nvGrpSpPr>
        <p:grpSpPr>
          <a:xfrm>
            <a:off x="5663809" y="1473033"/>
            <a:ext cx="6488016" cy="3354385"/>
            <a:chOff x="604647" y="563631"/>
            <a:chExt cx="10529947" cy="569424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998564-E6FC-4F61-822D-71CD54010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7933" y="5273929"/>
              <a:ext cx="3007640" cy="4630"/>
            </a:xfrm>
            <a:prstGeom prst="line">
              <a:avLst/>
            </a:prstGeom>
            <a:noFill/>
            <a:ln w="6350" cap="flat" cmpd="sng" algn="ctr">
              <a:solidFill>
                <a:srgbClr val="009EE1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5B916C-BCBE-45A1-9565-65C89CAC1B43}"/>
                </a:ext>
              </a:extLst>
            </p:cNvPr>
            <p:cNvCxnSpPr>
              <a:cxnSpLocks/>
            </p:cNvCxnSpPr>
            <p:nvPr/>
          </p:nvCxnSpPr>
          <p:spPr>
            <a:xfrm>
              <a:off x="999564" y="5250862"/>
              <a:ext cx="3070705" cy="0"/>
            </a:xfrm>
            <a:prstGeom prst="line">
              <a:avLst/>
            </a:prstGeom>
            <a:noFill/>
            <a:ln w="6350" cap="flat" cmpd="sng" algn="ctr">
              <a:solidFill>
                <a:srgbClr val="009EE1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D789F77-2355-40D1-9722-3DA9C6FDBA39}"/>
                </a:ext>
              </a:extLst>
            </p:cNvPr>
            <p:cNvCxnSpPr>
              <a:cxnSpLocks/>
            </p:cNvCxnSpPr>
            <p:nvPr/>
          </p:nvCxnSpPr>
          <p:spPr>
            <a:xfrm>
              <a:off x="645710" y="2914362"/>
              <a:ext cx="2759284" cy="0"/>
            </a:xfrm>
            <a:prstGeom prst="line">
              <a:avLst/>
            </a:prstGeom>
            <a:noFill/>
            <a:ln w="6350" cap="flat" cmpd="sng" algn="ctr">
              <a:solidFill>
                <a:srgbClr val="009EE1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9FAF06E-54C2-43C0-A45F-2321D9BCB616}"/>
                </a:ext>
              </a:extLst>
            </p:cNvPr>
            <p:cNvCxnSpPr>
              <a:cxnSpLocks/>
            </p:cNvCxnSpPr>
            <p:nvPr/>
          </p:nvCxnSpPr>
          <p:spPr>
            <a:xfrm>
              <a:off x="6264412" y="986442"/>
              <a:ext cx="3447043" cy="0"/>
            </a:xfrm>
            <a:prstGeom prst="line">
              <a:avLst/>
            </a:prstGeom>
            <a:noFill/>
            <a:ln w="6350" cap="flat" cmpd="sng" algn="ctr">
              <a:solidFill>
                <a:srgbClr val="009EE1"/>
              </a:solidFill>
              <a:prstDash val="solid"/>
              <a:miter lim="800000"/>
            </a:ln>
            <a:effectLst/>
          </p:spPr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2104584-D73C-48A5-A3FD-D7AFD591EDFB}"/>
                </a:ext>
              </a:extLst>
            </p:cNvPr>
            <p:cNvSpPr/>
            <p:nvPr/>
          </p:nvSpPr>
          <p:spPr>
            <a:xfrm>
              <a:off x="3829045" y="1696445"/>
              <a:ext cx="4382062" cy="4301581"/>
            </a:xfrm>
            <a:prstGeom prst="ellipse">
              <a:avLst/>
            </a:prstGeom>
            <a:noFill/>
            <a:ln w="19050" cap="flat" cmpd="sng" algn="ctr">
              <a:solidFill>
                <a:srgbClr val="898989"/>
              </a:solidFill>
              <a:prstDash val="sysDot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2841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23B3794-C43A-4A8E-A9FE-1C580CAB0B69}"/>
                </a:ext>
              </a:extLst>
            </p:cNvPr>
            <p:cNvSpPr/>
            <p:nvPr/>
          </p:nvSpPr>
          <p:spPr>
            <a:xfrm>
              <a:off x="4438054" y="2201191"/>
              <a:ext cx="3164045" cy="3205242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Electrifying Transportation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Guiding Principles Advanced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F4A7354-0412-4FD9-ACE0-5AD42CEC9DAB}"/>
                </a:ext>
              </a:extLst>
            </p:cNvPr>
            <p:cNvGrpSpPr/>
            <p:nvPr/>
          </p:nvGrpSpPr>
          <p:grpSpPr>
            <a:xfrm>
              <a:off x="3171796" y="2470843"/>
              <a:ext cx="1609198" cy="1578429"/>
              <a:chOff x="3290961" y="4068330"/>
              <a:chExt cx="1609198" cy="1578429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4CDCA54-7FE3-43EA-8814-9A1FFB228358}"/>
                  </a:ext>
                </a:extLst>
              </p:cNvPr>
              <p:cNvSpPr/>
              <p:nvPr/>
            </p:nvSpPr>
            <p:spPr>
              <a:xfrm>
                <a:off x="3290961" y="4068330"/>
                <a:ext cx="1609198" cy="157842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12700">
                <a:solidFill>
                  <a:srgbClr val="0067B1">
                    <a:lumMod val="60000"/>
                    <a:lumOff val="40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284163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4" name="Picture 2" descr="See the source image">
                <a:extLst>
                  <a:ext uri="{FF2B5EF4-FFF2-40B4-BE49-F238E27FC236}">
                    <a16:creationId xmlns:a16="http://schemas.microsoft.com/office/drawing/2014/main" id="{C50E7DEA-4F51-45A9-B32D-6D3FB542CC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984" y="4360301"/>
                <a:ext cx="994483" cy="994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01034D-DC82-4CD9-8E6D-0CCFB5640E36}"/>
                </a:ext>
              </a:extLst>
            </p:cNvPr>
            <p:cNvSpPr/>
            <p:nvPr/>
          </p:nvSpPr>
          <p:spPr>
            <a:xfrm>
              <a:off x="5188302" y="903491"/>
              <a:ext cx="1609198" cy="1578429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2700">
              <a:solidFill>
                <a:srgbClr val="0067B1">
                  <a:lumMod val="60000"/>
                  <a:lumOff val="40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2841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Shape 2850">
              <a:extLst>
                <a:ext uri="{FF2B5EF4-FFF2-40B4-BE49-F238E27FC236}">
                  <a16:creationId xmlns:a16="http://schemas.microsoft.com/office/drawing/2014/main" id="{6E791E57-2B67-4585-AA21-5C5BD0592204}"/>
                </a:ext>
              </a:extLst>
            </p:cNvPr>
            <p:cNvSpPr/>
            <p:nvPr/>
          </p:nvSpPr>
          <p:spPr>
            <a:xfrm>
              <a:off x="5714501" y="1370978"/>
              <a:ext cx="556800" cy="58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" y="0"/>
                  </a:move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cubicBezTo>
                    <a:pt x="11607" y="982"/>
                    <a:pt x="20618" y="9993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9451"/>
                    <a:pt x="12149" y="0"/>
                    <a:pt x="491" y="0"/>
                  </a:cubicBezTo>
                  <a:moveTo>
                    <a:pt x="491" y="9818"/>
                  </a:moveTo>
                  <a:cubicBezTo>
                    <a:pt x="220" y="9818"/>
                    <a:pt x="0" y="10038"/>
                    <a:pt x="0" y="10309"/>
                  </a:cubicBezTo>
                  <a:cubicBezTo>
                    <a:pt x="0" y="10581"/>
                    <a:pt x="220" y="10800"/>
                    <a:pt x="491" y="10800"/>
                  </a:cubicBezTo>
                  <a:cubicBezTo>
                    <a:pt x="6184" y="10800"/>
                    <a:pt x="10800" y="15416"/>
                    <a:pt x="10800" y="21109"/>
                  </a:cubicBezTo>
                  <a:cubicBezTo>
                    <a:pt x="10800" y="21380"/>
                    <a:pt x="11020" y="21600"/>
                    <a:pt x="11291" y="21600"/>
                  </a:cubicBezTo>
                  <a:cubicBezTo>
                    <a:pt x="11562" y="21600"/>
                    <a:pt x="11782" y="21380"/>
                    <a:pt x="11782" y="21109"/>
                  </a:cubicBezTo>
                  <a:cubicBezTo>
                    <a:pt x="11782" y="14873"/>
                    <a:pt x="6727" y="9818"/>
                    <a:pt x="491" y="9818"/>
                  </a:cubicBezTo>
                  <a:moveTo>
                    <a:pt x="491" y="4909"/>
                  </a:moveTo>
                  <a:cubicBezTo>
                    <a:pt x="220" y="4909"/>
                    <a:pt x="0" y="5129"/>
                    <a:pt x="0" y="5400"/>
                  </a:cubicBezTo>
                  <a:cubicBezTo>
                    <a:pt x="0" y="5672"/>
                    <a:pt x="220" y="5891"/>
                    <a:pt x="491" y="5891"/>
                  </a:cubicBezTo>
                  <a:cubicBezTo>
                    <a:pt x="8896" y="5891"/>
                    <a:pt x="15709" y="12705"/>
                    <a:pt x="15709" y="21109"/>
                  </a:cubicBez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cubicBezTo>
                    <a:pt x="16691" y="12162"/>
                    <a:pt x="9438" y="4909"/>
                    <a:pt x="491" y="4909"/>
                  </a:cubicBezTo>
                  <a:moveTo>
                    <a:pt x="2945" y="20618"/>
                  </a:moveTo>
                  <a:cubicBezTo>
                    <a:pt x="1861" y="20618"/>
                    <a:pt x="982" y="19739"/>
                    <a:pt x="982" y="18655"/>
                  </a:cubicBezTo>
                  <a:cubicBezTo>
                    <a:pt x="982" y="17570"/>
                    <a:pt x="1861" y="16691"/>
                    <a:pt x="2945" y="16691"/>
                  </a:cubicBezTo>
                  <a:cubicBezTo>
                    <a:pt x="4030" y="16691"/>
                    <a:pt x="4909" y="17570"/>
                    <a:pt x="4909" y="18655"/>
                  </a:cubicBezTo>
                  <a:cubicBezTo>
                    <a:pt x="4909" y="19739"/>
                    <a:pt x="4030" y="20618"/>
                    <a:pt x="2945" y="20618"/>
                  </a:cubicBezTo>
                  <a:moveTo>
                    <a:pt x="2945" y="15709"/>
                  </a:moveTo>
                  <a:cubicBezTo>
                    <a:pt x="1319" y="15709"/>
                    <a:pt x="0" y="17028"/>
                    <a:pt x="0" y="18655"/>
                  </a:cubicBezTo>
                  <a:cubicBezTo>
                    <a:pt x="0" y="20281"/>
                    <a:pt x="1319" y="21600"/>
                    <a:pt x="2945" y="21600"/>
                  </a:cubicBezTo>
                  <a:cubicBezTo>
                    <a:pt x="4573" y="21600"/>
                    <a:pt x="5891" y="20281"/>
                    <a:pt x="5891" y="18655"/>
                  </a:cubicBezTo>
                  <a:cubicBezTo>
                    <a:pt x="5891" y="17028"/>
                    <a:pt x="4573" y="15709"/>
                    <a:pt x="2945" y="15709"/>
                  </a:cubicBezTo>
                </a:path>
              </a:pathLst>
            </a:custGeom>
            <a:solidFill>
              <a:srgbClr val="898989"/>
            </a:solidFill>
            <a:ln w="12700">
              <a:miter lim="400000"/>
            </a:ln>
          </p:spPr>
          <p:txBody>
            <a:bodyPr lIns="19812" tIns="19812" rIns="19812" bIns="19812" anchor="ctr"/>
            <a:lstStyle/>
            <a:p>
              <a:pPr marL="0" marR="0" lvl="0" indent="0" algn="l" defTabSz="2377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6A30E79-D4AB-42DB-9E02-DDBC5951E11A}"/>
                </a:ext>
              </a:extLst>
            </p:cNvPr>
            <p:cNvGrpSpPr/>
            <p:nvPr/>
          </p:nvGrpSpPr>
          <p:grpSpPr>
            <a:xfrm>
              <a:off x="3879109" y="4679442"/>
              <a:ext cx="1609198" cy="1578429"/>
              <a:chOff x="5188302" y="5022326"/>
              <a:chExt cx="1609198" cy="1578429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FE5821C-E590-4E9E-BC3A-44D9B37803A6}"/>
                  </a:ext>
                </a:extLst>
              </p:cNvPr>
              <p:cNvSpPr/>
              <p:nvPr/>
            </p:nvSpPr>
            <p:spPr>
              <a:xfrm>
                <a:off x="5188302" y="5022326"/>
                <a:ext cx="1609198" cy="157842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12700">
                <a:solidFill>
                  <a:srgbClr val="0067B1">
                    <a:lumMod val="60000"/>
                    <a:lumOff val="40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284163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Shape 2588">
                <a:extLst>
                  <a:ext uri="{FF2B5EF4-FFF2-40B4-BE49-F238E27FC236}">
                    <a16:creationId xmlns:a16="http://schemas.microsoft.com/office/drawing/2014/main" id="{38831300-7675-44C7-AC75-464FF9620A80}"/>
                  </a:ext>
                </a:extLst>
              </p:cNvPr>
              <p:cNvSpPr/>
              <p:nvPr/>
            </p:nvSpPr>
            <p:spPr>
              <a:xfrm>
                <a:off x="5708086" y="5538003"/>
                <a:ext cx="557464" cy="547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82" y="12420"/>
                    </a:moveTo>
                    <a:cubicBezTo>
                      <a:pt x="16368" y="12420"/>
                      <a:pt x="15709" y="11694"/>
                      <a:pt x="15709" y="10800"/>
                    </a:cubicBezTo>
                    <a:cubicBezTo>
                      <a:pt x="15709" y="9906"/>
                      <a:pt x="16368" y="9180"/>
                      <a:pt x="17182" y="9180"/>
                    </a:cubicBezTo>
                    <a:cubicBezTo>
                      <a:pt x="17995" y="9180"/>
                      <a:pt x="18655" y="9906"/>
                      <a:pt x="18655" y="10800"/>
                    </a:cubicBezTo>
                    <a:cubicBezTo>
                      <a:pt x="18655" y="11694"/>
                      <a:pt x="17995" y="12420"/>
                      <a:pt x="17182" y="12420"/>
                    </a:cubicBezTo>
                    <a:moveTo>
                      <a:pt x="21109" y="10260"/>
                    </a:moveTo>
                    <a:lnTo>
                      <a:pt x="19587" y="10260"/>
                    </a:lnTo>
                    <a:cubicBezTo>
                      <a:pt x="19360" y="9028"/>
                      <a:pt x="18369" y="8100"/>
                      <a:pt x="17182" y="8100"/>
                    </a:cubicBezTo>
                    <a:cubicBezTo>
                      <a:pt x="15994" y="8100"/>
                      <a:pt x="15004" y="9028"/>
                      <a:pt x="14777" y="10260"/>
                    </a:cubicBezTo>
                    <a:lnTo>
                      <a:pt x="491" y="10260"/>
                    </a:lnTo>
                    <a:cubicBezTo>
                      <a:pt x="220" y="10260"/>
                      <a:pt x="0" y="10502"/>
                      <a:pt x="0" y="10800"/>
                    </a:cubicBezTo>
                    <a:cubicBezTo>
                      <a:pt x="0" y="11098"/>
                      <a:pt x="220" y="11340"/>
                      <a:pt x="491" y="11340"/>
                    </a:cubicBezTo>
                    <a:lnTo>
                      <a:pt x="14777" y="11340"/>
                    </a:lnTo>
                    <a:cubicBezTo>
                      <a:pt x="15004" y="12572"/>
                      <a:pt x="15994" y="13500"/>
                      <a:pt x="17182" y="13500"/>
                    </a:cubicBezTo>
                    <a:cubicBezTo>
                      <a:pt x="18369" y="13500"/>
                      <a:pt x="19360" y="12572"/>
                      <a:pt x="19587" y="11340"/>
                    </a:cubicBezTo>
                    <a:lnTo>
                      <a:pt x="21109" y="11340"/>
                    </a:lnTo>
                    <a:cubicBezTo>
                      <a:pt x="21380" y="11340"/>
                      <a:pt x="21600" y="11098"/>
                      <a:pt x="21600" y="10800"/>
                    </a:cubicBezTo>
                    <a:cubicBezTo>
                      <a:pt x="21600" y="10502"/>
                      <a:pt x="21380" y="10260"/>
                      <a:pt x="21109" y="10260"/>
                    </a:cubicBezTo>
                    <a:moveTo>
                      <a:pt x="5400" y="1080"/>
                    </a:moveTo>
                    <a:cubicBezTo>
                      <a:pt x="6214" y="1080"/>
                      <a:pt x="6873" y="1806"/>
                      <a:pt x="6873" y="2700"/>
                    </a:cubicBezTo>
                    <a:cubicBezTo>
                      <a:pt x="6873" y="3595"/>
                      <a:pt x="6214" y="4320"/>
                      <a:pt x="5400" y="4320"/>
                    </a:cubicBezTo>
                    <a:cubicBezTo>
                      <a:pt x="4586" y="4320"/>
                      <a:pt x="3927" y="3595"/>
                      <a:pt x="3927" y="2700"/>
                    </a:cubicBezTo>
                    <a:cubicBezTo>
                      <a:pt x="3927" y="1806"/>
                      <a:pt x="4586" y="1080"/>
                      <a:pt x="5400" y="1080"/>
                    </a:cubicBezTo>
                    <a:moveTo>
                      <a:pt x="491" y="3240"/>
                    </a:moveTo>
                    <a:lnTo>
                      <a:pt x="2995" y="3240"/>
                    </a:lnTo>
                    <a:cubicBezTo>
                      <a:pt x="3222" y="4472"/>
                      <a:pt x="4213" y="5400"/>
                      <a:pt x="5400" y="5400"/>
                    </a:cubicBezTo>
                    <a:cubicBezTo>
                      <a:pt x="6587" y="5400"/>
                      <a:pt x="7578" y="4472"/>
                      <a:pt x="7805" y="3240"/>
                    </a:cubicBezTo>
                    <a:lnTo>
                      <a:pt x="21109" y="3240"/>
                    </a:lnTo>
                    <a:cubicBezTo>
                      <a:pt x="21380" y="3240"/>
                      <a:pt x="21600" y="2999"/>
                      <a:pt x="21600" y="2700"/>
                    </a:cubicBezTo>
                    <a:cubicBezTo>
                      <a:pt x="21600" y="2402"/>
                      <a:pt x="21380" y="2160"/>
                      <a:pt x="21109" y="2160"/>
                    </a:cubicBezTo>
                    <a:lnTo>
                      <a:pt x="7805" y="2160"/>
                    </a:lnTo>
                    <a:cubicBezTo>
                      <a:pt x="7578" y="928"/>
                      <a:pt x="6587" y="0"/>
                      <a:pt x="5400" y="0"/>
                    </a:cubicBezTo>
                    <a:cubicBezTo>
                      <a:pt x="4213" y="0"/>
                      <a:pt x="3222" y="928"/>
                      <a:pt x="2995" y="2160"/>
                    </a:cubicBezTo>
                    <a:lnTo>
                      <a:pt x="491" y="2160"/>
                    </a:lnTo>
                    <a:cubicBezTo>
                      <a:pt x="220" y="2160"/>
                      <a:pt x="0" y="2402"/>
                      <a:pt x="0" y="2700"/>
                    </a:cubicBezTo>
                    <a:cubicBezTo>
                      <a:pt x="0" y="2999"/>
                      <a:pt x="220" y="3240"/>
                      <a:pt x="491" y="3240"/>
                    </a:cubicBezTo>
                    <a:moveTo>
                      <a:pt x="9327" y="20519"/>
                    </a:moveTo>
                    <a:cubicBezTo>
                      <a:pt x="8514" y="20519"/>
                      <a:pt x="7855" y="19794"/>
                      <a:pt x="7855" y="18899"/>
                    </a:cubicBezTo>
                    <a:cubicBezTo>
                      <a:pt x="7855" y="18005"/>
                      <a:pt x="8514" y="17279"/>
                      <a:pt x="9327" y="17279"/>
                    </a:cubicBezTo>
                    <a:cubicBezTo>
                      <a:pt x="10141" y="17279"/>
                      <a:pt x="10800" y="18005"/>
                      <a:pt x="10800" y="18899"/>
                    </a:cubicBezTo>
                    <a:cubicBezTo>
                      <a:pt x="10800" y="19794"/>
                      <a:pt x="10141" y="20519"/>
                      <a:pt x="9327" y="20519"/>
                    </a:cubicBezTo>
                    <a:moveTo>
                      <a:pt x="21109" y="18359"/>
                    </a:moveTo>
                    <a:lnTo>
                      <a:pt x="11732" y="18359"/>
                    </a:lnTo>
                    <a:cubicBezTo>
                      <a:pt x="11505" y="17127"/>
                      <a:pt x="10515" y="16199"/>
                      <a:pt x="9327" y="16199"/>
                    </a:cubicBezTo>
                    <a:cubicBezTo>
                      <a:pt x="8140" y="16199"/>
                      <a:pt x="7150" y="17127"/>
                      <a:pt x="6922" y="18359"/>
                    </a:cubicBezTo>
                    <a:lnTo>
                      <a:pt x="491" y="18359"/>
                    </a:lnTo>
                    <a:cubicBezTo>
                      <a:pt x="220" y="18359"/>
                      <a:pt x="0" y="18601"/>
                      <a:pt x="0" y="18899"/>
                    </a:cubicBezTo>
                    <a:cubicBezTo>
                      <a:pt x="0" y="19198"/>
                      <a:pt x="220" y="19439"/>
                      <a:pt x="491" y="19439"/>
                    </a:cubicBezTo>
                    <a:lnTo>
                      <a:pt x="6922" y="19439"/>
                    </a:lnTo>
                    <a:cubicBezTo>
                      <a:pt x="7150" y="20672"/>
                      <a:pt x="8140" y="21600"/>
                      <a:pt x="9327" y="21600"/>
                    </a:cubicBezTo>
                    <a:cubicBezTo>
                      <a:pt x="10515" y="21600"/>
                      <a:pt x="11505" y="20672"/>
                      <a:pt x="11732" y="19439"/>
                    </a:cubicBezTo>
                    <a:lnTo>
                      <a:pt x="21109" y="19439"/>
                    </a:lnTo>
                    <a:cubicBezTo>
                      <a:pt x="21380" y="19439"/>
                      <a:pt x="21600" y="19198"/>
                      <a:pt x="21600" y="18899"/>
                    </a:cubicBezTo>
                    <a:cubicBezTo>
                      <a:pt x="21600" y="18601"/>
                      <a:pt x="21380" y="18359"/>
                      <a:pt x="21109" y="18359"/>
                    </a:cubicBezTo>
                  </a:path>
                </a:pathLst>
              </a:custGeom>
              <a:solidFill>
                <a:srgbClr val="898989"/>
              </a:solidFill>
              <a:ln w="12700">
                <a:miter lim="400000"/>
              </a:ln>
            </p:spPr>
            <p:txBody>
              <a:bodyPr lIns="19812" tIns="19812" rIns="19812" bIns="19812" anchor="ctr"/>
              <a:lstStyle/>
              <a:p>
                <a:pPr marL="0" marR="0" lvl="0" indent="0" algn="l" defTabSz="2377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41AF36-CDAC-4A3C-AAB7-7860C48936D7}"/>
                </a:ext>
              </a:extLst>
            </p:cNvPr>
            <p:cNvGrpSpPr/>
            <p:nvPr/>
          </p:nvGrpSpPr>
          <p:grpSpPr>
            <a:xfrm>
              <a:off x="6463561" y="4679442"/>
              <a:ext cx="1609198" cy="1578429"/>
              <a:chOff x="7085643" y="4124220"/>
              <a:chExt cx="1609198" cy="157842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DFCF479-FA82-41BE-B277-4198F1225728}"/>
                  </a:ext>
                </a:extLst>
              </p:cNvPr>
              <p:cNvSpPr/>
              <p:nvPr/>
            </p:nvSpPr>
            <p:spPr>
              <a:xfrm>
                <a:off x="7085643" y="4124220"/>
                <a:ext cx="1609198" cy="157842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12700">
                <a:solidFill>
                  <a:srgbClr val="0067B1">
                    <a:lumMod val="60000"/>
                    <a:lumOff val="40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284163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Shape 2946">
                <a:extLst>
                  <a:ext uri="{FF2B5EF4-FFF2-40B4-BE49-F238E27FC236}">
                    <a16:creationId xmlns:a16="http://schemas.microsoft.com/office/drawing/2014/main" id="{56759274-E09E-4FB1-B298-F0D28945183B}"/>
                  </a:ext>
                </a:extLst>
              </p:cNvPr>
              <p:cNvSpPr/>
              <p:nvPr/>
            </p:nvSpPr>
            <p:spPr>
              <a:xfrm>
                <a:off x="7556303" y="4570078"/>
                <a:ext cx="667878" cy="686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95" y="9980"/>
                    </a:moveTo>
                    <a:cubicBezTo>
                      <a:pt x="19587" y="9894"/>
                      <a:pt x="19575" y="9811"/>
                      <a:pt x="19565" y="9726"/>
                    </a:cubicBezTo>
                    <a:cubicBezTo>
                      <a:pt x="19542" y="9539"/>
                      <a:pt x="19514" y="9355"/>
                      <a:pt x="19480" y="9172"/>
                    </a:cubicBezTo>
                    <a:cubicBezTo>
                      <a:pt x="19463" y="9078"/>
                      <a:pt x="19444" y="8986"/>
                      <a:pt x="19424" y="8893"/>
                    </a:cubicBezTo>
                    <a:cubicBezTo>
                      <a:pt x="19384" y="8712"/>
                      <a:pt x="19337" y="8533"/>
                      <a:pt x="19286" y="8356"/>
                    </a:cubicBezTo>
                    <a:cubicBezTo>
                      <a:pt x="19263" y="8276"/>
                      <a:pt x="19244" y="8195"/>
                      <a:pt x="19218" y="8116"/>
                    </a:cubicBezTo>
                    <a:cubicBezTo>
                      <a:pt x="19143" y="7879"/>
                      <a:pt x="19057" y="7646"/>
                      <a:pt x="18963" y="7418"/>
                    </a:cubicBezTo>
                    <a:cubicBezTo>
                      <a:pt x="18923" y="7321"/>
                      <a:pt x="18876" y="7229"/>
                      <a:pt x="18833" y="7134"/>
                    </a:cubicBezTo>
                    <a:cubicBezTo>
                      <a:pt x="18771" y="6999"/>
                      <a:pt x="18708" y="6865"/>
                      <a:pt x="18640" y="6734"/>
                    </a:cubicBezTo>
                    <a:cubicBezTo>
                      <a:pt x="18580" y="6618"/>
                      <a:pt x="18516" y="6504"/>
                      <a:pt x="18450" y="6391"/>
                    </a:cubicBezTo>
                    <a:cubicBezTo>
                      <a:pt x="18392" y="6291"/>
                      <a:pt x="18331" y="6192"/>
                      <a:pt x="18269" y="6094"/>
                    </a:cubicBezTo>
                    <a:cubicBezTo>
                      <a:pt x="18192" y="5971"/>
                      <a:pt x="18114" y="5849"/>
                      <a:pt x="18031" y="5731"/>
                    </a:cubicBezTo>
                    <a:cubicBezTo>
                      <a:pt x="17986" y="5667"/>
                      <a:pt x="17936" y="5605"/>
                      <a:pt x="17889" y="5541"/>
                    </a:cubicBezTo>
                    <a:cubicBezTo>
                      <a:pt x="17544" y="5080"/>
                      <a:pt x="17159" y="4651"/>
                      <a:pt x="16732" y="4265"/>
                    </a:cubicBezTo>
                    <a:cubicBezTo>
                      <a:pt x="16705" y="4241"/>
                      <a:pt x="16679" y="4216"/>
                      <a:pt x="16652" y="4192"/>
                    </a:cubicBezTo>
                    <a:cubicBezTo>
                      <a:pt x="16499" y="4058"/>
                      <a:pt x="16343" y="3927"/>
                      <a:pt x="16181" y="3803"/>
                    </a:cubicBezTo>
                    <a:cubicBezTo>
                      <a:pt x="16173" y="3796"/>
                      <a:pt x="16165" y="3790"/>
                      <a:pt x="16156" y="3784"/>
                    </a:cubicBezTo>
                    <a:cubicBezTo>
                      <a:pt x="15459" y="3252"/>
                      <a:pt x="14680" y="2821"/>
                      <a:pt x="13842" y="2513"/>
                    </a:cubicBezTo>
                    <a:cubicBezTo>
                      <a:pt x="13592" y="2912"/>
                      <a:pt x="13337" y="3420"/>
                      <a:pt x="13040" y="3590"/>
                    </a:cubicBezTo>
                    <a:cubicBezTo>
                      <a:pt x="12610" y="3835"/>
                      <a:pt x="12641" y="4817"/>
                      <a:pt x="13469" y="4725"/>
                    </a:cubicBezTo>
                    <a:cubicBezTo>
                      <a:pt x="13469" y="4725"/>
                      <a:pt x="13224" y="4970"/>
                      <a:pt x="13469" y="5860"/>
                    </a:cubicBezTo>
                    <a:cubicBezTo>
                      <a:pt x="13715" y="6750"/>
                      <a:pt x="14126" y="6943"/>
                      <a:pt x="15341" y="6443"/>
                    </a:cubicBezTo>
                    <a:cubicBezTo>
                      <a:pt x="15862" y="6228"/>
                      <a:pt x="16258" y="6340"/>
                      <a:pt x="16200" y="6873"/>
                    </a:cubicBezTo>
                    <a:cubicBezTo>
                      <a:pt x="16077" y="8008"/>
                      <a:pt x="15202" y="7960"/>
                      <a:pt x="15862" y="9788"/>
                    </a:cubicBezTo>
                    <a:cubicBezTo>
                      <a:pt x="16261" y="10892"/>
                      <a:pt x="17243" y="11322"/>
                      <a:pt x="17611" y="12181"/>
                    </a:cubicBezTo>
                    <a:cubicBezTo>
                      <a:pt x="17814" y="12653"/>
                      <a:pt x="18591" y="13088"/>
                      <a:pt x="19250" y="13384"/>
                    </a:cubicBezTo>
                    <a:cubicBezTo>
                      <a:pt x="19321" y="13153"/>
                      <a:pt x="19380" y="12917"/>
                      <a:pt x="19432" y="12677"/>
                    </a:cubicBezTo>
                    <a:cubicBezTo>
                      <a:pt x="19452" y="12587"/>
                      <a:pt x="19467" y="12494"/>
                      <a:pt x="19484" y="12402"/>
                    </a:cubicBezTo>
                    <a:cubicBezTo>
                      <a:pt x="19517" y="12224"/>
                      <a:pt x="19545" y="12044"/>
                      <a:pt x="19566" y="11862"/>
                    </a:cubicBezTo>
                    <a:cubicBezTo>
                      <a:pt x="19576" y="11776"/>
                      <a:pt x="19588" y="11691"/>
                      <a:pt x="19596" y="11604"/>
                    </a:cubicBezTo>
                    <a:cubicBezTo>
                      <a:pt x="19620" y="11340"/>
                      <a:pt x="19636" y="11072"/>
                      <a:pt x="19636" y="10800"/>
                    </a:cubicBezTo>
                    <a:cubicBezTo>
                      <a:pt x="19636" y="10523"/>
                      <a:pt x="19620" y="10250"/>
                      <a:pt x="19595" y="9980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2" y="982"/>
                      <a:pt x="20618" y="5377"/>
                      <a:pt x="20618" y="10800"/>
                    </a:cubicBezTo>
                    <a:cubicBezTo>
                      <a:pt x="20618" y="16223"/>
                      <a:pt x="1622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6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  <a:moveTo>
                      <a:pt x="8407" y="9726"/>
                    </a:moveTo>
                    <a:cubicBezTo>
                      <a:pt x="8468" y="9020"/>
                      <a:pt x="9603" y="8284"/>
                      <a:pt x="10370" y="7947"/>
                    </a:cubicBezTo>
                    <a:cubicBezTo>
                      <a:pt x="11137" y="7609"/>
                      <a:pt x="11843" y="7486"/>
                      <a:pt x="11751" y="6903"/>
                    </a:cubicBezTo>
                    <a:cubicBezTo>
                      <a:pt x="11659" y="6320"/>
                      <a:pt x="11444" y="5891"/>
                      <a:pt x="10248" y="5891"/>
                    </a:cubicBezTo>
                    <a:cubicBezTo>
                      <a:pt x="9051" y="5891"/>
                      <a:pt x="9573" y="7486"/>
                      <a:pt x="8591" y="6535"/>
                    </a:cubicBezTo>
                    <a:cubicBezTo>
                      <a:pt x="7609" y="5584"/>
                      <a:pt x="8805" y="5830"/>
                      <a:pt x="9296" y="5615"/>
                    </a:cubicBezTo>
                    <a:cubicBezTo>
                      <a:pt x="9787" y="5400"/>
                      <a:pt x="10278" y="4510"/>
                      <a:pt x="9419" y="4449"/>
                    </a:cubicBezTo>
                    <a:cubicBezTo>
                      <a:pt x="8560" y="4388"/>
                      <a:pt x="8744" y="4817"/>
                      <a:pt x="8069" y="4572"/>
                    </a:cubicBezTo>
                    <a:cubicBezTo>
                      <a:pt x="7394" y="4326"/>
                      <a:pt x="7087" y="5431"/>
                      <a:pt x="6658" y="5277"/>
                    </a:cubicBezTo>
                    <a:cubicBezTo>
                      <a:pt x="6373" y="5176"/>
                      <a:pt x="5613" y="4605"/>
                      <a:pt x="5110" y="4044"/>
                    </a:cubicBezTo>
                    <a:cubicBezTo>
                      <a:pt x="4094" y="4900"/>
                      <a:pt x="3277" y="5982"/>
                      <a:pt x="2729" y="7212"/>
                    </a:cubicBezTo>
                    <a:cubicBezTo>
                      <a:pt x="2875" y="8862"/>
                      <a:pt x="3774" y="9726"/>
                      <a:pt x="3774" y="9726"/>
                    </a:cubicBezTo>
                    <a:cubicBezTo>
                      <a:pt x="3774" y="9726"/>
                      <a:pt x="4234" y="10800"/>
                      <a:pt x="6995" y="12119"/>
                    </a:cubicBezTo>
                    <a:cubicBezTo>
                      <a:pt x="6995" y="12119"/>
                      <a:pt x="7517" y="12150"/>
                      <a:pt x="6903" y="11536"/>
                    </a:cubicBezTo>
                    <a:cubicBezTo>
                      <a:pt x="6290" y="10923"/>
                      <a:pt x="5615" y="10156"/>
                      <a:pt x="6382" y="9757"/>
                    </a:cubicBezTo>
                    <a:cubicBezTo>
                      <a:pt x="7149" y="9358"/>
                      <a:pt x="7364" y="9389"/>
                      <a:pt x="7548" y="10125"/>
                    </a:cubicBezTo>
                    <a:cubicBezTo>
                      <a:pt x="7732" y="10861"/>
                      <a:pt x="8345" y="10432"/>
                      <a:pt x="8407" y="9726"/>
                    </a:cubicBezTo>
                    <a:moveTo>
                      <a:pt x="16246" y="12871"/>
                    </a:moveTo>
                    <a:cubicBezTo>
                      <a:pt x="15893" y="13086"/>
                      <a:pt x="15908" y="13561"/>
                      <a:pt x="16200" y="13822"/>
                    </a:cubicBezTo>
                    <a:cubicBezTo>
                      <a:pt x="16491" y="14083"/>
                      <a:pt x="17074" y="14420"/>
                      <a:pt x="17258" y="13822"/>
                    </a:cubicBezTo>
                    <a:cubicBezTo>
                      <a:pt x="17442" y="13224"/>
                      <a:pt x="16599" y="12656"/>
                      <a:pt x="16246" y="12871"/>
                    </a:cubicBezTo>
                    <a:moveTo>
                      <a:pt x="12027" y="12948"/>
                    </a:moveTo>
                    <a:cubicBezTo>
                      <a:pt x="10984" y="12058"/>
                      <a:pt x="11107" y="11659"/>
                      <a:pt x="9787" y="11659"/>
                    </a:cubicBezTo>
                    <a:cubicBezTo>
                      <a:pt x="8468" y="11659"/>
                      <a:pt x="7640" y="11966"/>
                      <a:pt x="7977" y="13807"/>
                    </a:cubicBezTo>
                    <a:cubicBezTo>
                      <a:pt x="8315" y="15648"/>
                      <a:pt x="9296" y="14819"/>
                      <a:pt x="9205" y="16231"/>
                    </a:cubicBezTo>
                    <a:cubicBezTo>
                      <a:pt x="9112" y="17642"/>
                      <a:pt x="9450" y="17949"/>
                      <a:pt x="9665" y="18286"/>
                    </a:cubicBezTo>
                    <a:cubicBezTo>
                      <a:pt x="9880" y="18624"/>
                      <a:pt x="10524" y="19606"/>
                      <a:pt x="10769" y="18225"/>
                    </a:cubicBezTo>
                    <a:cubicBezTo>
                      <a:pt x="11015" y="16844"/>
                      <a:pt x="11475" y="16077"/>
                      <a:pt x="11996" y="15402"/>
                    </a:cubicBezTo>
                    <a:cubicBezTo>
                      <a:pt x="12518" y="14727"/>
                      <a:pt x="13070" y="13837"/>
                      <a:pt x="12027" y="12948"/>
                    </a:cubicBezTo>
                  </a:path>
                </a:pathLst>
              </a:custGeom>
              <a:solidFill>
                <a:srgbClr val="898989"/>
              </a:solidFill>
              <a:ln w="12700">
                <a:miter lim="400000"/>
              </a:ln>
            </p:spPr>
            <p:txBody>
              <a:bodyPr lIns="19812" tIns="19812" rIns="19812" bIns="19812" anchor="ctr"/>
              <a:lstStyle/>
              <a:p>
                <a:pPr marL="0" marR="0" lvl="0" indent="0" algn="l" defTabSz="2377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28998C6-3025-4DA4-987C-B1F79E0972BF}"/>
                </a:ext>
              </a:extLst>
            </p:cNvPr>
            <p:cNvSpPr txBox="1"/>
            <p:nvPr/>
          </p:nvSpPr>
          <p:spPr>
            <a:xfrm>
              <a:off x="9092929" y="2346555"/>
              <a:ext cx="2041665" cy="522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Demi" panose="020B07030201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Affordability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F385F77-20ED-47D4-928E-261361E9DBA2}"/>
                </a:ext>
              </a:extLst>
            </p:cNvPr>
            <p:cNvCxnSpPr>
              <a:cxnSpLocks/>
            </p:cNvCxnSpPr>
            <p:nvPr/>
          </p:nvCxnSpPr>
          <p:spPr>
            <a:xfrm>
              <a:off x="8460882" y="2808727"/>
              <a:ext cx="2534692" cy="0"/>
            </a:xfrm>
            <a:prstGeom prst="line">
              <a:avLst/>
            </a:prstGeom>
            <a:noFill/>
            <a:ln w="6350" cap="flat" cmpd="sng" algn="ctr">
              <a:solidFill>
                <a:srgbClr val="009EE1"/>
              </a:solidFill>
              <a:prstDash val="solid"/>
              <a:miter lim="800000"/>
            </a:ln>
            <a:effectLst/>
          </p:spPr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F64E3F-D027-4EC8-855F-6AFE15945649}"/>
                </a:ext>
              </a:extLst>
            </p:cNvPr>
            <p:cNvSpPr txBox="1"/>
            <p:nvPr/>
          </p:nvSpPr>
          <p:spPr>
            <a:xfrm>
              <a:off x="7810887" y="563631"/>
              <a:ext cx="2041665" cy="522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Interactivity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2776A82-56B2-4C50-853E-F05629BE3917}"/>
                </a:ext>
              </a:extLst>
            </p:cNvPr>
            <p:cNvSpPr txBox="1"/>
            <p:nvPr/>
          </p:nvSpPr>
          <p:spPr>
            <a:xfrm>
              <a:off x="9003971" y="4802486"/>
              <a:ext cx="2041665" cy="522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Sustainability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2A30BB-2C5A-4960-8DDA-0BD222D7088B}"/>
                </a:ext>
              </a:extLst>
            </p:cNvPr>
            <p:cNvSpPr txBox="1"/>
            <p:nvPr/>
          </p:nvSpPr>
          <p:spPr>
            <a:xfrm>
              <a:off x="604647" y="2501579"/>
              <a:ext cx="2759284" cy="522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Equity &amp; Inclusivity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A1BFBD-0634-44B3-B291-3501047F330A}"/>
                </a:ext>
              </a:extLst>
            </p:cNvPr>
            <p:cNvSpPr txBox="1"/>
            <p:nvPr/>
          </p:nvSpPr>
          <p:spPr>
            <a:xfrm>
              <a:off x="752102" y="4802486"/>
              <a:ext cx="2041665" cy="522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Franklin Gothic Demi" panose="020B0703020102020204" pitchFamily="34" charset="0"/>
                  <a:ea typeface="+mn-ea"/>
                  <a:cs typeface="+mn-cs"/>
                </a:rPr>
                <a:t>Reliability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3B18C30-AD00-42B0-A15A-D267EA6813BB}"/>
                </a:ext>
              </a:extLst>
            </p:cNvPr>
            <p:cNvGrpSpPr/>
            <p:nvPr/>
          </p:nvGrpSpPr>
          <p:grpSpPr>
            <a:xfrm>
              <a:off x="7222520" y="2503744"/>
              <a:ext cx="1609198" cy="1578429"/>
              <a:chOff x="3341419" y="1955103"/>
              <a:chExt cx="1609198" cy="1578429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EFDEFDD-6F86-4FC9-87DD-5988ACEAA0F1}"/>
                  </a:ext>
                </a:extLst>
              </p:cNvPr>
              <p:cNvSpPr/>
              <p:nvPr/>
            </p:nvSpPr>
            <p:spPr>
              <a:xfrm>
                <a:off x="3341419" y="1955103"/>
                <a:ext cx="1609198" cy="1578429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12700">
                <a:solidFill>
                  <a:srgbClr val="0067B1">
                    <a:lumMod val="60000"/>
                    <a:lumOff val="40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284163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Shape 2799">
                <a:extLst>
                  <a:ext uri="{FF2B5EF4-FFF2-40B4-BE49-F238E27FC236}">
                    <a16:creationId xmlns:a16="http://schemas.microsoft.com/office/drawing/2014/main" id="{2585EA41-01B8-402E-9AB6-5332754B31C2}"/>
                  </a:ext>
                </a:extLst>
              </p:cNvPr>
              <p:cNvSpPr/>
              <p:nvPr/>
            </p:nvSpPr>
            <p:spPr>
              <a:xfrm>
                <a:off x="3773071" y="2408619"/>
                <a:ext cx="745893" cy="581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6" y="11782"/>
                    </a:moveTo>
                    <a:cubicBezTo>
                      <a:pt x="9916" y="11929"/>
                      <a:pt x="9939" y="12054"/>
                      <a:pt x="9982" y="12159"/>
                    </a:cubicBezTo>
                    <a:cubicBezTo>
                      <a:pt x="10026" y="12263"/>
                      <a:pt x="10082" y="12351"/>
                      <a:pt x="10151" y="12425"/>
                    </a:cubicBezTo>
                    <a:cubicBezTo>
                      <a:pt x="10219" y="12498"/>
                      <a:pt x="10298" y="12557"/>
                      <a:pt x="10388" y="12604"/>
                    </a:cubicBezTo>
                    <a:cubicBezTo>
                      <a:pt x="10478" y="12650"/>
                      <a:pt x="10513" y="12688"/>
                      <a:pt x="10605" y="12719"/>
                    </a:cubicBezTo>
                    <a:lnTo>
                      <a:pt x="10605" y="10882"/>
                    </a:lnTo>
                    <a:cubicBezTo>
                      <a:pt x="10368" y="10882"/>
                      <a:pt x="10241" y="10952"/>
                      <a:pt x="10111" y="11090"/>
                    </a:cubicBezTo>
                    <a:cubicBezTo>
                      <a:pt x="9981" y="11227"/>
                      <a:pt x="9916" y="11458"/>
                      <a:pt x="9916" y="11782"/>
                    </a:cubicBezTo>
                    <a:moveTo>
                      <a:pt x="11501" y="14278"/>
                    </a:moveTo>
                    <a:cubicBezTo>
                      <a:pt x="11425" y="14199"/>
                      <a:pt x="11338" y="14135"/>
                      <a:pt x="11242" y="14086"/>
                    </a:cubicBezTo>
                    <a:cubicBezTo>
                      <a:pt x="11145" y="14037"/>
                      <a:pt x="11102" y="13994"/>
                      <a:pt x="11001" y="13958"/>
                    </a:cubicBezTo>
                    <a:lnTo>
                      <a:pt x="11001" y="16096"/>
                    </a:lnTo>
                    <a:cubicBezTo>
                      <a:pt x="11238" y="16071"/>
                      <a:pt x="11377" y="15975"/>
                      <a:pt x="11528" y="15806"/>
                    </a:cubicBezTo>
                    <a:cubicBezTo>
                      <a:pt x="11680" y="15638"/>
                      <a:pt x="11756" y="15371"/>
                      <a:pt x="11756" y="15004"/>
                    </a:cubicBezTo>
                    <a:cubicBezTo>
                      <a:pt x="11756" y="14833"/>
                      <a:pt x="11733" y="14689"/>
                      <a:pt x="11686" y="14572"/>
                    </a:cubicBezTo>
                    <a:cubicBezTo>
                      <a:pt x="11640" y="14456"/>
                      <a:pt x="11579" y="14358"/>
                      <a:pt x="11501" y="14278"/>
                    </a:cubicBezTo>
                    <a:moveTo>
                      <a:pt x="12385" y="15751"/>
                    </a:moveTo>
                    <a:cubicBezTo>
                      <a:pt x="12304" y="16006"/>
                      <a:pt x="12193" y="16216"/>
                      <a:pt x="12052" y="16385"/>
                    </a:cubicBezTo>
                    <a:cubicBezTo>
                      <a:pt x="11911" y="16553"/>
                      <a:pt x="11747" y="16681"/>
                      <a:pt x="11558" y="16770"/>
                    </a:cubicBezTo>
                    <a:cubicBezTo>
                      <a:pt x="11369" y="16859"/>
                      <a:pt x="11221" y="16910"/>
                      <a:pt x="11001" y="16922"/>
                    </a:cubicBezTo>
                    <a:lnTo>
                      <a:pt x="11001" y="17549"/>
                    </a:lnTo>
                    <a:lnTo>
                      <a:pt x="10605" y="17549"/>
                    </a:lnTo>
                    <a:lnTo>
                      <a:pt x="10605" y="16922"/>
                    </a:lnTo>
                    <a:cubicBezTo>
                      <a:pt x="10368" y="16915"/>
                      <a:pt x="10206" y="16863"/>
                      <a:pt x="10009" y="16766"/>
                    </a:cubicBezTo>
                    <a:cubicBezTo>
                      <a:pt x="9811" y="16667"/>
                      <a:pt x="9642" y="16528"/>
                      <a:pt x="9501" y="16348"/>
                    </a:cubicBezTo>
                    <a:cubicBezTo>
                      <a:pt x="9361" y="16168"/>
                      <a:pt x="9252" y="15946"/>
                      <a:pt x="9175" y="15683"/>
                    </a:cubicBezTo>
                    <a:cubicBezTo>
                      <a:pt x="9098" y="15420"/>
                      <a:pt x="9062" y="15117"/>
                      <a:pt x="9066" y="14775"/>
                    </a:cubicBezTo>
                    <a:lnTo>
                      <a:pt x="9818" y="14775"/>
                    </a:lnTo>
                    <a:cubicBezTo>
                      <a:pt x="9813" y="15178"/>
                      <a:pt x="9877" y="15496"/>
                      <a:pt x="10009" y="15729"/>
                    </a:cubicBezTo>
                    <a:cubicBezTo>
                      <a:pt x="10140" y="15961"/>
                      <a:pt x="10302" y="16083"/>
                      <a:pt x="10605" y="16096"/>
                    </a:cubicBezTo>
                    <a:lnTo>
                      <a:pt x="10605" y="13875"/>
                    </a:lnTo>
                    <a:cubicBezTo>
                      <a:pt x="10425" y="13807"/>
                      <a:pt x="10302" y="13726"/>
                      <a:pt x="10124" y="13631"/>
                    </a:cubicBezTo>
                    <a:cubicBezTo>
                      <a:pt x="9946" y="13537"/>
                      <a:pt x="9786" y="13414"/>
                      <a:pt x="9643" y="13264"/>
                    </a:cubicBezTo>
                    <a:cubicBezTo>
                      <a:pt x="9500" y="13115"/>
                      <a:pt x="9385" y="12927"/>
                      <a:pt x="9297" y="12700"/>
                    </a:cubicBezTo>
                    <a:cubicBezTo>
                      <a:pt x="9209" y="12474"/>
                      <a:pt x="9165" y="12192"/>
                      <a:pt x="9165" y="11855"/>
                    </a:cubicBezTo>
                    <a:cubicBezTo>
                      <a:pt x="9165" y="11562"/>
                      <a:pt x="9206" y="11304"/>
                      <a:pt x="9287" y="11080"/>
                    </a:cubicBezTo>
                    <a:cubicBezTo>
                      <a:pt x="9369" y="10857"/>
                      <a:pt x="9478" y="10670"/>
                      <a:pt x="9617" y="10520"/>
                    </a:cubicBezTo>
                    <a:cubicBezTo>
                      <a:pt x="9755" y="10370"/>
                      <a:pt x="9914" y="10256"/>
                      <a:pt x="10094" y="10176"/>
                    </a:cubicBezTo>
                    <a:cubicBezTo>
                      <a:pt x="10274" y="10097"/>
                      <a:pt x="10407" y="10057"/>
                      <a:pt x="10605" y="10057"/>
                    </a:cubicBezTo>
                    <a:lnTo>
                      <a:pt x="10605" y="9455"/>
                    </a:lnTo>
                    <a:lnTo>
                      <a:pt x="11001" y="9455"/>
                    </a:lnTo>
                    <a:lnTo>
                      <a:pt x="11001" y="10057"/>
                    </a:lnTo>
                    <a:cubicBezTo>
                      <a:pt x="11199" y="10057"/>
                      <a:pt x="11329" y="10093"/>
                      <a:pt x="11505" y="10167"/>
                    </a:cubicBezTo>
                    <a:cubicBezTo>
                      <a:pt x="11681" y="10240"/>
                      <a:pt x="11834" y="10350"/>
                      <a:pt x="11963" y="10498"/>
                    </a:cubicBezTo>
                    <a:cubicBezTo>
                      <a:pt x="12093" y="10644"/>
                      <a:pt x="12196" y="10831"/>
                      <a:pt x="12273" y="11057"/>
                    </a:cubicBezTo>
                    <a:cubicBezTo>
                      <a:pt x="12350" y="11284"/>
                      <a:pt x="12388" y="11547"/>
                      <a:pt x="12388" y="11847"/>
                    </a:cubicBezTo>
                    <a:lnTo>
                      <a:pt x="11637" y="11847"/>
                    </a:lnTo>
                    <a:cubicBezTo>
                      <a:pt x="11628" y="11534"/>
                      <a:pt x="11570" y="11296"/>
                      <a:pt x="11463" y="11130"/>
                    </a:cubicBezTo>
                    <a:cubicBezTo>
                      <a:pt x="11355" y="10965"/>
                      <a:pt x="11238" y="10882"/>
                      <a:pt x="11001" y="10882"/>
                    </a:cubicBezTo>
                    <a:lnTo>
                      <a:pt x="11001" y="12819"/>
                    </a:lnTo>
                    <a:cubicBezTo>
                      <a:pt x="11199" y="12894"/>
                      <a:pt x="11336" y="12978"/>
                      <a:pt x="11525" y="13076"/>
                    </a:cubicBezTo>
                    <a:cubicBezTo>
                      <a:pt x="11714" y="13175"/>
                      <a:pt x="11881" y="13300"/>
                      <a:pt x="12026" y="13453"/>
                    </a:cubicBezTo>
                    <a:cubicBezTo>
                      <a:pt x="12171" y="13605"/>
                      <a:pt x="12287" y="13795"/>
                      <a:pt x="12375" y="14021"/>
                    </a:cubicBezTo>
                    <a:cubicBezTo>
                      <a:pt x="12463" y="14248"/>
                      <a:pt x="12507" y="14526"/>
                      <a:pt x="12507" y="14857"/>
                    </a:cubicBezTo>
                    <a:cubicBezTo>
                      <a:pt x="12507" y="15199"/>
                      <a:pt x="12466" y="15497"/>
                      <a:pt x="12385" y="15751"/>
                    </a:cubicBezTo>
                    <a:moveTo>
                      <a:pt x="10800" y="8100"/>
                    </a:moveTo>
                    <a:cubicBezTo>
                      <a:pt x="8631" y="8100"/>
                      <a:pt x="6873" y="10518"/>
                      <a:pt x="6873" y="13500"/>
                    </a:cubicBezTo>
                    <a:cubicBezTo>
                      <a:pt x="6873" y="16483"/>
                      <a:pt x="8631" y="18900"/>
                      <a:pt x="10800" y="18900"/>
                    </a:cubicBezTo>
                    <a:cubicBezTo>
                      <a:pt x="12969" y="18900"/>
                      <a:pt x="14727" y="16483"/>
                      <a:pt x="14727" y="13500"/>
                    </a:cubicBezTo>
                    <a:cubicBezTo>
                      <a:pt x="14727" y="10518"/>
                      <a:pt x="12969" y="8100"/>
                      <a:pt x="10800" y="8100"/>
                    </a:cubicBezTo>
                    <a:moveTo>
                      <a:pt x="17182" y="17550"/>
                    </a:moveTo>
                    <a:lnTo>
                      <a:pt x="16200" y="17550"/>
                    </a:lnTo>
                    <a:cubicBezTo>
                      <a:pt x="15929" y="17550"/>
                      <a:pt x="15709" y="17852"/>
                      <a:pt x="15709" y="18225"/>
                    </a:cubicBezTo>
                    <a:cubicBezTo>
                      <a:pt x="15709" y="18598"/>
                      <a:pt x="15929" y="18900"/>
                      <a:pt x="16200" y="18900"/>
                    </a:cubicBezTo>
                    <a:lnTo>
                      <a:pt x="17182" y="18900"/>
                    </a:lnTo>
                    <a:cubicBezTo>
                      <a:pt x="17453" y="18900"/>
                      <a:pt x="17673" y="18598"/>
                      <a:pt x="17673" y="18225"/>
                    </a:cubicBezTo>
                    <a:cubicBezTo>
                      <a:pt x="17673" y="17852"/>
                      <a:pt x="17453" y="17550"/>
                      <a:pt x="17182" y="17550"/>
                    </a:cubicBezTo>
                    <a:moveTo>
                      <a:pt x="20127" y="8100"/>
                    </a:moveTo>
                    <a:cubicBezTo>
                      <a:pt x="19856" y="8100"/>
                      <a:pt x="19636" y="7798"/>
                      <a:pt x="19636" y="7425"/>
                    </a:cubicBezTo>
                    <a:cubicBezTo>
                      <a:pt x="19636" y="7052"/>
                      <a:pt x="19856" y="6750"/>
                      <a:pt x="20127" y="6750"/>
                    </a:cubicBezTo>
                    <a:cubicBezTo>
                      <a:pt x="20399" y="6750"/>
                      <a:pt x="20618" y="7052"/>
                      <a:pt x="20618" y="7425"/>
                    </a:cubicBezTo>
                    <a:cubicBezTo>
                      <a:pt x="20618" y="7798"/>
                      <a:pt x="20399" y="8100"/>
                      <a:pt x="20127" y="8100"/>
                    </a:cubicBezTo>
                    <a:moveTo>
                      <a:pt x="20618" y="17674"/>
                    </a:moveTo>
                    <a:cubicBezTo>
                      <a:pt x="20464" y="17599"/>
                      <a:pt x="20300" y="17550"/>
                      <a:pt x="20127" y="17550"/>
                    </a:cubicBezTo>
                    <a:cubicBezTo>
                      <a:pt x="19314" y="17550"/>
                      <a:pt x="18655" y="18457"/>
                      <a:pt x="18655" y="19575"/>
                    </a:cubicBezTo>
                    <a:cubicBezTo>
                      <a:pt x="18655" y="19813"/>
                      <a:pt x="18690" y="20038"/>
                      <a:pt x="18745" y="20250"/>
                    </a:cubicBezTo>
                    <a:lnTo>
                      <a:pt x="2855" y="20250"/>
                    </a:lnTo>
                    <a:cubicBezTo>
                      <a:pt x="2910" y="20038"/>
                      <a:pt x="2945" y="19813"/>
                      <a:pt x="2945" y="19575"/>
                    </a:cubicBezTo>
                    <a:cubicBezTo>
                      <a:pt x="2945" y="18457"/>
                      <a:pt x="2286" y="17550"/>
                      <a:pt x="1473" y="17550"/>
                    </a:cubicBezTo>
                    <a:cubicBezTo>
                      <a:pt x="1300" y="17550"/>
                      <a:pt x="1136" y="17599"/>
                      <a:pt x="982" y="17674"/>
                    </a:cubicBezTo>
                    <a:lnTo>
                      <a:pt x="982" y="9326"/>
                    </a:lnTo>
                    <a:cubicBezTo>
                      <a:pt x="1136" y="9402"/>
                      <a:pt x="1300" y="9450"/>
                      <a:pt x="1473" y="9450"/>
                    </a:cubicBezTo>
                    <a:cubicBezTo>
                      <a:pt x="2286" y="9450"/>
                      <a:pt x="2945" y="8544"/>
                      <a:pt x="2945" y="7425"/>
                    </a:cubicBezTo>
                    <a:cubicBezTo>
                      <a:pt x="2945" y="7187"/>
                      <a:pt x="2910" y="6962"/>
                      <a:pt x="2855" y="6750"/>
                    </a:cubicBezTo>
                    <a:lnTo>
                      <a:pt x="18745" y="6750"/>
                    </a:lnTo>
                    <a:cubicBezTo>
                      <a:pt x="18690" y="6962"/>
                      <a:pt x="18655" y="7187"/>
                      <a:pt x="18655" y="7425"/>
                    </a:cubicBezTo>
                    <a:cubicBezTo>
                      <a:pt x="18655" y="8544"/>
                      <a:pt x="19314" y="9450"/>
                      <a:pt x="20127" y="9450"/>
                    </a:cubicBezTo>
                    <a:cubicBezTo>
                      <a:pt x="20300" y="9450"/>
                      <a:pt x="20464" y="9402"/>
                      <a:pt x="20618" y="9326"/>
                    </a:cubicBezTo>
                    <a:cubicBezTo>
                      <a:pt x="20618" y="9326"/>
                      <a:pt x="20618" y="17674"/>
                      <a:pt x="20618" y="17674"/>
                    </a:cubicBezTo>
                    <a:close/>
                    <a:moveTo>
                      <a:pt x="20127" y="20250"/>
                    </a:moveTo>
                    <a:cubicBezTo>
                      <a:pt x="19856" y="20250"/>
                      <a:pt x="19636" y="19948"/>
                      <a:pt x="19636" y="19575"/>
                    </a:cubicBezTo>
                    <a:cubicBezTo>
                      <a:pt x="19636" y="19203"/>
                      <a:pt x="19856" y="18900"/>
                      <a:pt x="20127" y="18900"/>
                    </a:cubicBezTo>
                    <a:cubicBezTo>
                      <a:pt x="20399" y="18900"/>
                      <a:pt x="20618" y="19203"/>
                      <a:pt x="20618" y="19575"/>
                    </a:cubicBezTo>
                    <a:cubicBezTo>
                      <a:pt x="20618" y="19948"/>
                      <a:pt x="20399" y="20250"/>
                      <a:pt x="20127" y="20250"/>
                    </a:cubicBezTo>
                    <a:moveTo>
                      <a:pt x="1473" y="20250"/>
                    </a:moveTo>
                    <a:cubicBezTo>
                      <a:pt x="1201" y="20250"/>
                      <a:pt x="982" y="19948"/>
                      <a:pt x="982" y="19575"/>
                    </a:cubicBezTo>
                    <a:cubicBezTo>
                      <a:pt x="982" y="19203"/>
                      <a:pt x="1201" y="18900"/>
                      <a:pt x="1473" y="18900"/>
                    </a:cubicBezTo>
                    <a:cubicBezTo>
                      <a:pt x="1744" y="18900"/>
                      <a:pt x="1964" y="19203"/>
                      <a:pt x="1964" y="19575"/>
                    </a:cubicBezTo>
                    <a:cubicBezTo>
                      <a:pt x="1964" y="19948"/>
                      <a:pt x="1744" y="20250"/>
                      <a:pt x="1473" y="20250"/>
                    </a:cubicBezTo>
                    <a:moveTo>
                      <a:pt x="1473" y="6750"/>
                    </a:moveTo>
                    <a:cubicBezTo>
                      <a:pt x="1744" y="6750"/>
                      <a:pt x="1964" y="7052"/>
                      <a:pt x="1964" y="7425"/>
                    </a:cubicBezTo>
                    <a:cubicBezTo>
                      <a:pt x="1964" y="7798"/>
                      <a:pt x="1744" y="8100"/>
                      <a:pt x="1473" y="8100"/>
                    </a:cubicBezTo>
                    <a:cubicBezTo>
                      <a:pt x="1201" y="8100"/>
                      <a:pt x="982" y="7798"/>
                      <a:pt x="982" y="7425"/>
                    </a:cubicBezTo>
                    <a:cubicBezTo>
                      <a:pt x="982" y="7052"/>
                      <a:pt x="1201" y="6750"/>
                      <a:pt x="1473" y="6750"/>
                    </a:cubicBezTo>
                    <a:moveTo>
                      <a:pt x="20618" y="5400"/>
                    </a:moveTo>
                    <a:lnTo>
                      <a:pt x="982" y="5400"/>
                    </a:lnTo>
                    <a:cubicBezTo>
                      <a:pt x="440" y="5400"/>
                      <a:pt x="0" y="6004"/>
                      <a:pt x="0" y="6750"/>
                    </a:cubicBezTo>
                    <a:lnTo>
                      <a:pt x="0" y="20250"/>
                    </a:lnTo>
                    <a:cubicBezTo>
                      <a:pt x="0" y="20996"/>
                      <a:pt x="440" y="21600"/>
                      <a:pt x="982" y="21600"/>
                    </a:cubicBezTo>
                    <a:lnTo>
                      <a:pt x="20618" y="21600"/>
                    </a:lnTo>
                    <a:cubicBezTo>
                      <a:pt x="21160" y="21600"/>
                      <a:pt x="21600" y="20996"/>
                      <a:pt x="21600" y="20250"/>
                    </a:cubicBezTo>
                    <a:lnTo>
                      <a:pt x="21600" y="6750"/>
                    </a:lnTo>
                    <a:cubicBezTo>
                      <a:pt x="21600" y="6004"/>
                      <a:pt x="21160" y="5400"/>
                      <a:pt x="20618" y="5400"/>
                    </a:cubicBezTo>
                    <a:moveTo>
                      <a:pt x="2455" y="4050"/>
                    </a:moveTo>
                    <a:lnTo>
                      <a:pt x="19145" y="4050"/>
                    </a:lnTo>
                    <a:cubicBezTo>
                      <a:pt x="19417" y="4050"/>
                      <a:pt x="19636" y="3748"/>
                      <a:pt x="19636" y="3376"/>
                    </a:cubicBezTo>
                    <a:cubicBezTo>
                      <a:pt x="19636" y="3002"/>
                      <a:pt x="19417" y="2700"/>
                      <a:pt x="19145" y="2700"/>
                    </a:cubicBezTo>
                    <a:lnTo>
                      <a:pt x="2455" y="2700"/>
                    </a:lnTo>
                    <a:cubicBezTo>
                      <a:pt x="2183" y="2700"/>
                      <a:pt x="1964" y="3002"/>
                      <a:pt x="1964" y="3376"/>
                    </a:cubicBezTo>
                    <a:cubicBezTo>
                      <a:pt x="1964" y="3748"/>
                      <a:pt x="2183" y="4050"/>
                      <a:pt x="2455" y="4050"/>
                    </a:cubicBezTo>
                    <a:moveTo>
                      <a:pt x="4418" y="1350"/>
                    </a:moveTo>
                    <a:lnTo>
                      <a:pt x="17182" y="1350"/>
                    </a:lnTo>
                    <a:cubicBezTo>
                      <a:pt x="17453" y="1350"/>
                      <a:pt x="17673" y="1048"/>
                      <a:pt x="17673" y="675"/>
                    </a:cubicBezTo>
                    <a:cubicBezTo>
                      <a:pt x="17673" y="302"/>
                      <a:pt x="17453" y="0"/>
                      <a:pt x="17182" y="0"/>
                    </a:cubicBezTo>
                    <a:lnTo>
                      <a:pt x="4418" y="0"/>
                    </a:lnTo>
                    <a:cubicBezTo>
                      <a:pt x="4147" y="0"/>
                      <a:pt x="3927" y="302"/>
                      <a:pt x="3927" y="675"/>
                    </a:cubicBezTo>
                    <a:cubicBezTo>
                      <a:pt x="3927" y="1048"/>
                      <a:pt x="4147" y="1350"/>
                      <a:pt x="4418" y="1350"/>
                    </a:cubicBezTo>
                    <a:moveTo>
                      <a:pt x="5400" y="8100"/>
                    </a:moveTo>
                    <a:lnTo>
                      <a:pt x="4418" y="8100"/>
                    </a:lnTo>
                    <a:cubicBezTo>
                      <a:pt x="4147" y="8100"/>
                      <a:pt x="3927" y="8403"/>
                      <a:pt x="3927" y="8775"/>
                    </a:cubicBezTo>
                    <a:cubicBezTo>
                      <a:pt x="3927" y="9148"/>
                      <a:pt x="4147" y="9450"/>
                      <a:pt x="4418" y="9450"/>
                    </a:cubicBezTo>
                    <a:lnTo>
                      <a:pt x="5400" y="9450"/>
                    </a:lnTo>
                    <a:cubicBezTo>
                      <a:pt x="5671" y="9450"/>
                      <a:pt x="5891" y="9148"/>
                      <a:pt x="5891" y="8775"/>
                    </a:cubicBezTo>
                    <a:cubicBezTo>
                      <a:pt x="5891" y="8403"/>
                      <a:pt x="5671" y="8100"/>
                      <a:pt x="5400" y="8100"/>
                    </a:cubicBezTo>
                  </a:path>
                </a:pathLst>
              </a:custGeom>
              <a:solidFill>
                <a:srgbClr val="898989"/>
              </a:solidFill>
              <a:ln w="12700">
                <a:miter lim="400000"/>
              </a:ln>
            </p:spPr>
            <p:txBody>
              <a:bodyPr lIns="19812" tIns="19812" rIns="19812" bIns="19812" anchor="ctr"/>
              <a:lstStyle/>
              <a:p>
                <a:pPr marL="0" marR="0" lvl="0" indent="0" algn="l" defTabSz="2377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3DC4B49A-7A55-40AB-BED7-4452B9337D60}"/>
              </a:ext>
            </a:extLst>
          </p:cNvPr>
          <p:cNvSpPr txBox="1"/>
          <p:nvPr/>
        </p:nvSpPr>
        <p:spPr>
          <a:xfrm>
            <a:off x="5537607" y="2860903"/>
            <a:ext cx="17399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</a:rPr>
              <a:t>Promoting e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quitable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distribution of charging infrastructure through targeted and right-sized incentive programs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50B9D6F-BA6A-48DC-8B46-70645367DC07}"/>
              </a:ext>
            </a:extLst>
          </p:cNvPr>
          <p:cNvSpPr txBox="1"/>
          <p:nvPr/>
        </p:nvSpPr>
        <p:spPr>
          <a:xfrm>
            <a:off x="5712474" y="4234205"/>
            <a:ext cx="17841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 sharing and demand response programs that enhance system reliability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B1BBEB-51E3-4DE0-AEC1-050A5BBC7B55}"/>
              </a:ext>
            </a:extLst>
          </p:cNvPr>
          <p:cNvSpPr txBox="1"/>
          <p:nvPr/>
        </p:nvSpPr>
        <p:spPr>
          <a:xfrm>
            <a:off x="10381368" y="4237976"/>
            <a:ext cx="17613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Driving EV adoption across that significantly decreases carbon emissions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96FAEE-1A7E-4335-BC7E-DD26E7629594}"/>
              </a:ext>
            </a:extLst>
          </p:cNvPr>
          <p:cNvSpPr txBox="1"/>
          <p:nvPr/>
        </p:nvSpPr>
        <p:spPr>
          <a:xfrm>
            <a:off x="10628331" y="2891546"/>
            <a:ext cx="16367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</a:rPr>
              <a:t> Developing rate designs that enhance the business case and economics for EV charging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D131191-5938-47E7-B847-F3C67AAF3993}"/>
              </a:ext>
            </a:extLst>
          </p:cNvPr>
          <p:cNvSpPr txBox="1"/>
          <p:nvPr/>
        </p:nvSpPr>
        <p:spPr>
          <a:xfrm>
            <a:off x="9459594" y="1712267"/>
            <a:ext cx="18359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</a:rPr>
              <a:t>Incentivizing smart EV chargers that communicate data via cloud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4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4466FEB-13CF-401D-AC21-58E8EA9EB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94"/>
          <a:stretch/>
        </p:blipFill>
        <p:spPr bwMode="auto">
          <a:xfrm>
            <a:off x="633134" y="947045"/>
            <a:ext cx="11369078" cy="53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D325D90-054A-496B-8CA7-F4B69BD777B0}"/>
              </a:ext>
            </a:extLst>
          </p:cNvPr>
          <p:cNvSpPr txBox="1"/>
          <p:nvPr/>
        </p:nvSpPr>
        <p:spPr>
          <a:xfrm>
            <a:off x="1666249" y="2910101"/>
            <a:ext cx="8859501" cy="1416887"/>
          </a:xfrm>
          <a:prstGeom prst="rect">
            <a:avLst/>
          </a:prstGeom>
          <a:solidFill>
            <a:srgbClr val="00A94F">
              <a:alpha val="85000"/>
            </a:srgbClr>
          </a:solidFill>
        </p:spPr>
        <p:txBody>
          <a:bodyPr lIns="82058" tIns="41029" rIns="82058" bIns="41029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Regarding Mobility &amp; Transportation, to achieve Washington's Carbon &amp; Equity goals, a critical obstacle for Pepco to overcome is </a:t>
            </a:r>
            <a:r>
              <a:rPr lang="en-US" b="1" u="sng" dirty="0">
                <a:solidFill>
                  <a:srgbClr val="FFFFFF"/>
                </a:solidFill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right sizing transportation electrification programs to optimize for the customer and grid of the future</a:t>
            </a: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  <a:ea typeface="Arial Black" charset="0"/>
                <a:cs typeface="Arial Blac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7497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Custom 41">
      <a:dk1>
        <a:srgbClr val="000000"/>
      </a:dk1>
      <a:lt1>
        <a:srgbClr val="FFFFFF"/>
      </a:lt1>
      <a:dk2>
        <a:srgbClr val="0067B1"/>
      </a:dk2>
      <a:lt2>
        <a:srgbClr val="898989"/>
      </a:lt2>
      <a:accent1>
        <a:srgbClr val="009EE1"/>
      </a:accent1>
      <a:accent2>
        <a:srgbClr val="C1D82F"/>
      </a:accent2>
      <a:accent3>
        <a:srgbClr val="F26528"/>
      </a:accent3>
      <a:accent4>
        <a:srgbClr val="FFD200"/>
      </a:accent4>
      <a:accent5>
        <a:srgbClr val="00A94F"/>
      </a:accent5>
      <a:accent6>
        <a:srgbClr val="3D4B55"/>
      </a:accent6>
      <a:hlink>
        <a:srgbClr val="0067B1"/>
      </a:hlink>
      <a:folHlink>
        <a:srgbClr val="8989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marL="284163">
          <a:defRPr b="1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74C7CA04-68CA-4BAC-BCA6-7272A20BD2BE}" vid="{9CFB28E6-BED1-4FBC-A1A6-5D4FE363BDDD}"/>
    </a:ext>
  </a:extLst>
</a:theme>
</file>

<file path=ppt/theme/theme2.xml><?xml version="1.0" encoding="utf-8"?>
<a:theme xmlns:a="http://schemas.openxmlformats.org/drawingml/2006/main" name="1_Blue Theme">
  <a:themeElements>
    <a:clrScheme name="Custom 41">
      <a:dk1>
        <a:srgbClr val="000000"/>
      </a:dk1>
      <a:lt1>
        <a:srgbClr val="FFFFFF"/>
      </a:lt1>
      <a:dk2>
        <a:srgbClr val="0067B1"/>
      </a:dk2>
      <a:lt2>
        <a:srgbClr val="898989"/>
      </a:lt2>
      <a:accent1>
        <a:srgbClr val="009EE1"/>
      </a:accent1>
      <a:accent2>
        <a:srgbClr val="C1D82F"/>
      </a:accent2>
      <a:accent3>
        <a:srgbClr val="F26528"/>
      </a:accent3>
      <a:accent4>
        <a:srgbClr val="FFD200"/>
      </a:accent4>
      <a:accent5>
        <a:srgbClr val="00A94F"/>
      </a:accent5>
      <a:accent6>
        <a:srgbClr val="3D4B55"/>
      </a:accent6>
      <a:hlink>
        <a:srgbClr val="0067B1"/>
      </a:hlink>
      <a:folHlink>
        <a:srgbClr val="8989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marL="284163">
          <a:defRPr b="1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_All Presentations_Template.potx  -  Read-Only" id="{3B04A3E5-B8E8-4957-858C-074703E4F5EA}" vid="{42E57CA2-FEC9-41F9-AA88-459174645746}"/>
    </a:ext>
  </a:extLst>
</a:theme>
</file>

<file path=ppt/theme/theme3.xml><?xml version="1.0" encoding="utf-8"?>
<a:theme xmlns:a="http://schemas.openxmlformats.org/drawingml/2006/main" name="2_Blue Theme">
  <a:themeElements>
    <a:clrScheme name="Custom 41">
      <a:dk1>
        <a:srgbClr val="000000"/>
      </a:dk1>
      <a:lt1>
        <a:srgbClr val="FFFFFF"/>
      </a:lt1>
      <a:dk2>
        <a:srgbClr val="0067B1"/>
      </a:dk2>
      <a:lt2>
        <a:srgbClr val="898989"/>
      </a:lt2>
      <a:accent1>
        <a:srgbClr val="009EE1"/>
      </a:accent1>
      <a:accent2>
        <a:srgbClr val="C1D82F"/>
      </a:accent2>
      <a:accent3>
        <a:srgbClr val="F26528"/>
      </a:accent3>
      <a:accent4>
        <a:srgbClr val="FFD200"/>
      </a:accent4>
      <a:accent5>
        <a:srgbClr val="00A94F"/>
      </a:accent5>
      <a:accent6>
        <a:srgbClr val="3D4B55"/>
      </a:accent6>
      <a:hlink>
        <a:srgbClr val="0067B1"/>
      </a:hlink>
      <a:folHlink>
        <a:srgbClr val="8989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marL="284163">
          <a:defRPr b="1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74C7CA04-68CA-4BAC-BCA6-7272A20BD2BE}" vid="{9CFB28E6-BED1-4FBC-A1A6-5D4FE363BD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447</Words>
  <Application>Microsoft Office PowerPoint</Application>
  <PresentationFormat>Widescreen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Gill Sans</vt:lpstr>
      <vt:lpstr>Lucida Grande</vt:lpstr>
      <vt:lpstr>Blue Theme</vt:lpstr>
      <vt:lpstr>1_Blue Theme</vt:lpstr>
      <vt:lpstr>2_Blue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Goka, Nekabari:(PHI)</dc:creator>
  <cp:lastModifiedBy>Goka, Nekabari:(PHI)</cp:lastModifiedBy>
  <cp:revision>47</cp:revision>
  <dcterms:created xsi:type="dcterms:W3CDTF">2021-10-29T13:12:45Z</dcterms:created>
  <dcterms:modified xsi:type="dcterms:W3CDTF">2021-11-02T13:52:45Z</dcterms:modified>
</cp:coreProperties>
</file>