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38"/>
  </p:notesMasterIdLst>
  <p:handoutMasterIdLst>
    <p:handoutMasterId r:id="rId39"/>
  </p:handoutMasterIdLst>
  <p:sldIdLst>
    <p:sldId id="391" r:id="rId2"/>
    <p:sldId id="384" r:id="rId3"/>
    <p:sldId id="390" r:id="rId4"/>
    <p:sldId id="312" r:id="rId5"/>
    <p:sldId id="423" r:id="rId6"/>
    <p:sldId id="424" r:id="rId7"/>
    <p:sldId id="401" r:id="rId8"/>
    <p:sldId id="438" r:id="rId9"/>
    <p:sldId id="426" r:id="rId10"/>
    <p:sldId id="419" r:id="rId11"/>
    <p:sldId id="396" r:id="rId12"/>
    <p:sldId id="392" r:id="rId13"/>
    <p:sldId id="397" r:id="rId14"/>
    <p:sldId id="398" r:id="rId15"/>
    <p:sldId id="399" r:id="rId16"/>
    <p:sldId id="418" r:id="rId17"/>
    <p:sldId id="393" r:id="rId18"/>
    <p:sldId id="276" r:id="rId19"/>
    <p:sldId id="410" r:id="rId20"/>
    <p:sldId id="437" r:id="rId21"/>
    <p:sldId id="395" r:id="rId22"/>
    <p:sldId id="412" r:id="rId23"/>
    <p:sldId id="413" r:id="rId24"/>
    <p:sldId id="414" r:id="rId25"/>
    <p:sldId id="435" r:id="rId26"/>
    <p:sldId id="416" r:id="rId27"/>
    <p:sldId id="436" r:id="rId28"/>
    <p:sldId id="417" r:id="rId29"/>
    <p:sldId id="421" r:id="rId30"/>
    <p:sldId id="432" r:id="rId31"/>
    <p:sldId id="422" r:id="rId32"/>
    <p:sldId id="428" r:id="rId33"/>
    <p:sldId id="439" r:id="rId34"/>
    <p:sldId id="415" r:id="rId35"/>
    <p:sldId id="427" r:id="rId36"/>
    <p:sldId id="394" r:id="rId37"/>
  </p:sldIdLst>
  <p:sldSz cx="12192000" cy="6858000"/>
  <p:notesSz cx="7102475" cy="9388475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0779B7"/>
    <a:srgbClr val="F5F5F5"/>
    <a:srgbClr val="1F4991"/>
    <a:srgbClr val="000099"/>
    <a:srgbClr val="055B89"/>
    <a:srgbClr val="FFFFFF"/>
    <a:srgbClr val="000000"/>
    <a:srgbClr val="F7941D"/>
    <a:srgbClr val="E39F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52" autoAdjust="0"/>
    <p:restoredTop sz="89815" autoAdjust="0"/>
  </p:normalViewPr>
  <p:slideViewPr>
    <p:cSldViewPr>
      <p:cViewPr varScale="1">
        <p:scale>
          <a:sx n="73" d="100"/>
          <a:sy n="73" d="100"/>
        </p:scale>
        <p:origin x="1128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2952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45E2D058-9647-498D-80EE-CE627AFC868E}" type="datetimeFigureOut">
              <a:rPr lang="en-US" smtClean="0"/>
              <a:t>10/17/19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6A9E2FA5-B3E2-4FD0-82DC-30615C514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705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7AB488F7-1FAC-40D2-BB7E-BA3CE28D8950}" type="datetimeFigureOut">
              <a:rPr lang="en-US" smtClean="0"/>
              <a:pPr/>
              <a:t>10/17/19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CA2D21D1-52E2-420B-B491-CFF6D7BB79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78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4962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4312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533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7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326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302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328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954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3230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7693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373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3225800"/>
            <a:ext cx="12192000" cy="3632200"/>
          </a:xfrm>
          <a:prstGeom prst="rect">
            <a:avLst/>
          </a:prstGeom>
          <a:gradFill flip="none" rotWithShape="1">
            <a:gsLst>
              <a:gs pos="44000">
                <a:srgbClr val="CBCBCB">
                  <a:alpha val="22000"/>
                </a:srgbClr>
              </a:gs>
              <a:gs pos="100000">
                <a:srgbClr val="5F5F5F">
                  <a:alpha val="1900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95"/>
            <a:endParaRPr lang="en-US" sz="2399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4987990"/>
            <a:ext cx="10363200" cy="610820"/>
          </a:xfrm>
        </p:spPr>
        <p:txBody>
          <a:bodyPr/>
          <a:lstStyle>
            <a:lvl1pPr algn="ctr">
              <a:defRPr lang="en-US" sz="3999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5509360"/>
            <a:ext cx="8534401" cy="764440"/>
          </a:xfrm>
        </p:spPr>
        <p:txBody>
          <a:bodyPr>
            <a:normAutofit/>
          </a:bodyPr>
          <a:lstStyle>
            <a:lvl1pPr marL="0" indent="0" algn="ctr">
              <a:buNone/>
              <a:defRPr lang="en-US" sz="2399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609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806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3050"/>
            <a:ext cx="4011084" cy="1162051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4266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4" y="1435103"/>
            <a:ext cx="4011084" cy="4691063"/>
          </a:xfrm>
        </p:spPr>
        <p:txBody>
          <a:bodyPr/>
          <a:lstStyle>
            <a:lvl1pPr marL="0" indent="0">
              <a:buNone/>
              <a:defRPr sz="1866"/>
            </a:lvl1pPr>
            <a:lvl2pPr marL="609422" indent="0">
              <a:buNone/>
              <a:defRPr sz="1600"/>
            </a:lvl2pPr>
            <a:lvl3pPr marL="1218845" indent="0">
              <a:buNone/>
              <a:defRPr sz="1333"/>
            </a:lvl3pPr>
            <a:lvl4pPr marL="1828267" indent="0">
              <a:buNone/>
              <a:defRPr sz="1200"/>
            </a:lvl4pPr>
            <a:lvl5pPr marL="2437689" indent="0">
              <a:buNone/>
              <a:defRPr sz="1200"/>
            </a:lvl5pPr>
            <a:lvl6pPr marL="3047111" indent="0">
              <a:buNone/>
              <a:defRPr sz="1200"/>
            </a:lvl6pPr>
            <a:lvl7pPr marL="3656534" indent="0">
              <a:buNone/>
              <a:defRPr sz="1200"/>
            </a:lvl7pPr>
            <a:lvl8pPr marL="4265955" indent="0">
              <a:buNone/>
              <a:defRPr sz="1200"/>
            </a:lvl8pPr>
            <a:lvl9pPr marL="48753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0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2"/>
            <a:ext cx="7315200" cy="566739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4266"/>
            </a:lvl1pPr>
            <a:lvl2pPr marL="609422" indent="0">
              <a:buNone/>
              <a:defRPr sz="3732"/>
            </a:lvl2pPr>
            <a:lvl3pPr marL="1218845" indent="0">
              <a:buNone/>
              <a:defRPr sz="3199"/>
            </a:lvl3pPr>
            <a:lvl4pPr marL="1828267" indent="0">
              <a:buNone/>
              <a:defRPr sz="2666"/>
            </a:lvl4pPr>
            <a:lvl5pPr marL="2437689" indent="0">
              <a:buNone/>
              <a:defRPr sz="2666"/>
            </a:lvl5pPr>
            <a:lvl6pPr marL="3047111" indent="0">
              <a:buNone/>
              <a:defRPr sz="2666"/>
            </a:lvl6pPr>
            <a:lvl7pPr marL="3656534" indent="0">
              <a:buNone/>
              <a:defRPr sz="2666"/>
            </a:lvl7pPr>
            <a:lvl8pPr marL="4265955" indent="0">
              <a:buNone/>
              <a:defRPr sz="2666"/>
            </a:lvl8pPr>
            <a:lvl9pPr marL="4875378" indent="0">
              <a:buNone/>
              <a:defRPr sz="266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40"/>
            <a:ext cx="7315200" cy="804863"/>
          </a:xfrm>
        </p:spPr>
        <p:txBody>
          <a:bodyPr/>
          <a:lstStyle>
            <a:lvl1pPr marL="0" indent="0">
              <a:buNone/>
              <a:defRPr sz="1866"/>
            </a:lvl1pPr>
            <a:lvl2pPr marL="609422" indent="0">
              <a:buNone/>
              <a:defRPr sz="1600"/>
            </a:lvl2pPr>
            <a:lvl3pPr marL="1218845" indent="0">
              <a:buNone/>
              <a:defRPr sz="1333"/>
            </a:lvl3pPr>
            <a:lvl4pPr marL="1828267" indent="0">
              <a:buNone/>
              <a:defRPr sz="1200"/>
            </a:lvl4pPr>
            <a:lvl5pPr marL="2437689" indent="0">
              <a:buNone/>
              <a:defRPr sz="1200"/>
            </a:lvl5pPr>
            <a:lvl6pPr marL="3047111" indent="0">
              <a:buNone/>
              <a:defRPr sz="1200"/>
            </a:lvl6pPr>
            <a:lvl7pPr marL="3656534" indent="0">
              <a:buNone/>
              <a:defRPr sz="1200"/>
            </a:lvl7pPr>
            <a:lvl8pPr marL="4265955" indent="0">
              <a:buNone/>
              <a:defRPr sz="1200"/>
            </a:lvl8pPr>
            <a:lvl9pPr marL="48753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717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585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053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1" cy="715961"/>
          </a:xfrm>
        </p:spPr>
        <p:txBody>
          <a:bodyPr>
            <a:normAutofit/>
          </a:bodyPr>
          <a:lstStyle>
            <a:lvl1pPr algn="l">
              <a:defRPr sz="3732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990600"/>
            <a:ext cx="10972801" cy="508000"/>
          </a:xfrm>
        </p:spPr>
        <p:txBody>
          <a:bodyPr>
            <a:noAutofit/>
          </a:bodyPr>
          <a:lstStyle>
            <a:lvl1pPr marL="0" indent="0">
              <a:buNone/>
              <a:defRPr sz="1866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00000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bg>
      <p:bgPr>
        <a:gradFill flip="none" rotWithShape="1">
          <a:gsLst>
            <a:gs pos="81000">
              <a:schemeClr val="bg1">
                <a:lumMod val="95000"/>
              </a:schemeClr>
            </a:gs>
            <a:gs pos="0">
              <a:schemeClr val="bg1"/>
            </a:gs>
            <a:gs pos="100000">
              <a:schemeClr val="bg1">
                <a:lumMod val="9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2"/>
            <a:ext cx="6705600" cy="711081"/>
          </a:xfrm>
        </p:spPr>
        <p:txBody>
          <a:bodyPr>
            <a:noAutofit/>
          </a:bodyPr>
          <a:lstStyle>
            <a:lvl1pPr>
              <a:defRPr sz="35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4E2B0-FEF2-4C8F-90A4-46C9D72643E3}" type="datetime1">
              <a:rPr lang="en-US" smtClean="0"/>
              <a:t>10/17/19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SlideModel.com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430000" y="6356354"/>
            <a:ext cx="762001" cy="36512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0" tIns="91440" rIns="0" bIns="91440" numCol="1" anchor="ctr" anchorCtr="1" compatLnSpc="1">
            <a:prstTxWarp prst="textNoShape">
              <a:avLst/>
            </a:prstTxWarp>
          </a:bodyPr>
          <a:lstStyle>
            <a:lvl1pPr algn="r">
              <a:defRPr lang="en-US" sz="1400" kern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6E69268-9C8B-4EBF-A9EE-DC5DC2D48DC3}" type="slidenum">
              <a:rPr lang="es-UY" smtClean="0"/>
              <a:pPr/>
              <a:t>‹#›</a:t>
            </a:fld>
            <a:endParaRPr lang="es-UY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480301" y="362139"/>
            <a:ext cx="4114800" cy="533400"/>
          </a:xfrm>
        </p:spPr>
        <p:txBody>
          <a:bodyPr anchor="ctr">
            <a:noAutofit/>
          </a:bodyPr>
          <a:lstStyle>
            <a:lvl1pPr marL="0" indent="0" algn="r">
              <a:buNone/>
              <a:defRPr sz="1999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Breadcrumb 1 &gt; Breadcrumb 2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1411328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000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90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5332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6">
                <a:solidFill>
                  <a:schemeClr val="tx1">
                    <a:tint val="75000"/>
                  </a:schemeClr>
                </a:solidFill>
              </a:defRPr>
            </a:lvl1pPr>
            <a:lvl2pPr marL="609422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2pPr>
            <a:lvl3pPr marL="121884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267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4pPr>
            <a:lvl5pPr marL="2437689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5pPr>
            <a:lvl6pPr marL="3047111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6pPr>
            <a:lvl7pPr marL="3656534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7pPr>
            <a:lvl8pPr marL="4265955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8pPr>
            <a:lvl9pPr marL="4875378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5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282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22" indent="0">
              <a:buNone/>
              <a:defRPr sz="2666" b="1"/>
            </a:lvl2pPr>
            <a:lvl3pPr marL="1218845" indent="0">
              <a:buNone/>
              <a:defRPr sz="2399" b="1"/>
            </a:lvl3pPr>
            <a:lvl4pPr marL="1828267" indent="0">
              <a:buNone/>
              <a:defRPr sz="2133" b="1"/>
            </a:lvl4pPr>
            <a:lvl5pPr marL="2437689" indent="0">
              <a:buNone/>
              <a:defRPr sz="2133" b="1"/>
            </a:lvl5pPr>
            <a:lvl6pPr marL="3047111" indent="0">
              <a:buNone/>
              <a:defRPr sz="2133" b="1"/>
            </a:lvl6pPr>
            <a:lvl7pPr marL="3656534" indent="0">
              <a:buNone/>
              <a:defRPr sz="2133" b="1"/>
            </a:lvl7pPr>
            <a:lvl8pPr marL="4265955" indent="0">
              <a:buNone/>
              <a:defRPr sz="2133" b="1"/>
            </a:lvl8pPr>
            <a:lvl9pPr marL="48753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22" indent="0">
              <a:buNone/>
              <a:defRPr sz="2666" b="1"/>
            </a:lvl2pPr>
            <a:lvl3pPr marL="1218845" indent="0">
              <a:buNone/>
              <a:defRPr sz="2399" b="1"/>
            </a:lvl3pPr>
            <a:lvl4pPr marL="1828267" indent="0">
              <a:buNone/>
              <a:defRPr sz="2133" b="1"/>
            </a:lvl4pPr>
            <a:lvl5pPr marL="2437689" indent="0">
              <a:buNone/>
              <a:defRPr sz="2133" b="1"/>
            </a:lvl5pPr>
            <a:lvl6pPr marL="3047111" indent="0">
              <a:buNone/>
              <a:defRPr sz="2133" b="1"/>
            </a:lvl6pPr>
            <a:lvl7pPr marL="3656534" indent="0">
              <a:buNone/>
              <a:defRPr sz="2133" b="1"/>
            </a:lvl7pPr>
            <a:lvl8pPr marL="4265955" indent="0">
              <a:buNone/>
              <a:defRPr sz="2133" b="1"/>
            </a:lvl8pPr>
            <a:lvl9pPr marL="48753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171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1" cy="715961"/>
          </a:xfrm>
        </p:spPr>
        <p:txBody>
          <a:bodyPr>
            <a:normAutofit/>
          </a:bodyPr>
          <a:lstStyle>
            <a:lvl1pPr algn="l">
              <a:defRPr sz="3732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60516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1" cy="715961"/>
          </a:xfrm>
        </p:spPr>
        <p:txBody>
          <a:bodyPr>
            <a:normAutofit/>
          </a:bodyPr>
          <a:lstStyle>
            <a:lvl1pPr algn="l">
              <a:defRPr sz="3732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990600"/>
            <a:ext cx="10972801" cy="508000"/>
          </a:xfrm>
        </p:spPr>
        <p:txBody>
          <a:bodyPr>
            <a:noAutofit/>
          </a:bodyPr>
          <a:lstStyle>
            <a:lvl1pPr marL="0" indent="0">
              <a:buNone/>
              <a:defRPr sz="1866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543755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590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rgbClr val="EEEEEE"/>
            </a:gs>
            <a:gs pos="6700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1" cy="711081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38426"/>
            <a:ext cx="10972801" cy="498773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895"/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895"/>
              <a:t>10/17/19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89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2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895"/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89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132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9" r:id="rId10"/>
    <p:sldLayoutId id="2147483760" r:id="rId11"/>
    <p:sldLayoutId id="2147483761" r:id="rId12"/>
    <p:sldLayoutId id="2147483762" r:id="rId13"/>
    <p:sldLayoutId id="2147483765" r:id="rId14"/>
    <p:sldLayoutId id="2147483768" r:id="rId15"/>
  </p:sldLayoutIdLst>
  <p:txStyles>
    <p:titleStyle>
      <a:lvl1pPr algn="l" defTabSz="1218845" rtl="0" eaLnBrk="1" latinLnBrk="0" hangingPunct="1">
        <a:spcBef>
          <a:spcPct val="0"/>
        </a:spcBef>
        <a:buNone/>
        <a:defRPr sz="3199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457067" indent="-457067" algn="l" defTabSz="1218845" rtl="0" eaLnBrk="1" latinLnBrk="0" hangingPunct="1">
        <a:spcBef>
          <a:spcPct val="20000"/>
        </a:spcBef>
        <a:buFont typeface="Arial" pitchFamily="34" charset="0"/>
        <a:buChar char="•"/>
        <a:defRPr sz="3599" kern="1200">
          <a:solidFill>
            <a:schemeClr val="tx1"/>
          </a:solidFill>
          <a:latin typeface="+mj-lt"/>
          <a:ea typeface="+mn-ea"/>
          <a:cs typeface="+mn-cs"/>
        </a:defRPr>
      </a:lvl1pPr>
      <a:lvl2pPr marL="990311" indent="-380889" algn="l" defTabSz="1218845" rtl="0" eaLnBrk="1" latinLnBrk="0" hangingPunct="1">
        <a:spcBef>
          <a:spcPct val="20000"/>
        </a:spcBef>
        <a:buFont typeface="Arial" pitchFamily="34" charset="0"/>
        <a:buChar char="–"/>
        <a:defRPr sz="3199" kern="1200">
          <a:solidFill>
            <a:schemeClr val="tx1"/>
          </a:solidFill>
          <a:latin typeface="+mj-lt"/>
          <a:ea typeface="+mn-ea"/>
          <a:cs typeface="+mn-cs"/>
        </a:defRPr>
      </a:lvl2pPr>
      <a:lvl3pPr marL="1523555" indent="-304712" algn="l" defTabSz="1218845" rtl="0" eaLnBrk="1" latinLnBrk="0" hangingPunct="1">
        <a:spcBef>
          <a:spcPct val="20000"/>
        </a:spcBef>
        <a:buFont typeface="Arial" pitchFamily="34" charset="0"/>
        <a:buChar char="•"/>
        <a:defRPr sz="2399" kern="1200">
          <a:solidFill>
            <a:schemeClr val="tx1"/>
          </a:solidFill>
          <a:latin typeface="+mj-lt"/>
          <a:ea typeface="+mn-ea"/>
          <a:cs typeface="+mn-cs"/>
        </a:defRPr>
      </a:lvl3pPr>
      <a:lvl4pPr marL="2132979" indent="-304712" algn="l" defTabSz="121884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742400" indent="-304712" algn="l" defTabSz="121884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3351822" indent="-304712" algn="l" defTabSz="121884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244" indent="-304712" algn="l" defTabSz="121884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666" indent="-304712" algn="l" defTabSz="121884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089" indent="-304712" algn="l" defTabSz="121884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22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45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67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89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111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534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955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378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itle 1">
            <a:extLst>
              <a:ext uri="{FF2B5EF4-FFF2-40B4-BE49-F238E27FC236}">
                <a16:creationId xmlns:a16="http://schemas.microsoft.com/office/drawing/2014/main" id="{24F133DB-7FBD-49D3-8221-279E007631B4}"/>
              </a:ext>
            </a:extLst>
          </p:cNvPr>
          <p:cNvSpPr txBox="1">
            <a:spLocks/>
          </p:cNvSpPr>
          <p:nvPr/>
        </p:nvSpPr>
        <p:spPr>
          <a:xfrm>
            <a:off x="838200" y="2757579"/>
            <a:ext cx="10972801" cy="715961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 algn="l" defTabSz="1218845" rtl="0" eaLnBrk="1" latinLnBrk="0" hangingPunct="1">
              <a:spcBef>
                <a:spcPct val="0"/>
              </a:spcBef>
              <a:buNone/>
              <a:defRPr sz="3732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/>
              <a:t>CREF 2018: ISLAND RESILIENCY ACTION CHALLENGE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8DA1787C-4BFD-4BA3-B7B2-8E460BC783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9090"/>
          <a:stretch/>
        </p:blipFill>
        <p:spPr bwMode="auto">
          <a:xfrm>
            <a:off x="3948945" y="1295400"/>
            <a:ext cx="4294110" cy="110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B7B66A0-753D-4CEA-A1A7-8222F2633F59}"/>
              </a:ext>
            </a:extLst>
          </p:cNvPr>
          <p:cNvSpPr txBox="1">
            <a:spLocks/>
          </p:cNvSpPr>
          <p:nvPr/>
        </p:nvSpPr>
        <p:spPr>
          <a:xfrm>
            <a:off x="825795" y="4343400"/>
            <a:ext cx="10972801" cy="19812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 fontScale="85000" lnSpcReduction="20000"/>
          </a:bodyPr>
          <a:lstStyle>
            <a:lvl1pPr algn="l" defTabSz="1218845" rtl="0" eaLnBrk="1" latinLnBrk="0" hangingPunct="1">
              <a:spcBef>
                <a:spcPct val="0"/>
              </a:spcBef>
              <a:buNone/>
              <a:defRPr sz="3732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300" dirty="0"/>
              <a:t>David Gumbs</a:t>
            </a:r>
          </a:p>
          <a:p>
            <a:pPr algn="ctr"/>
            <a:r>
              <a:rPr lang="en-US" sz="3300" dirty="0"/>
              <a:t>Dagmara </a:t>
            </a:r>
            <a:r>
              <a:rPr lang="en-US" sz="3300" dirty="0" err="1"/>
              <a:t>Avanindra</a:t>
            </a:r>
            <a:endParaRPr lang="en-US" sz="3300" dirty="0"/>
          </a:p>
          <a:p>
            <a:pPr algn="ctr"/>
            <a:r>
              <a:rPr lang="en-US" sz="3300" dirty="0"/>
              <a:t>Chris Burgess</a:t>
            </a:r>
          </a:p>
          <a:p>
            <a:pPr algn="ctr"/>
            <a:r>
              <a:rPr lang="en-US" sz="3300" dirty="0"/>
              <a:t>Patrick </a:t>
            </a:r>
            <a:r>
              <a:rPr lang="en-US" sz="3300" dirty="0" err="1"/>
              <a:t>Drijvers</a:t>
            </a:r>
            <a:endParaRPr lang="en-US" sz="3300" dirty="0"/>
          </a:p>
          <a:p>
            <a:pPr algn="ctr"/>
            <a:r>
              <a:rPr lang="en-US" sz="3300" dirty="0"/>
              <a:t>Jason Robinson</a:t>
            </a:r>
          </a:p>
          <a:p>
            <a:pPr algn="ctr"/>
            <a:endParaRPr lang="en-US" sz="4000" dirty="0"/>
          </a:p>
          <a:p>
            <a:pPr algn="ctr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558983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0F3933A-7C0D-42EA-8165-ED33252C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992"/>
            <a:ext cx="2015231" cy="684600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2BD0B13-304F-4A47-BD4E-F14E0DE4F60B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9D9D9D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9A78A16-E2C6-4D6F-9F82-75CAB470FB08}"/>
              </a:ext>
            </a:extLst>
          </p:cNvPr>
          <p:cNvSpPr/>
          <p:nvPr/>
        </p:nvSpPr>
        <p:spPr>
          <a:xfrm>
            <a:off x="29817" y="17952"/>
            <a:ext cx="12192000" cy="6857999"/>
          </a:xfrm>
          <a:prstGeom prst="rect">
            <a:avLst/>
          </a:prstGeom>
          <a:solidFill>
            <a:srgbClr val="9D9D9D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Parallelogram 11">
            <a:extLst>
              <a:ext uri="{FF2B5EF4-FFF2-40B4-BE49-F238E27FC236}">
                <a16:creationId xmlns:a16="http://schemas.microsoft.com/office/drawing/2014/main" id="{3825E95C-9DBD-4F86-9355-549F353E9041}"/>
              </a:ext>
            </a:extLst>
          </p:cNvPr>
          <p:cNvSpPr/>
          <p:nvPr/>
        </p:nvSpPr>
        <p:spPr>
          <a:xfrm>
            <a:off x="0" y="-2"/>
            <a:ext cx="2015231" cy="6875953"/>
          </a:xfrm>
          <a:custGeom>
            <a:avLst/>
            <a:gdLst>
              <a:gd name="connsiteX0" fmla="*/ 0 w 6405126"/>
              <a:gd name="connsiteY0" fmla="*/ 6858001 h 6858001"/>
              <a:gd name="connsiteX1" fmla="*/ 1601282 w 6405126"/>
              <a:gd name="connsiteY1" fmla="*/ 0 h 6858001"/>
              <a:gd name="connsiteX2" fmla="*/ 6405126 w 6405126"/>
              <a:gd name="connsiteY2" fmla="*/ 0 h 6858001"/>
              <a:gd name="connsiteX3" fmla="*/ 4803845 w 6405126"/>
              <a:gd name="connsiteY3" fmla="*/ 6858001 h 6858001"/>
              <a:gd name="connsiteX4" fmla="*/ 0 w 6405126"/>
              <a:gd name="connsiteY4" fmla="*/ 6858001 h 6858001"/>
              <a:gd name="connsiteX0" fmla="*/ 0 w 6405126"/>
              <a:gd name="connsiteY0" fmla="*/ 6858001 h 6858001"/>
              <a:gd name="connsiteX1" fmla="*/ 1601282 w 6405126"/>
              <a:gd name="connsiteY1" fmla="*/ 0 h 6858001"/>
              <a:gd name="connsiteX2" fmla="*/ 6405126 w 6405126"/>
              <a:gd name="connsiteY2" fmla="*/ 0 h 6858001"/>
              <a:gd name="connsiteX3" fmla="*/ 4765745 w 6405126"/>
              <a:gd name="connsiteY3" fmla="*/ 6858001 h 6858001"/>
              <a:gd name="connsiteX4" fmla="*/ 0 w 6405126"/>
              <a:gd name="connsiteY4" fmla="*/ 6858001 h 6858001"/>
              <a:gd name="connsiteX0" fmla="*/ 0 w 5922526"/>
              <a:gd name="connsiteY0" fmla="*/ 6908801 h 6908801"/>
              <a:gd name="connsiteX1" fmla="*/ 1601282 w 5922526"/>
              <a:gd name="connsiteY1" fmla="*/ 50800 h 6908801"/>
              <a:gd name="connsiteX2" fmla="*/ 5922526 w 5922526"/>
              <a:gd name="connsiteY2" fmla="*/ 0 h 6908801"/>
              <a:gd name="connsiteX3" fmla="*/ 4765745 w 5922526"/>
              <a:gd name="connsiteY3" fmla="*/ 6908801 h 6908801"/>
              <a:gd name="connsiteX4" fmla="*/ 0 w 5922526"/>
              <a:gd name="connsiteY4" fmla="*/ 6908801 h 6908801"/>
              <a:gd name="connsiteX0" fmla="*/ 0 w 5897126"/>
              <a:gd name="connsiteY0" fmla="*/ 6870701 h 6870701"/>
              <a:gd name="connsiteX1" fmla="*/ 1601282 w 5897126"/>
              <a:gd name="connsiteY1" fmla="*/ 12700 h 6870701"/>
              <a:gd name="connsiteX2" fmla="*/ 5897126 w 5897126"/>
              <a:gd name="connsiteY2" fmla="*/ 0 h 6870701"/>
              <a:gd name="connsiteX3" fmla="*/ 4765745 w 5897126"/>
              <a:gd name="connsiteY3" fmla="*/ 6870701 h 6870701"/>
              <a:gd name="connsiteX4" fmla="*/ 0 w 5897126"/>
              <a:gd name="connsiteY4" fmla="*/ 6870701 h 6870701"/>
              <a:gd name="connsiteX0" fmla="*/ 0 w 4322326"/>
              <a:gd name="connsiteY0" fmla="*/ 6845301 h 6870701"/>
              <a:gd name="connsiteX1" fmla="*/ 26482 w 4322326"/>
              <a:gd name="connsiteY1" fmla="*/ 12700 h 6870701"/>
              <a:gd name="connsiteX2" fmla="*/ 4322326 w 4322326"/>
              <a:gd name="connsiteY2" fmla="*/ 0 h 6870701"/>
              <a:gd name="connsiteX3" fmla="*/ 3190945 w 4322326"/>
              <a:gd name="connsiteY3" fmla="*/ 6870701 h 6870701"/>
              <a:gd name="connsiteX4" fmla="*/ 0 w 4322326"/>
              <a:gd name="connsiteY4" fmla="*/ 6845301 h 6870701"/>
              <a:gd name="connsiteX0" fmla="*/ 0 w 4322326"/>
              <a:gd name="connsiteY0" fmla="*/ 6845301 h 6870701"/>
              <a:gd name="connsiteX1" fmla="*/ 26482 w 4322326"/>
              <a:gd name="connsiteY1" fmla="*/ 25400 h 6870701"/>
              <a:gd name="connsiteX2" fmla="*/ 4322326 w 4322326"/>
              <a:gd name="connsiteY2" fmla="*/ 0 h 6870701"/>
              <a:gd name="connsiteX3" fmla="*/ 3190945 w 4322326"/>
              <a:gd name="connsiteY3" fmla="*/ 6870701 h 6870701"/>
              <a:gd name="connsiteX4" fmla="*/ 0 w 4322326"/>
              <a:gd name="connsiteY4" fmla="*/ 6845301 h 6870701"/>
              <a:gd name="connsiteX0" fmla="*/ 0 w 4322326"/>
              <a:gd name="connsiteY0" fmla="*/ 6845301 h 6870701"/>
              <a:gd name="connsiteX1" fmla="*/ 45719 w 4322326"/>
              <a:gd name="connsiteY1" fmla="*/ 45719 h 6870701"/>
              <a:gd name="connsiteX2" fmla="*/ 4322326 w 4322326"/>
              <a:gd name="connsiteY2" fmla="*/ 0 h 6870701"/>
              <a:gd name="connsiteX3" fmla="*/ 3190945 w 4322326"/>
              <a:gd name="connsiteY3" fmla="*/ 6870701 h 6870701"/>
              <a:gd name="connsiteX4" fmla="*/ 0 w 4322326"/>
              <a:gd name="connsiteY4" fmla="*/ 6845301 h 6870701"/>
              <a:gd name="connsiteX0" fmla="*/ 45719 w 4368045"/>
              <a:gd name="connsiteY0" fmla="*/ 6845301 h 6870701"/>
              <a:gd name="connsiteX1" fmla="*/ 0 w 4368045"/>
              <a:gd name="connsiteY1" fmla="*/ 45719 h 6870701"/>
              <a:gd name="connsiteX2" fmla="*/ 4368045 w 4368045"/>
              <a:gd name="connsiteY2" fmla="*/ 0 h 6870701"/>
              <a:gd name="connsiteX3" fmla="*/ 3236664 w 4368045"/>
              <a:gd name="connsiteY3" fmla="*/ 6870701 h 6870701"/>
              <a:gd name="connsiteX4" fmla="*/ 45719 w 4368045"/>
              <a:gd name="connsiteY4" fmla="*/ 6845301 h 6870701"/>
              <a:gd name="connsiteX0" fmla="*/ 45719 w 4368045"/>
              <a:gd name="connsiteY0" fmla="*/ 6845301 h 6890976"/>
              <a:gd name="connsiteX1" fmla="*/ 0 w 4368045"/>
              <a:gd name="connsiteY1" fmla="*/ 45719 h 6890976"/>
              <a:gd name="connsiteX2" fmla="*/ 4368045 w 4368045"/>
              <a:gd name="connsiteY2" fmla="*/ 0 h 6890976"/>
              <a:gd name="connsiteX3" fmla="*/ 2932916 w 4368045"/>
              <a:gd name="connsiteY3" fmla="*/ 6890976 h 6890976"/>
              <a:gd name="connsiteX4" fmla="*/ 45719 w 4368045"/>
              <a:gd name="connsiteY4" fmla="*/ 6845301 h 6890976"/>
              <a:gd name="connsiteX0" fmla="*/ 45719 w 4368045"/>
              <a:gd name="connsiteY0" fmla="*/ 6814889 h 6860564"/>
              <a:gd name="connsiteX1" fmla="*/ 0 w 4368045"/>
              <a:gd name="connsiteY1" fmla="*/ 15307 h 6860564"/>
              <a:gd name="connsiteX2" fmla="*/ 4368045 w 4368045"/>
              <a:gd name="connsiteY2" fmla="*/ 0 h 6860564"/>
              <a:gd name="connsiteX3" fmla="*/ 2932916 w 4368045"/>
              <a:gd name="connsiteY3" fmla="*/ 6860564 h 6860564"/>
              <a:gd name="connsiteX4" fmla="*/ 45719 w 4368045"/>
              <a:gd name="connsiteY4" fmla="*/ 6814889 h 6860564"/>
              <a:gd name="connsiteX0" fmla="*/ 45719 w 4368045"/>
              <a:gd name="connsiteY0" fmla="*/ 6845301 h 6860564"/>
              <a:gd name="connsiteX1" fmla="*/ 0 w 4368045"/>
              <a:gd name="connsiteY1" fmla="*/ 15307 h 6860564"/>
              <a:gd name="connsiteX2" fmla="*/ 4368045 w 4368045"/>
              <a:gd name="connsiteY2" fmla="*/ 0 h 6860564"/>
              <a:gd name="connsiteX3" fmla="*/ 2932916 w 4368045"/>
              <a:gd name="connsiteY3" fmla="*/ 6860564 h 6860564"/>
              <a:gd name="connsiteX4" fmla="*/ 45719 w 4368045"/>
              <a:gd name="connsiteY4" fmla="*/ 6845301 h 6860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8045" h="6860564">
                <a:moveTo>
                  <a:pt x="45719" y="6845301"/>
                </a:moveTo>
                <a:lnTo>
                  <a:pt x="0" y="15307"/>
                </a:lnTo>
                <a:lnTo>
                  <a:pt x="4368045" y="0"/>
                </a:lnTo>
                <a:lnTo>
                  <a:pt x="2932916" y="6860564"/>
                </a:lnTo>
                <a:lnTo>
                  <a:pt x="45719" y="6845301"/>
                </a:lnTo>
                <a:close/>
              </a:path>
            </a:pathLst>
          </a:custGeom>
          <a:solidFill>
            <a:srgbClr val="D4D4D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193A2558-9AFC-4D24-8DDE-7E1EB3492578}"/>
              </a:ext>
            </a:extLst>
          </p:cNvPr>
          <p:cNvSpPr txBox="1">
            <a:spLocks/>
          </p:cNvSpPr>
          <p:nvPr/>
        </p:nvSpPr>
        <p:spPr>
          <a:xfrm>
            <a:off x="2819400" y="2133600"/>
            <a:ext cx="8610600" cy="1676400"/>
          </a:xfrm>
          <a:prstGeom prst="rect">
            <a:avLst/>
          </a:prstGeom>
          <a:solidFill>
            <a:schemeClr val="tx2"/>
          </a:solidFill>
        </p:spPr>
        <p:txBody>
          <a:bodyPr vert="horz" lIns="91436" tIns="45718" rIns="91436" bIns="45718" rtlCol="0" anchor="ctr">
            <a:normAutofit/>
          </a:bodyPr>
          <a:lstStyle>
            <a:lvl1pPr algn="l" defTabSz="1218845" rtl="0" eaLnBrk="1" latinLnBrk="0" hangingPunct="1">
              <a:spcBef>
                <a:spcPct val="0"/>
              </a:spcBef>
              <a:buNone/>
              <a:defRPr sz="3732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chemeClr val="bg1"/>
                </a:solidFill>
              </a:rPr>
              <a:t>Human Resiliency</a:t>
            </a:r>
          </a:p>
        </p:txBody>
      </p:sp>
    </p:spTree>
    <p:extLst>
      <p:ext uri="{BB962C8B-B14F-4D97-AF65-F5344CB8AC3E}">
        <p14:creationId xmlns:p14="http://schemas.microsoft.com/office/powerpoint/2010/main" val="2222780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E22156-FFFE-41CC-9819-2021D8AA3F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"/>
            <a:ext cx="2117946" cy="68579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2BD0B13-304F-4A47-BD4E-F14E0DE4F60B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9D9D9D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9A78A16-E2C6-4D6F-9F82-75CAB470FB08}"/>
              </a:ext>
            </a:extLst>
          </p:cNvPr>
          <p:cNvSpPr/>
          <p:nvPr/>
        </p:nvSpPr>
        <p:spPr>
          <a:xfrm>
            <a:off x="0" y="30065"/>
            <a:ext cx="12192000" cy="6857999"/>
          </a:xfrm>
          <a:prstGeom prst="rect">
            <a:avLst/>
          </a:prstGeom>
          <a:solidFill>
            <a:srgbClr val="9D9D9D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Parallelogram 11">
            <a:extLst>
              <a:ext uri="{FF2B5EF4-FFF2-40B4-BE49-F238E27FC236}">
                <a16:creationId xmlns:a16="http://schemas.microsoft.com/office/drawing/2014/main" id="{3825E95C-9DBD-4F86-9355-549F353E9041}"/>
              </a:ext>
            </a:extLst>
          </p:cNvPr>
          <p:cNvSpPr/>
          <p:nvPr/>
        </p:nvSpPr>
        <p:spPr>
          <a:xfrm>
            <a:off x="1" y="-22302"/>
            <a:ext cx="2117945" cy="6875953"/>
          </a:xfrm>
          <a:custGeom>
            <a:avLst/>
            <a:gdLst>
              <a:gd name="connsiteX0" fmla="*/ 0 w 6405126"/>
              <a:gd name="connsiteY0" fmla="*/ 6858001 h 6858001"/>
              <a:gd name="connsiteX1" fmla="*/ 1601282 w 6405126"/>
              <a:gd name="connsiteY1" fmla="*/ 0 h 6858001"/>
              <a:gd name="connsiteX2" fmla="*/ 6405126 w 6405126"/>
              <a:gd name="connsiteY2" fmla="*/ 0 h 6858001"/>
              <a:gd name="connsiteX3" fmla="*/ 4803845 w 6405126"/>
              <a:gd name="connsiteY3" fmla="*/ 6858001 h 6858001"/>
              <a:gd name="connsiteX4" fmla="*/ 0 w 6405126"/>
              <a:gd name="connsiteY4" fmla="*/ 6858001 h 6858001"/>
              <a:gd name="connsiteX0" fmla="*/ 0 w 6405126"/>
              <a:gd name="connsiteY0" fmla="*/ 6858001 h 6858001"/>
              <a:gd name="connsiteX1" fmla="*/ 1601282 w 6405126"/>
              <a:gd name="connsiteY1" fmla="*/ 0 h 6858001"/>
              <a:gd name="connsiteX2" fmla="*/ 6405126 w 6405126"/>
              <a:gd name="connsiteY2" fmla="*/ 0 h 6858001"/>
              <a:gd name="connsiteX3" fmla="*/ 4765745 w 6405126"/>
              <a:gd name="connsiteY3" fmla="*/ 6858001 h 6858001"/>
              <a:gd name="connsiteX4" fmla="*/ 0 w 6405126"/>
              <a:gd name="connsiteY4" fmla="*/ 6858001 h 6858001"/>
              <a:gd name="connsiteX0" fmla="*/ 0 w 5922526"/>
              <a:gd name="connsiteY0" fmla="*/ 6908801 h 6908801"/>
              <a:gd name="connsiteX1" fmla="*/ 1601282 w 5922526"/>
              <a:gd name="connsiteY1" fmla="*/ 50800 h 6908801"/>
              <a:gd name="connsiteX2" fmla="*/ 5922526 w 5922526"/>
              <a:gd name="connsiteY2" fmla="*/ 0 h 6908801"/>
              <a:gd name="connsiteX3" fmla="*/ 4765745 w 5922526"/>
              <a:gd name="connsiteY3" fmla="*/ 6908801 h 6908801"/>
              <a:gd name="connsiteX4" fmla="*/ 0 w 5922526"/>
              <a:gd name="connsiteY4" fmla="*/ 6908801 h 6908801"/>
              <a:gd name="connsiteX0" fmla="*/ 0 w 5897126"/>
              <a:gd name="connsiteY0" fmla="*/ 6870701 h 6870701"/>
              <a:gd name="connsiteX1" fmla="*/ 1601282 w 5897126"/>
              <a:gd name="connsiteY1" fmla="*/ 12700 h 6870701"/>
              <a:gd name="connsiteX2" fmla="*/ 5897126 w 5897126"/>
              <a:gd name="connsiteY2" fmla="*/ 0 h 6870701"/>
              <a:gd name="connsiteX3" fmla="*/ 4765745 w 5897126"/>
              <a:gd name="connsiteY3" fmla="*/ 6870701 h 6870701"/>
              <a:gd name="connsiteX4" fmla="*/ 0 w 5897126"/>
              <a:gd name="connsiteY4" fmla="*/ 6870701 h 6870701"/>
              <a:gd name="connsiteX0" fmla="*/ 0 w 4322326"/>
              <a:gd name="connsiteY0" fmla="*/ 6845301 h 6870701"/>
              <a:gd name="connsiteX1" fmla="*/ 26482 w 4322326"/>
              <a:gd name="connsiteY1" fmla="*/ 12700 h 6870701"/>
              <a:gd name="connsiteX2" fmla="*/ 4322326 w 4322326"/>
              <a:gd name="connsiteY2" fmla="*/ 0 h 6870701"/>
              <a:gd name="connsiteX3" fmla="*/ 3190945 w 4322326"/>
              <a:gd name="connsiteY3" fmla="*/ 6870701 h 6870701"/>
              <a:gd name="connsiteX4" fmla="*/ 0 w 4322326"/>
              <a:gd name="connsiteY4" fmla="*/ 6845301 h 6870701"/>
              <a:gd name="connsiteX0" fmla="*/ 0 w 4322326"/>
              <a:gd name="connsiteY0" fmla="*/ 6845301 h 6870701"/>
              <a:gd name="connsiteX1" fmla="*/ 26482 w 4322326"/>
              <a:gd name="connsiteY1" fmla="*/ 25400 h 6870701"/>
              <a:gd name="connsiteX2" fmla="*/ 4322326 w 4322326"/>
              <a:gd name="connsiteY2" fmla="*/ 0 h 6870701"/>
              <a:gd name="connsiteX3" fmla="*/ 3190945 w 4322326"/>
              <a:gd name="connsiteY3" fmla="*/ 6870701 h 6870701"/>
              <a:gd name="connsiteX4" fmla="*/ 0 w 4322326"/>
              <a:gd name="connsiteY4" fmla="*/ 6845301 h 6870701"/>
              <a:gd name="connsiteX0" fmla="*/ 0 w 4322326"/>
              <a:gd name="connsiteY0" fmla="*/ 6845301 h 6870701"/>
              <a:gd name="connsiteX1" fmla="*/ 45719 w 4322326"/>
              <a:gd name="connsiteY1" fmla="*/ 45719 h 6870701"/>
              <a:gd name="connsiteX2" fmla="*/ 4322326 w 4322326"/>
              <a:gd name="connsiteY2" fmla="*/ 0 h 6870701"/>
              <a:gd name="connsiteX3" fmla="*/ 3190945 w 4322326"/>
              <a:gd name="connsiteY3" fmla="*/ 6870701 h 6870701"/>
              <a:gd name="connsiteX4" fmla="*/ 0 w 4322326"/>
              <a:gd name="connsiteY4" fmla="*/ 6845301 h 6870701"/>
              <a:gd name="connsiteX0" fmla="*/ 45719 w 4368045"/>
              <a:gd name="connsiteY0" fmla="*/ 6845301 h 6870701"/>
              <a:gd name="connsiteX1" fmla="*/ 0 w 4368045"/>
              <a:gd name="connsiteY1" fmla="*/ 45719 h 6870701"/>
              <a:gd name="connsiteX2" fmla="*/ 4368045 w 4368045"/>
              <a:gd name="connsiteY2" fmla="*/ 0 h 6870701"/>
              <a:gd name="connsiteX3" fmla="*/ 3236664 w 4368045"/>
              <a:gd name="connsiteY3" fmla="*/ 6870701 h 6870701"/>
              <a:gd name="connsiteX4" fmla="*/ 45719 w 4368045"/>
              <a:gd name="connsiteY4" fmla="*/ 6845301 h 6870701"/>
              <a:gd name="connsiteX0" fmla="*/ 45719 w 4368045"/>
              <a:gd name="connsiteY0" fmla="*/ 6845301 h 6890976"/>
              <a:gd name="connsiteX1" fmla="*/ 0 w 4368045"/>
              <a:gd name="connsiteY1" fmla="*/ 45719 h 6890976"/>
              <a:gd name="connsiteX2" fmla="*/ 4368045 w 4368045"/>
              <a:gd name="connsiteY2" fmla="*/ 0 h 6890976"/>
              <a:gd name="connsiteX3" fmla="*/ 2932916 w 4368045"/>
              <a:gd name="connsiteY3" fmla="*/ 6890976 h 6890976"/>
              <a:gd name="connsiteX4" fmla="*/ 45719 w 4368045"/>
              <a:gd name="connsiteY4" fmla="*/ 6845301 h 6890976"/>
              <a:gd name="connsiteX0" fmla="*/ 45719 w 4368045"/>
              <a:gd name="connsiteY0" fmla="*/ 6814889 h 6860564"/>
              <a:gd name="connsiteX1" fmla="*/ 0 w 4368045"/>
              <a:gd name="connsiteY1" fmla="*/ 15307 h 6860564"/>
              <a:gd name="connsiteX2" fmla="*/ 4368045 w 4368045"/>
              <a:gd name="connsiteY2" fmla="*/ 0 h 6860564"/>
              <a:gd name="connsiteX3" fmla="*/ 2932916 w 4368045"/>
              <a:gd name="connsiteY3" fmla="*/ 6860564 h 6860564"/>
              <a:gd name="connsiteX4" fmla="*/ 45719 w 4368045"/>
              <a:gd name="connsiteY4" fmla="*/ 6814889 h 6860564"/>
              <a:gd name="connsiteX0" fmla="*/ 45719 w 4368045"/>
              <a:gd name="connsiteY0" fmla="*/ 6845301 h 6860564"/>
              <a:gd name="connsiteX1" fmla="*/ 0 w 4368045"/>
              <a:gd name="connsiteY1" fmla="*/ 15307 h 6860564"/>
              <a:gd name="connsiteX2" fmla="*/ 4368045 w 4368045"/>
              <a:gd name="connsiteY2" fmla="*/ 0 h 6860564"/>
              <a:gd name="connsiteX3" fmla="*/ 2932916 w 4368045"/>
              <a:gd name="connsiteY3" fmla="*/ 6860564 h 6860564"/>
              <a:gd name="connsiteX4" fmla="*/ 45719 w 4368045"/>
              <a:gd name="connsiteY4" fmla="*/ 6845301 h 6860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8045" h="6860564">
                <a:moveTo>
                  <a:pt x="45719" y="6845301"/>
                </a:moveTo>
                <a:lnTo>
                  <a:pt x="0" y="15307"/>
                </a:lnTo>
                <a:lnTo>
                  <a:pt x="4368045" y="0"/>
                </a:lnTo>
                <a:lnTo>
                  <a:pt x="2932916" y="6860564"/>
                </a:lnTo>
                <a:lnTo>
                  <a:pt x="45719" y="6845301"/>
                </a:lnTo>
                <a:close/>
              </a:path>
            </a:pathLst>
          </a:custGeom>
          <a:solidFill>
            <a:srgbClr val="D4D4D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9ECDC88D-059A-4255-9B8B-FB14AA657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715961"/>
          </a:xfrm>
          <a:solidFill>
            <a:schemeClr val="tx2"/>
          </a:solidFill>
        </p:spPr>
        <p:txBody>
          <a:bodyPr/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Human Resiliency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EB9404-2AA9-443A-99A7-D9B9713BE10F}"/>
              </a:ext>
            </a:extLst>
          </p:cNvPr>
          <p:cNvSpPr txBox="1"/>
          <p:nvPr/>
        </p:nvSpPr>
        <p:spPr>
          <a:xfrm>
            <a:off x="1828800" y="2964559"/>
            <a:ext cx="10134600" cy="2923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/>
            <a:r>
              <a:rPr lang="en-US" sz="4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 never made any material as resilient as human spirit</a:t>
            </a:r>
          </a:p>
          <a:p>
            <a:pPr algn="ctr" defTabSz="914126"/>
            <a:endParaRPr lang="en-US" sz="4399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126"/>
            <a:r>
              <a:rPr lang="en-US" sz="4399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- 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Bernard Williams</a:t>
            </a:r>
          </a:p>
        </p:txBody>
      </p:sp>
    </p:spTree>
    <p:extLst>
      <p:ext uri="{BB962C8B-B14F-4D97-AF65-F5344CB8AC3E}">
        <p14:creationId xmlns:p14="http://schemas.microsoft.com/office/powerpoint/2010/main" val="1990594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2BD0B13-304F-4A47-BD4E-F14E0DE4F60B}"/>
              </a:ext>
            </a:extLst>
          </p:cNvPr>
          <p:cNvSpPr/>
          <p:nvPr/>
        </p:nvSpPr>
        <p:spPr>
          <a:xfrm>
            <a:off x="84908" y="80542"/>
            <a:ext cx="12192000" cy="6857999"/>
          </a:xfrm>
          <a:prstGeom prst="rect">
            <a:avLst/>
          </a:prstGeom>
          <a:solidFill>
            <a:srgbClr val="9D9D9D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01A315-FBD6-4C3D-83E9-1ECED8168D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72" y="0"/>
            <a:ext cx="2396971" cy="6858000"/>
          </a:xfrm>
          <a:prstGeom prst="rect">
            <a:avLst/>
          </a:prstGeom>
        </p:spPr>
      </p:pic>
      <p:sp>
        <p:nvSpPr>
          <p:cNvPr id="14" name="Parallelogram 11">
            <a:extLst>
              <a:ext uri="{FF2B5EF4-FFF2-40B4-BE49-F238E27FC236}">
                <a16:creationId xmlns:a16="http://schemas.microsoft.com/office/drawing/2014/main" id="{3825E95C-9DBD-4F86-9355-549F353E9041}"/>
              </a:ext>
            </a:extLst>
          </p:cNvPr>
          <p:cNvSpPr/>
          <p:nvPr/>
        </p:nvSpPr>
        <p:spPr>
          <a:xfrm>
            <a:off x="8872" y="4324"/>
            <a:ext cx="2396971" cy="6875953"/>
          </a:xfrm>
          <a:custGeom>
            <a:avLst/>
            <a:gdLst>
              <a:gd name="connsiteX0" fmla="*/ 0 w 6405126"/>
              <a:gd name="connsiteY0" fmla="*/ 6858001 h 6858001"/>
              <a:gd name="connsiteX1" fmla="*/ 1601282 w 6405126"/>
              <a:gd name="connsiteY1" fmla="*/ 0 h 6858001"/>
              <a:gd name="connsiteX2" fmla="*/ 6405126 w 6405126"/>
              <a:gd name="connsiteY2" fmla="*/ 0 h 6858001"/>
              <a:gd name="connsiteX3" fmla="*/ 4803845 w 6405126"/>
              <a:gd name="connsiteY3" fmla="*/ 6858001 h 6858001"/>
              <a:gd name="connsiteX4" fmla="*/ 0 w 6405126"/>
              <a:gd name="connsiteY4" fmla="*/ 6858001 h 6858001"/>
              <a:gd name="connsiteX0" fmla="*/ 0 w 6405126"/>
              <a:gd name="connsiteY0" fmla="*/ 6858001 h 6858001"/>
              <a:gd name="connsiteX1" fmla="*/ 1601282 w 6405126"/>
              <a:gd name="connsiteY1" fmla="*/ 0 h 6858001"/>
              <a:gd name="connsiteX2" fmla="*/ 6405126 w 6405126"/>
              <a:gd name="connsiteY2" fmla="*/ 0 h 6858001"/>
              <a:gd name="connsiteX3" fmla="*/ 4765745 w 6405126"/>
              <a:gd name="connsiteY3" fmla="*/ 6858001 h 6858001"/>
              <a:gd name="connsiteX4" fmla="*/ 0 w 6405126"/>
              <a:gd name="connsiteY4" fmla="*/ 6858001 h 6858001"/>
              <a:gd name="connsiteX0" fmla="*/ 0 w 5922526"/>
              <a:gd name="connsiteY0" fmla="*/ 6908801 h 6908801"/>
              <a:gd name="connsiteX1" fmla="*/ 1601282 w 5922526"/>
              <a:gd name="connsiteY1" fmla="*/ 50800 h 6908801"/>
              <a:gd name="connsiteX2" fmla="*/ 5922526 w 5922526"/>
              <a:gd name="connsiteY2" fmla="*/ 0 h 6908801"/>
              <a:gd name="connsiteX3" fmla="*/ 4765745 w 5922526"/>
              <a:gd name="connsiteY3" fmla="*/ 6908801 h 6908801"/>
              <a:gd name="connsiteX4" fmla="*/ 0 w 5922526"/>
              <a:gd name="connsiteY4" fmla="*/ 6908801 h 6908801"/>
              <a:gd name="connsiteX0" fmla="*/ 0 w 5897126"/>
              <a:gd name="connsiteY0" fmla="*/ 6870701 h 6870701"/>
              <a:gd name="connsiteX1" fmla="*/ 1601282 w 5897126"/>
              <a:gd name="connsiteY1" fmla="*/ 12700 h 6870701"/>
              <a:gd name="connsiteX2" fmla="*/ 5897126 w 5897126"/>
              <a:gd name="connsiteY2" fmla="*/ 0 h 6870701"/>
              <a:gd name="connsiteX3" fmla="*/ 4765745 w 5897126"/>
              <a:gd name="connsiteY3" fmla="*/ 6870701 h 6870701"/>
              <a:gd name="connsiteX4" fmla="*/ 0 w 5897126"/>
              <a:gd name="connsiteY4" fmla="*/ 6870701 h 6870701"/>
              <a:gd name="connsiteX0" fmla="*/ 0 w 4322326"/>
              <a:gd name="connsiteY0" fmla="*/ 6845301 h 6870701"/>
              <a:gd name="connsiteX1" fmla="*/ 26482 w 4322326"/>
              <a:gd name="connsiteY1" fmla="*/ 12700 h 6870701"/>
              <a:gd name="connsiteX2" fmla="*/ 4322326 w 4322326"/>
              <a:gd name="connsiteY2" fmla="*/ 0 h 6870701"/>
              <a:gd name="connsiteX3" fmla="*/ 3190945 w 4322326"/>
              <a:gd name="connsiteY3" fmla="*/ 6870701 h 6870701"/>
              <a:gd name="connsiteX4" fmla="*/ 0 w 4322326"/>
              <a:gd name="connsiteY4" fmla="*/ 6845301 h 6870701"/>
              <a:gd name="connsiteX0" fmla="*/ 0 w 4322326"/>
              <a:gd name="connsiteY0" fmla="*/ 6845301 h 6870701"/>
              <a:gd name="connsiteX1" fmla="*/ 26482 w 4322326"/>
              <a:gd name="connsiteY1" fmla="*/ 25400 h 6870701"/>
              <a:gd name="connsiteX2" fmla="*/ 4322326 w 4322326"/>
              <a:gd name="connsiteY2" fmla="*/ 0 h 6870701"/>
              <a:gd name="connsiteX3" fmla="*/ 3190945 w 4322326"/>
              <a:gd name="connsiteY3" fmla="*/ 6870701 h 6870701"/>
              <a:gd name="connsiteX4" fmla="*/ 0 w 4322326"/>
              <a:gd name="connsiteY4" fmla="*/ 6845301 h 6870701"/>
              <a:gd name="connsiteX0" fmla="*/ 0 w 4322326"/>
              <a:gd name="connsiteY0" fmla="*/ 6845301 h 6870701"/>
              <a:gd name="connsiteX1" fmla="*/ 45719 w 4322326"/>
              <a:gd name="connsiteY1" fmla="*/ 45719 h 6870701"/>
              <a:gd name="connsiteX2" fmla="*/ 4322326 w 4322326"/>
              <a:gd name="connsiteY2" fmla="*/ 0 h 6870701"/>
              <a:gd name="connsiteX3" fmla="*/ 3190945 w 4322326"/>
              <a:gd name="connsiteY3" fmla="*/ 6870701 h 6870701"/>
              <a:gd name="connsiteX4" fmla="*/ 0 w 4322326"/>
              <a:gd name="connsiteY4" fmla="*/ 6845301 h 6870701"/>
              <a:gd name="connsiteX0" fmla="*/ 45719 w 4368045"/>
              <a:gd name="connsiteY0" fmla="*/ 6845301 h 6870701"/>
              <a:gd name="connsiteX1" fmla="*/ 0 w 4368045"/>
              <a:gd name="connsiteY1" fmla="*/ 45719 h 6870701"/>
              <a:gd name="connsiteX2" fmla="*/ 4368045 w 4368045"/>
              <a:gd name="connsiteY2" fmla="*/ 0 h 6870701"/>
              <a:gd name="connsiteX3" fmla="*/ 3236664 w 4368045"/>
              <a:gd name="connsiteY3" fmla="*/ 6870701 h 6870701"/>
              <a:gd name="connsiteX4" fmla="*/ 45719 w 4368045"/>
              <a:gd name="connsiteY4" fmla="*/ 6845301 h 6870701"/>
              <a:gd name="connsiteX0" fmla="*/ 45719 w 4368045"/>
              <a:gd name="connsiteY0" fmla="*/ 6845301 h 6890976"/>
              <a:gd name="connsiteX1" fmla="*/ 0 w 4368045"/>
              <a:gd name="connsiteY1" fmla="*/ 45719 h 6890976"/>
              <a:gd name="connsiteX2" fmla="*/ 4368045 w 4368045"/>
              <a:gd name="connsiteY2" fmla="*/ 0 h 6890976"/>
              <a:gd name="connsiteX3" fmla="*/ 2932916 w 4368045"/>
              <a:gd name="connsiteY3" fmla="*/ 6890976 h 6890976"/>
              <a:gd name="connsiteX4" fmla="*/ 45719 w 4368045"/>
              <a:gd name="connsiteY4" fmla="*/ 6845301 h 6890976"/>
              <a:gd name="connsiteX0" fmla="*/ 45719 w 4368045"/>
              <a:gd name="connsiteY0" fmla="*/ 6814889 h 6860564"/>
              <a:gd name="connsiteX1" fmla="*/ 0 w 4368045"/>
              <a:gd name="connsiteY1" fmla="*/ 15307 h 6860564"/>
              <a:gd name="connsiteX2" fmla="*/ 4368045 w 4368045"/>
              <a:gd name="connsiteY2" fmla="*/ 0 h 6860564"/>
              <a:gd name="connsiteX3" fmla="*/ 2932916 w 4368045"/>
              <a:gd name="connsiteY3" fmla="*/ 6860564 h 6860564"/>
              <a:gd name="connsiteX4" fmla="*/ 45719 w 4368045"/>
              <a:gd name="connsiteY4" fmla="*/ 6814889 h 6860564"/>
              <a:gd name="connsiteX0" fmla="*/ 45719 w 4368045"/>
              <a:gd name="connsiteY0" fmla="*/ 6845301 h 6860564"/>
              <a:gd name="connsiteX1" fmla="*/ 0 w 4368045"/>
              <a:gd name="connsiteY1" fmla="*/ 15307 h 6860564"/>
              <a:gd name="connsiteX2" fmla="*/ 4368045 w 4368045"/>
              <a:gd name="connsiteY2" fmla="*/ 0 h 6860564"/>
              <a:gd name="connsiteX3" fmla="*/ 2932916 w 4368045"/>
              <a:gd name="connsiteY3" fmla="*/ 6860564 h 6860564"/>
              <a:gd name="connsiteX4" fmla="*/ 45719 w 4368045"/>
              <a:gd name="connsiteY4" fmla="*/ 6845301 h 6860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8045" h="6860564">
                <a:moveTo>
                  <a:pt x="45719" y="6845301"/>
                </a:moveTo>
                <a:lnTo>
                  <a:pt x="0" y="15307"/>
                </a:lnTo>
                <a:lnTo>
                  <a:pt x="4368045" y="0"/>
                </a:lnTo>
                <a:lnTo>
                  <a:pt x="2932916" y="6860564"/>
                </a:lnTo>
                <a:lnTo>
                  <a:pt x="45719" y="6845301"/>
                </a:lnTo>
                <a:close/>
              </a:path>
            </a:pathLst>
          </a:custGeom>
          <a:solidFill>
            <a:srgbClr val="D4D4D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EC3071D-9247-4AF9-8FDB-3C172D538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715961"/>
          </a:xfrm>
          <a:solidFill>
            <a:schemeClr val="tx2"/>
          </a:solidFill>
        </p:spPr>
        <p:txBody>
          <a:bodyPr/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Human Resiliency – Capacity Building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65C9A1E-5202-4F8C-BBF8-D71C5FA14105}"/>
              </a:ext>
            </a:extLst>
          </p:cNvPr>
          <p:cNvSpPr/>
          <p:nvPr/>
        </p:nvSpPr>
        <p:spPr>
          <a:xfrm>
            <a:off x="3130234" y="1342753"/>
            <a:ext cx="942787" cy="68566"/>
          </a:xfrm>
          <a:prstGeom prst="ellips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7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0C38FFD-7944-4936-BF67-076C46802EFD}"/>
              </a:ext>
            </a:extLst>
          </p:cNvPr>
          <p:cNvSpPr/>
          <p:nvPr/>
        </p:nvSpPr>
        <p:spPr>
          <a:xfrm>
            <a:off x="5351537" y="1342753"/>
            <a:ext cx="942787" cy="68566"/>
          </a:xfrm>
          <a:prstGeom prst="ellips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7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39E56B3-C076-48C6-8007-2F8F93BED842}"/>
              </a:ext>
            </a:extLst>
          </p:cNvPr>
          <p:cNvSpPr/>
          <p:nvPr/>
        </p:nvSpPr>
        <p:spPr>
          <a:xfrm>
            <a:off x="7626034" y="1342753"/>
            <a:ext cx="942787" cy="68566"/>
          </a:xfrm>
          <a:prstGeom prst="ellips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7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4E8AA91-421B-4E4A-8389-014C315AF3EE}"/>
              </a:ext>
            </a:extLst>
          </p:cNvPr>
          <p:cNvSpPr/>
          <p:nvPr/>
        </p:nvSpPr>
        <p:spPr>
          <a:xfrm>
            <a:off x="9847337" y="1342753"/>
            <a:ext cx="942787" cy="68566"/>
          </a:xfrm>
          <a:prstGeom prst="ellips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7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Freeform 3">
            <a:extLst>
              <a:ext uri="{FF2B5EF4-FFF2-40B4-BE49-F238E27FC236}">
                <a16:creationId xmlns:a16="http://schemas.microsoft.com/office/drawing/2014/main" id="{DFDD6C59-E98E-4D28-A71D-3D60A73BE253}"/>
              </a:ext>
            </a:extLst>
          </p:cNvPr>
          <p:cNvSpPr/>
          <p:nvPr/>
        </p:nvSpPr>
        <p:spPr>
          <a:xfrm>
            <a:off x="3982087" y="1143000"/>
            <a:ext cx="234992" cy="161082"/>
          </a:xfrm>
          <a:custGeom>
            <a:avLst/>
            <a:gdLst>
              <a:gd name="connsiteX0" fmla="*/ 163830 w 213360"/>
              <a:gd name="connsiteY0" fmla="*/ 0 h 152400"/>
              <a:gd name="connsiteX1" fmla="*/ 213360 w 213360"/>
              <a:gd name="connsiteY1" fmla="*/ 137160 h 152400"/>
              <a:gd name="connsiteX2" fmla="*/ 0 w 213360"/>
              <a:gd name="connsiteY2" fmla="*/ 152400 h 152400"/>
              <a:gd name="connsiteX3" fmla="*/ 163830 w 213360"/>
              <a:gd name="connsiteY3" fmla="*/ 0 h 152400"/>
              <a:gd name="connsiteX0" fmla="*/ 163830 w 222885"/>
              <a:gd name="connsiteY0" fmla="*/ 0 h 160020"/>
              <a:gd name="connsiteX1" fmla="*/ 222885 w 222885"/>
              <a:gd name="connsiteY1" fmla="*/ 160020 h 160020"/>
              <a:gd name="connsiteX2" fmla="*/ 0 w 222885"/>
              <a:gd name="connsiteY2" fmla="*/ 152400 h 160020"/>
              <a:gd name="connsiteX3" fmla="*/ 163830 w 222885"/>
              <a:gd name="connsiteY3" fmla="*/ 0 h 160020"/>
              <a:gd name="connsiteX0" fmla="*/ 171450 w 230505"/>
              <a:gd name="connsiteY0" fmla="*/ 0 h 163830"/>
              <a:gd name="connsiteX1" fmla="*/ 230505 w 230505"/>
              <a:gd name="connsiteY1" fmla="*/ 160020 h 163830"/>
              <a:gd name="connsiteX2" fmla="*/ 0 w 230505"/>
              <a:gd name="connsiteY2" fmla="*/ 163830 h 163830"/>
              <a:gd name="connsiteX3" fmla="*/ 171450 w 230505"/>
              <a:gd name="connsiteY3" fmla="*/ 0 h 163830"/>
              <a:gd name="connsiteX0" fmla="*/ 156210 w 215265"/>
              <a:gd name="connsiteY0" fmla="*/ 0 h 167640"/>
              <a:gd name="connsiteX1" fmla="*/ 215265 w 215265"/>
              <a:gd name="connsiteY1" fmla="*/ 160020 h 167640"/>
              <a:gd name="connsiteX2" fmla="*/ 0 w 215265"/>
              <a:gd name="connsiteY2" fmla="*/ 167640 h 167640"/>
              <a:gd name="connsiteX3" fmla="*/ 156210 w 215265"/>
              <a:gd name="connsiteY3" fmla="*/ 0 h 167640"/>
              <a:gd name="connsiteX0" fmla="*/ 169545 w 215265"/>
              <a:gd name="connsiteY0" fmla="*/ 0 h 131445"/>
              <a:gd name="connsiteX1" fmla="*/ 215265 w 215265"/>
              <a:gd name="connsiteY1" fmla="*/ 123825 h 131445"/>
              <a:gd name="connsiteX2" fmla="*/ 0 w 215265"/>
              <a:gd name="connsiteY2" fmla="*/ 131445 h 131445"/>
              <a:gd name="connsiteX3" fmla="*/ 169545 w 215265"/>
              <a:gd name="connsiteY3" fmla="*/ 0 h 131445"/>
              <a:gd name="connsiteX0" fmla="*/ 154305 w 215265"/>
              <a:gd name="connsiteY0" fmla="*/ 0 h 169545"/>
              <a:gd name="connsiteX1" fmla="*/ 215265 w 215265"/>
              <a:gd name="connsiteY1" fmla="*/ 161925 h 169545"/>
              <a:gd name="connsiteX2" fmla="*/ 0 w 215265"/>
              <a:gd name="connsiteY2" fmla="*/ 169545 h 169545"/>
              <a:gd name="connsiteX3" fmla="*/ 154305 w 215265"/>
              <a:gd name="connsiteY3" fmla="*/ 0 h 169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265" h="169545">
                <a:moveTo>
                  <a:pt x="154305" y="0"/>
                </a:moveTo>
                <a:lnTo>
                  <a:pt x="215265" y="161925"/>
                </a:lnTo>
                <a:lnTo>
                  <a:pt x="0" y="169545"/>
                </a:lnTo>
                <a:lnTo>
                  <a:pt x="154305" y="0"/>
                </a:lnTo>
                <a:close/>
              </a:path>
            </a:pathLst>
          </a:custGeom>
          <a:gradFill flip="none" rotWithShape="1">
            <a:gsLst>
              <a:gs pos="84000">
                <a:srgbClr val="061E00">
                  <a:lumMod val="0"/>
                </a:srgbClr>
              </a:gs>
              <a:gs pos="0">
                <a:schemeClr val="accent4"/>
              </a:gs>
            </a:gsLst>
            <a:lin ang="10200000" scaled="0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Freeform 5">
            <a:extLst>
              <a:ext uri="{FF2B5EF4-FFF2-40B4-BE49-F238E27FC236}">
                <a16:creationId xmlns:a16="http://schemas.microsoft.com/office/drawing/2014/main" id="{490DAB95-B669-4055-A185-87C9CA48BA96}"/>
              </a:ext>
            </a:extLst>
          </p:cNvPr>
          <p:cNvSpPr/>
          <p:nvPr/>
        </p:nvSpPr>
        <p:spPr>
          <a:xfrm>
            <a:off x="2387563" y="877043"/>
            <a:ext cx="4650245" cy="5976633"/>
          </a:xfrm>
          <a:custGeom>
            <a:avLst/>
            <a:gdLst>
              <a:gd name="connsiteX0" fmla="*/ 0 w 2209800"/>
              <a:gd name="connsiteY0" fmla="*/ 144780 h 3931920"/>
              <a:gd name="connsiteX1" fmla="*/ 76200 w 2209800"/>
              <a:gd name="connsiteY1" fmla="*/ 3840480 h 3931920"/>
              <a:gd name="connsiteX2" fmla="*/ 2209800 w 2209800"/>
              <a:gd name="connsiteY2" fmla="*/ 3931920 h 3931920"/>
              <a:gd name="connsiteX3" fmla="*/ 2141220 w 2209800"/>
              <a:gd name="connsiteY3" fmla="*/ 0 h 3931920"/>
              <a:gd name="connsiteX4" fmla="*/ 0 w 2209800"/>
              <a:gd name="connsiteY4" fmla="*/ 144780 h 3931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9800" h="3931920">
                <a:moveTo>
                  <a:pt x="0" y="144780"/>
                </a:moveTo>
                <a:lnTo>
                  <a:pt x="76200" y="3840480"/>
                </a:lnTo>
                <a:lnTo>
                  <a:pt x="2209800" y="3931920"/>
                </a:lnTo>
                <a:lnTo>
                  <a:pt x="2141220" y="0"/>
                </a:lnTo>
                <a:lnTo>
                  <a:pt x="0" y="144780"/>
                </a:lnTo>
                <a:close/>
              </a:path>
            </a:pathLst>
          </a:custGeom>
          <a:solidFill>
            <a:srgbClr val="CDC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8A59FE1-F741-4BF3-A381-656B849B7C13}"/>
              </a:ext>
            </a:extLst>
          </p:cNvPr>
          <p:cNvSpPr/>
          <p:nvPr/>
        </p:nvSpPr>
        <p:spPr>
          <a:xfrm>
            <a:off x="2458984" y="1384285"/>
            <a:ext cx="4274322" cy="4343173"/>
          </a:xfrm>
          <a:prstGeom prst="ellips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Freeform 7">
            <a:extLst>
              <a:ext uri="{FF2B5EF4-FFF2-40B4-BE49-F238E27FC236}">
                <a16:creationId xmlns:a16="http://schemas.microsoft.com/office/drawing/2014/main" id="{2D3B0E40-E904-46D3-A8C5-C78CE9E92BDF}"/>
              </a:ext>
            </a:extLst>
          </p:cNvPr>
          <p:cNvSpPr/>
          <p:nvPr/>
        </p:nvSpPr>
        <p:spPr>
          <a:xfrm>
            <a:off x="2414709" y="838200"/>
            <a:ext cx="4318597" cy="850658"/>
          </a:xfrm>
          <a:custGeom>
            <a:avLst/>
            <a:gdLst>
              <a:gd name="connsiteX0" fmla="*/ 0 w 1455420"/>
              <a:gd name="connsiteY0" fmla="*/ 0 h 895350"/>
              <a:gd name="connsiteX1" fmla="*/ 1455420 w 1455420"/>
              <a:gd name="connsiteY1" fmla="*/ 0 h 895350"/>
              <a:gd name="connsiteX2" fmla="*/ 720090 w 1455420"/>
              <a:gd name="connsiteY2" fmla="*/ 895350 h 895350"/>
              <a:gd name="connsiteX3" fmla="*/ 0 w 1455420"/>
              <a:gd name="connsiteY3" fmla="*/ 0 h 8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5420" h="895350">
                <a:moveTo>
                  <a:pt x="0" y="0"/>
                </a:moveTo>
                <a:lnTo>
                  <a:pt x="1455420" y="0"/>
                </a:lnTo>
                <a:lnTo>
                  <a:pt x="720090" y="89535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64000">
                <a:schemeClr val="accent4">
                  <a:lumMod val="75000"/>
                </a:schemeClr>
              </a:gs>
              <a:gs pos="100000">
                <a:schemeClr val="accent4"/>
              </a:gs>
              <a:gs pos="0">
                <a:schemeClr val="accent4">
                  <a:lumMod val="50000"/>
                </a:schemeClr>
              </a:gs>
            </a:gsLst>
            <a:lin ang="5400000" scaled="1"/>
            <a:tileRect/>
          </a:gradFill>
          <a:ln w="28575" cap="sq">
            <a:gradFill flip="none" rotWithShape="1">
              <a:gsLst>
                <a:gs pos="0">
                  <a:schemeClr val="accent4">
                    <a:lumMod val="50000"/>
                  </a:schemeClr>
                </a:gs>
                <a:gs pos="61000">
                  <a:schemeClr val="accent4"/>
                </a:gs>
                <a:gs pos="95000">
                  <a:schemeClr val="accent4">
                    <a:lumMod val="50000"/>
                  </a:schemeClr>
                </a:gs>
              </a:gsLst>
              <a:lin ang="5400000" scaled="1"/>
              <a:tileRect/>
            </a:gradFill>
            <a:miter lim="800000"/>
          </a:ln>
          <a:effectLst>
            <a:outerShdw blurRad="1016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D4D5A86-37CC-4ECC-9E57-BDAD10EEB0C8}"/>
              </a:ext>
            </a:extLst>
          </p:cNvPr>
          <p:cNvSpPr/>
          <p:nvPr/>
        </p:nvSpPr>
        <p:spPr>
          <a:xfrm>
            <a:off x="2944664" y="1173252"/>
            <a:ext cx="1098016" cy="69500"/>
          </a:xfrm>
          <a:prstGeom prst="ellips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7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37CADBA-6FBC-4A66-9045-7B4E78ABEB4C}"/>
              </a:ext>
            </a:extLst>
          </p:cNvPr>
          <p:cNvSpPr txBox="1"/>
          <p:nvPr/>
        </p:nvSpPr>
        <p:spPr>
          <a:xfrm>
            <a:off x="2914815" y="838200"/>
            <a:ext cx="3128849" cy="34069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>
                <a:solidFill>
                  <a:prstClr val="white"/>
                </a:solidFill>
                <a:effectLst>
                  <a:outerShdw blurRad="63500" dist="38100" dir="5400000" sx="101000" sy="101000" algn="t" rotWithShape="0">
                    <a:prstClr val="black">
                      <a:alpha val="30000"/>
                    </a:prstClr>
                  </a:outerShdw>
                </a:effectLst>
              </a:rPr>
              <a:t>TECHNICAL CAPACITY - CARILEC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20BA23C-58BD-416B-B8AC-6FD3C5B19692}"/>
              </a:ext>
            </a:extLst>
          </p:cNvPr>
          <p:cNvSpPr/>
          <p:nvPr/>
        </p:nvSpPr>
        <p:spPr>
          <a:xfrm>
            <a:off x="2575656" y="1678136"/>
            <a:ext cx="4292339" cy="4529941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40" tIns="0" rIns="91440" bIns="0" rtlCol="0" anchor="t"/>
          <a:lstStyle/>
          <a:p>
            <a:pPr>
              <a:defRPr/>
            </a:pPr>
            <a:r>
              <a:rPr lang="en-US" sz="18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cs typeface="Arial" pitchFamily="34" charset="0"/>
              </a:rPr>
              <a:t>Capacity Building for Technical Staff</a:t>
            </a:r>
          </a:p>
          <a:p>
            <a:pPr>
              <a:defRPr/>
            </a:pPr>
            <a:endParaRPr lang="en-US" sz="1800" kern="0" dirty="0">
              <a:solidFill>
                <a:prstClr val="black">
                  <a:lumMod val="65000"/>
                  <a:lumOff val="35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18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cs typeface="Arial" pitchFamily="34" charset="0"/>
              </a:rPr>
              <a:t>Objective</a:t>
            </a:r>
            <a:r>
              <a:rPr lang="en-US" sz="18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cs typeface="Arial" pitchFamily="34" charset="0"/>
              </a:rPr>
              <a:t>: Efficient platform to increase access to capacity building among members, increase connectivity &amp; knowledge sharing </a:t>
            </a:r>
          </a:p>
          <a:p>
            <a:pPr>
              <a:defRPr/>
            </a:pPr>
            <a:endParaRPr lang="en-US" sz="1800" kern="0" dirty="0">
              <a:solidFill>
                <a:prstClr val="black">
                  <a:lumMod val="65000"/>
                  <a:lumOff val="35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18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cs typeface="Arial" pitchFamily="34" charset="0"/>
              </a:rPr>
              <a:t>Implementation</a:t>
            </a:r>
            <a:r>
              <a:rPr lang="en-US" sz="18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8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cs typeface="Arial" pitchFamily="34" charset="0"/>
              </a:rPr>
              <a:t>Online platform with various trainings across the Caribbean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8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cs typeface="Arial" pitchFamily="34" charset="0"/>
              </a:rPr>
              <a:t>Online groups: WhatsApp and LinkedIn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8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cs typeface="Arial" pitchFamily="34" charset="0"/>
              </a:rPr>
              <a:t>Webinars: undergrounding, distributed solar, microgrids, succession building, tenders, PPAs, etc.</a:t>
            </a:r>
          </a:p>
          <a:p>
            <a:pPr>
              <a:defRPr/>
            </a:pPr>
            <a:r>
              <a:rPr lang="en-US" sz="18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cs typeface="Arial" pitchFamily="34" charset="0"/>
              </a:rPr>
              <a:t>Cost: </a:t>
            </a:r>
            <a:r>
              <a:rPr lang="en-US" sz="18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cs typeface="Arial" pitchFamily="34" charset="0"/>
              </a:rPr>
              <a:t>$6.000 per month for program management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89D31551-5C97-4A6F-9AF9-C9826C136F5F}"/>
              </a:ext>
            </a:extLst>
          </p:cNvPr>
          <p:cNvSpPr/>
          <p:nvPr/>
        </p:nvSpPr>
        <p:spPr>
          <a:xfrm>
            <a:off x="5165967" y="1173252"/>
            <a:ext cx="1098016" cy="69500"/>
          </a:xfrm>
          <a:prstGeom prst="ellips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7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Freeform 3">
            <a:extLst>
              <a:ext uri="{FF2B5EF4-FFF2-40B4-BE49-F238E27FC236}">
                <a16:creationId xmlns:a16="http://schemas.microsoft.com/office/drawing/2014/main" id="{E63BB636-EAD6-42E2-9CBC-AD27DDAA2106}"/>
              </a:ext>
            </a:extLst>
          </p:cNvPr>
          <p:cNvSpPr/>
          <p:nvPr/>
        </p:nvSpPr>
        <p:spPr>
          <a:xfrm>
            <a:off x="8935087" y="1066800"/>
            <a:ext cx="234992" cy="161082"/>
          </a:xfrm>
          <a:custGeom>
            <a:avLst/>
            <a:gdLst>
              <a:gd name="connsiteX0" fmla="*/ 163830 w 213360"/>
              <a:gd name="connsiteY0" fmla="*/ 0 h 152400"/>
              <a:gd name="connsiteX1" fmla="*/ 213360 w 213360"/>
              <a:gd name="connsiteY1" fmla="*/ 137160 h 152400"/>
              <a:gd name="connsiteX2" fmla="*/ 0 w 213360"/>
              <a:gd name="connsiteY2" fmla="*/ 152400 h 152400"/>
              <a:gd name="connsiteX3" fmla="*/ 163830 w 213360"/>
              <a:gd name="connsiteY3" fmla="*/ 0 h 152400"/>
              <a:gd name="connsiteX0" fmla="*/ 163830 w 222885"/>
              <a:gd name="connsiteY0" fmla="*/ 0 h 160020"/>
              <a:gd name="connsiteX1" fmla="*/ 222885 w 222885"/>
              <a:gd name="connsiteY1" fmla="*/ 160020 h 160020"/>
              <a:gd name="connsiteX2" fmla="*/ 0 w 222885"/>
              <a:gd name="connsiteY2" fmla="*/ 152400 h 160020"/>
              <a:gd name="connsiteX3" fmla="*/ 163830 w 222885"/>
              <a:gd name="connsiteY3" fmla="*/ 0 h 160020"/>
              <a:gd name="connsiteX0" fmla="*/ 171450 w 230505"/>
              <a:gd name="connsiteY0" fmla="*/ 0 h 163830"/>
              <a:gd name="connsiteX1" fmla="*/ 230505 w 230505"/>
              <a:gd name="connsiteY1" fmla="*/ 160020 h 163830"/>
              <a:gd name="connsiteX2" fmla="*/ 0 w 230505"/>
              <a:gd name="connsiteY2" fmla="*/ 163830 h 163830"/>
              <a:gd name="connsiteX3" fmla="*/ 171450 w 230505"/>
              <a:gd name="connsiteY3" fmla="*/ 0 h 163830"/>
              <a:gd name="connsiteX0" fmla="*/ 156210 w 215265"/>
              <a:gd name="connsiteY0" fmla="*/ 0 h 167640"/>
              <a:gd name="connsiteX1" fmla="*/ 215265 w 215265"/>
              <a:gd name="connsiteY1" fmla="*/ 160020 h 167640"/>
              <a:gd name="connsiteX2" fmla="*/ 0 w 215265"/>
              <a:gd name="connsiteY2" fmla="*/ 167640 h 167640"/>
              <a:gd name="connsiteX3" fmla="*/ 156210 w 215265"/>
              <a:gd name="connsiteY3" fmla="*/ 0 h 167640"/>
              <a:gd name="connsiteX0" fmla="*/ 169545 w 215265"/>
              <a:gd name="connsiteY0" fmla="*/ 0 h 131445"/>
              <a:gd name="connsiteX1" fmla="*/ 215265 w 215265"/>
              <a:gd name="connsiteY1" fmla="*/ 123825 h 131445"/>
              <a:gd name="connsiteX2" fmla="*/ 0 w 215265"/>
              <a:gd name="connsiteY2" fmla="*/ 131445 h 131445"/>
              <a:gd name="connsiteX3" fmla="*/ 169545 w 215265"/>
              <a:gd name="connsiteY3" fmla="*/ 0 h 131445"/>
              <a:gd name="connsiteX0" fmla="*/ 154305 w 215265"/>
              <a:gd name="connsiteY0" fmla="*/ 0 h 169545"/>
              <a:gd name="connsiteX1" fmla="*/ 215265 w 215265"/>
              <a:gd name="connsiteY1" fmla="*/ 161925 h 169545"/>
              <a:gd name="connsiteX2" fmla="*/ 0 w 215265"/>
              <a:gd name="connsiteY2" fmla="*/ 169545 h 169545"/>
              <a:gd name="connsiteX3" fmla="*/ 154305 w 215265"/>
              <a:gd name="connsiteY3" fmla="*/ 0 h 169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265" h="169545">
                <a:moveTo>
                  <a:pt x="154305" y="0"/>
                </a:moveTo>
                <a:lnTo>
                  <a:pt x="215265" y="161925"/>
                </a:lnTo>
                <a:lnTo>
                  <a:pt x="0" y="169545"/>
                </a:lnTo>
                <a:lnTo>
                  <a:pt x="154305" y="0"/>
                </a:lnTo>
                <a:close/>
              </a:path>
            </a:pathLst>
          </a:custGeom>
          <a:gradFill flip="none" rotWithShape="1">
            <a:gsLst>
              <a:gs pos="84000">
                <a:srgbClr val="061E00">
                  <a:lumMod val="0"/>
                </a:srgbClr>
              </a:gs>
              <a:gs pos="0">
                <a:schemeClr val="accent4"/>
              </a:gs>
            </a:gsLst>
            <a:lin ang="10200000" scaled="0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Freeform 5">
            <a:extLst>
              <a:ext uri="{FF2B5EF4-FFF2-40B4-BE49-F238E27FC236}">
                <a16:creationId xmlns:a16="http://schemas.microsoft.com/office/drawing/2014/main" id="{C9F0E37D-BB54-4192-A890-FF4CE9E7FC71}"/>
              </a:ext>
            </a:extLst>
          </p:cNvPr>
          <p:cNvSpPr/>
          <p:nvPr/>
        </p:nvSpPr>
        <p:spPr>
          <a:xfrm>
            <a:off x="7162343" y="838200"/>
            <a:ext cx="4693480" cy="6042077"/>
          </a:xfrm>
          <a:custGeom>
            <a:avLst/>
            <a:gdLst>
              <a:gd name="connsiteX0" fmla="*/ 0 w 2209800"/>
              <a:gd name="connsiteY0" fmla="*/ 144780 h 3931920"/>
              <a:gd name="connsiteX1" fmla="*/ 76200 w 2209800"/>
              <a:gd name="connsiteY1" fmla="*/ 3840480 h 3931920"/>
              <a:gd name="connsiteX2" fmla="*/ 2209800 w 2209800"/>
              <a:gd name="connsiteY2" fmla="*/ 3931920 h 3931920"/>
              <a:gd name="connsiteX3" fmla="*/ 2141220 w 2209800"/>
              <a:gd name="connsiteY3" fmla="*/ 0 h 3931920"/>
              <a:gd name="connsiteX4" fmla="*/ 0 w 2209800"/>
              <a:gd name="connsiteY4" fmla="*/ 144780 h 3931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9800" h="3931920">
                <a:moveTo>
                  <a:pt x="0" y="144780"/>
                </a:moveTo>
                <a:lnTo>
                  <a:pt x="76200" y="3840480"/>
                </a:lnTo>
                <a:lnTo>
                  <a:pt x="2209800" y="3931920"/>
                </a:lnTo>
                <a:lnTo>
                  <a:pt x="2141220" y="0"/>
                </a:lnTo>
                <a:lnTo>
                  <a:pt x="0" y="144780"/>
                </a:lnTo>
                <a:close/>
              </a:path>
            </a:pathLst>
          </a:custGeom>
          <a:solidFill>
            <a:srgbClr val="CDC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1C010CB9-7E42-4C91-B7F6-90E116655BD6}"/>
              </a:ext>
            </a:extLst>
          </p:cNvPr>
          <p:cNvSpPr/>
          <p:nvPr/>
        </p:nvSpPr>
        <p:spPr>
          <a:xfrm>
            <a:off x="7404556" y="1223157"/>
            <a:ext cx="4250702" cy="5399873"/>
          </a:xfrm>
          <a:prstGeom prst="ellips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Freeform 7">
            <a:extLst>
              <a:ext uri="{FF2B5EF4-FFF2-40B4-BE49-F238E27FC236}">
                <a16:creationId xmlns:a16="http://schemas.microsoft.com/office/drawing/2014/main" id="{B2CD6211-F07F-468B-9DE0-50BF69C5AD05}"/>
              </a:ext>
            </a:extLst>
          </p:cNvPr>
          <p:cNvSpPr/>
          <p:nvPr/>
        </p:nvSpPr>
        <p:spPr>
          <a:xfrm>
            <a:off x="7233412" y="838200"/>
            <a:ext cx="4488666" cy="850658"/>
          </a:xfrm>
          <a:custGeom>
            <a:avLst/>
            <a:gdLst>
              <a:gd name="connsiteX0" fmla="*/ 0 w 1455420"/>
              <a:gd name="connsiteY0" fmla="*/ 0 h 895350"/>
              <a:gd name="connsiteX1" fmla="*/ 1455420 w 1455420"/>
              <a:gd name="connsiteY1" fmla="*/ 0 h 895350"/>
              <a:gd name="connsiteX2" fmla="*/ 720090 w 1455420"/>
              <a:gd name="connsiteY2" fmla="*/ 895350 h 895350"/>
              <a:gd name="connsiteX3" fmla="*/ 0 w 1455420"/>
              <a:gd name="connsiteY3" fmla="*/ 0 h 8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5420" h="895350">
                <a:moveTo>
                  <a:pt x="0" y="0"/>
                </a:moveTo>
                <a:lnTo>
                  <a:pt x="1455420" y="0"/>
                </a:lnTo>
                <a:lnTo>
                  <a:pt x="720090" y="89535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64000">
                <a:schemeClr val="accent4">
                  <a:lumMod val="75000"/>
                </a:schemeClr>
              </a:gs>
              <a:gs pos="100000">
                <a:schemeClr val="accent4"/>
              </a:gs>
              <a:gs pos="0">
                <a:schemeClr val="accent4">
                  <a:lumMod val="50000"/>
                </a:schemeClr>
              </a:gs>
            </a:gsLst>
            <a:lin ang="5400000" scaled="1"/>
            <a:tileRect/>
          </a:gradFill>
          <a:ln w="28575" cap="sq">
            <a:gradFill flip="none" rotWithShape="1">
              <a:gsLst>
                <a:gs pos="0">
                  <a:schemeClr val="accent4">
                    <a:lumMod val="50000"/>
                  </a:schemeClr>
                </a:gs>
                <a:gs pos="61000">
                  <a:schemeClr val="accent4"/>
                </a:gs>
                <a:gs pos="95000">
                  <a:schemeClr val="accent4">
                    <a:lumMod val="50000"/>
                  </a:schemeClr>
                </a:gs>
              </a:gsLst>
              <a:lin ang="5400000" scaled="1"/>
              <a:tileRect/>
            </a:gradFill>
            <a:miter lim="800000"/>
          </a:ln>
          <a:effectLst>
            <a:outerShdw blurRad="1016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A239D16-829C-4BC6-A1CA-1D43C30B52B5}"/>
              </a:ext>
            </a:extLst>
          </p:cNvPr>
          <p:cNvSpPr/>
          <p:nvPr/>
        </p:nvSpPr>
        <p:spPr>
          <a:xfrm>
            <a:off x="7897664" y="1097052"/>
            <a:ext cx="1098016" cy="69500"/>
          </a:xfrm>
          <a:prstGeom prst="ellips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7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FC8619C-3F4C-4B08-888D-133425DFD774}"/>
              </a:ext>
            </a:extLst>
          </p:cNvPr>
          <p:cNvSpPr txBox="1"/>
          <p:nvPr/>
        </p:nvSpPr>
        <p:spPr>
          <a:xfrm>
            <a:off x="7867815" y="838200"/>
            <a:ext cx="3128849" cy="34069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>
                <a:solidFill>
                  <a:prstClr val="white"/>
                </a:solidFill>
                <a:effectLst>
                  <a:outerShdw blurRad="63500" dist="38100" dir="5400000" sx="101000" sy="101000" algn="t" rotWithShape="0">
                    <a:prstClr val="black">
                      <a:alpha val="30000"/>
                    </a:prstClr>
                  </a:outerShdw>
                </a:effectLst>
              </a:rPr>
              <a:t>BASIC NEEDS – K1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1135E08-614F-4421-B416-8CDAA885450B}"/>
              </a:ext>
            </a:extLst>
          </p:cNvPr>
          <p:cNvSpPr/>
          <p:nvPr/>
        </p:nvSpPr>
        <p:spPr>
          <a:xfrm>
            <a:off x="7329934" y="1697767"/>
            <a:ext cx="4488666" cy="4685931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40" tIns="0" rIns="91440" bIns="0" rtlCol="0" anchor="t"/>
          <a:lstStyle/>
          <a:p>
            <a:pPr algn="ctr">
              <a:defRPr/>
            </a:pPr>
            <a:r>
              <a:rPr lang="en-US" sz="18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cs typeface="Arial" pitchFamily="34" charset="0"/>
              </a:rPr>
              <a:t>Capacity Building for Basic Needs</a:t>
            </a:r>
          </a:p>
          <a:p>
            <a:pPr>
              <a:defRPr/>
            </a:pPr>
            <a:endParaRPr lang="en-US" sz="1800" kern="0" dirty="0">
              <a:solidFill>
                <a:prstClr val="black">
                  <a:lumMod val="65000"/>
                  <a:lumOff val="35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18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cs typeface="Arial" pitchFamily="34" charset="0"/>
              </a:rPr>
              <a:t>Objective: </a:t>
            </a:r>
            <a:r>
              <a:rPr lang="en-US" sz="18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cs typeface="Arial" pitchFamily="34" charset="0"/>
              </a:rPr>
              <a:t>Enable resilience and agility of staff to empower them for grid restoration</a:t>
            </a:r>
          </a:p>
          <a:p>
            <a:pPr>
              <a:defRPr/>
            </a:pPr>
            <a:endParaRPr lang="en-US" sz="1800" kern="0" dirty="0">
              <a:solidFill>
                <a:prstClr val="black">
                  <a:lumMod val="65000"/>
                  <a:lumOff val="35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18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cs typeface="Arial" pitchFamily="34" charset="0"/>
              </a:rPr>
              <a:t>Medical Response: </a:t>
            </a:r>
            <a:r>
              <a:rPr lang="en-US" sz="18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cs typeface="Arial" pitchFamily="34" charset="0"/>
              </a:rPr>
              <a:t>through WIEMS (Windward Island Emergency Med Services)</a:t>
            </a:r>
          </a:p>
          <a:p>
            <a:pPr>
              <a:defRPr/>
            </a:pPr>
            <a:r>
              <a:rPr lang="en-US" sz="18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cs typeface="Arial" pitchFamily="34" charset="0"/>
              </a:rPr>
              <a:t>CPR/First Aid 2-day Program: $150pp</a:t>
            </a:r>
          </a:p>
          <a:p>
            <a:pPr>
              <a:defRPr/>
            </a:pPr>
            <a:r>
              <a:rPr lang="en-US" sz="18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cs typeface="Arial" pitchFamily="34" charset="0"/>
              </a:rPr>
              <a:t>Emergency Med Responders: $400pp</a:t>
            </a:r>
          </a:p>
          <a:p>
            <a:pPr>
              <a:defRPr/>
            </a:pPr>
            <a:endParaRPr lang="en-US" sz="1800" kern="0" dirty="0">
              <a:solidFill>
                <a:prstClr val="black">
                  <a:lumMod val="65000"/>
                  <a:lumOff val="35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18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cs typeface="Arial" pitchFamily="34" charset="0"/>
              </a:rPr>
              <a:t>Psychological Agility</a:t>
            </a:r>
            <a:r>
              <a:rPr lang="en-US" sz="18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cs typeface="Arial" pitchFamily="34" charset="0"/>
              </a:rPr>
              <a:t>: through INSPIRED and Red Cross</a:t>
            </a:r>
          </a:p>
          <a:p>
            <a:pPr>
              <a:defRPr/>
            </a:pPr>
            <a:r>
              <a:rPr lang="en-US" sz="18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cs typeface="Arial" pitchFamily="34" charset="0"/>
              </a:rPr>
              <a:t>Psychological Agility: $500 per group</a:t>
            </a:r>
          </a:p>
          <a:p>
            <a:pPr>
              <a:defRPr/>
            </a:pPr>
            <a:endParaRPr lang="en-US" sz="1800" kern="0" dirty="0">
              <a:solidFill>
                <a:prstClr val="black">
                  <a:lumMod val="65000"/>
                  <a:lumOff val="35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18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cs typeface="Arial" pitchFamily="34" charset="0"/>
              </a:rPr>
              <a:t>Extensive Medical Response &amp; Psychological Agility </a:t>
            </a:r>
            <a:r>
              <a:rPr lang="en-US" sz="18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cs typeface="Arial" pitchFamily="34" charset="0"/>
              </a:rPr>
              <a:t>through UN and World Food Program: $10,000 - $20,000</a:t>
            </a:r>
          </a:p>
          <a:p>
            <a:pPr algn="ctr">
              <a:defRPr/>
            </a:pPr>
            <a:endParaRPr lang="en-US" sz="1800" kern="0" dirty="0">
              <a:solidFill>
                <a:prstClr val="black">
                  <a:lumMod val="65000"/>
                  <a:lumOff val="3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FF38924F-A45C-4661-AA14-3DCC1891542E}"/>
              </a:ext>
            </a:extLst>
          </p:cNvPr>
          <p:cNvSpPr/>
          <p:nvPr/>
        </p:nvSpPr>
        <p:spPr>
          <a:xfrm>
            <a:off x="10118967" y="1097052"/>
            <a:ext cx="1098016" cy="69500"/>
          </a:xfrm>
          <a:prstGeom prst="ellips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7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210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arallelogram 11">
            <a:extLst>
              <a:ext uri="{FF2B5EF4-FFF2-40B4-BE49-F238E27FC236}">
                <a16:creationId xmlns:a16="http://schemas.microsoft.com/office/drawing/2014/main" id="{3825E95C-9DBD-4F86-9355-549F353E9041}"/>
              </a:ext>
            </a:extLst>
          </p:cNvPr>
          <p:cNvSpPr/>
          <p:nvPr/>
        </p:nvSpPr>
        <p:spPr>
          <a:xfrm>
            <a:off x="-3698" y="-7793"/>
            <a:ext cx="2337692" cy="6875953"/>
          </a:xfrm>
          <a:custGeom>
            <a:avLst/>
            <a:gdLst>
              <a:gd name="connsiteX0" fmla="*/ 0 w 6405126"/>
              <a:gd name="connsiteY0" fmla="*/ 6858001 h 6858001"/>
              <a:gd name="connsiteX1" fmla="*/ 1601282 w 6405126"/>
              <a:gd name="connsiteY1" fmla="*/ 0 h 6858001"/>
              <a:gd name="connsiteX2" fmla="*/ 6405126 w 6405126"/>
              <a:gd name="connsiteY2" fmla="*/ 0 h 6858001"/>
              <a:gd name="connsiteX3" fmla="*/ 4803845 w 6405126"/>
              <a:gd name="connsiteY3" fmla="*/ 6858001 h 6858001"/>
              <a:gd name="connsiteX4" fmla="*/ 0 w 6405126"/>
              <a:gd name="connsiteY4" fmla="*/ 6858001 h 6858001"/>
              <a:gd name="connsiteX0" fmla="*/ 0 w 6405126"/>
              <a:gd name="connsiteY0" fmla="*/ 6858001 h 6858001"/>
              <a:gd name="connsiteX1" fmla="*/ 1601282 w 6405126"/>
              <a:gd name="connsiteY1" fmla="*/ 0 h 6858001"/>
              <a:gd name="connsiteX2" fmla="*/ 6405126 w 6405126"/>
              <a:gd name="connsiteY2" fmla="*/ 0 h 6858001"/>
              <a:gd name="connsiteX3" fmla="*/ 4765745 w 6405126"/>
              <a:gd name="connsiteY3" fmla="*/ 6858001 h 6858001"/>
              <a:gd name="connsiteX4" fmla="*/ 0 w 6405126"/>
              <a:gd name="connsiteY4" fmla="*/ 6858001 h 6858001"/>
              <a:gd name="connsiteX0" fmla="*/ 0 w 5922526"/>
              <a:gd name="connsiteY0" fmla="*/ 6908801 h 6908801"/>
              <a:gd name="connsiteX1" fmla="*/ 1601282 w 5922526"/>
              <a:gd name="connsiteY1" fmla="*/ 50800 h 6908801"/>
              <a:gd name="connsiteX2" fmla="*/ 5922526 w 5922526"/>
              <a:gd name="connsiteY2" fmla="*/ 0 h 6908801"/>
              <a:gd name="connsiteX3" fmla="*/ 4765745 w 5922526"/>
              <a:gd name="connsiteY3" fmla="*/ 6908801 h 6908801"/>
              <a:gd name="connsiteX4" fmla="*/ 0 w 5922526"/>
              <a:gd name="connsiteY4" fmla="*/ 6908801 h 6908801"/>
              <a:gd name="connsiteX0" fmla="*/ 0 w 5897126"/>
              <a:gd name="connsiteY0" fmla="*/ 6870701 h 6870701"/>
              <a:gd name="connsiteX1" fmla="*/ 1601282 w 5897126"/>
              <a:gd name="connsiteY1" fmla="*/ 12700 h 6870701"/>
              <a:gd name="connsiteX2" fmla="*/ 5897126 w 5897126"/>
              <a:gd name="connsiteY2" fmla="*/ 0 h 6870701"/>
              <a:gd name="connsiteX3" fmla="*/ 4765745 w 5897126"/>
              <a:gd name="connsiteY3" fmla="*/ 6870701 h 6870701"/>
              <a:gd name="connsiteX4" fmla="*/ 0 w 5897126"/>
              <a:gd name="connsiteY4" fmla="*/ 6870701 h 6870701"/>
              <a:gd name="connsiteX0" fmla="*/ 0 w 4322326"/>
              <a:gd name="connsiteY0" fmla="*/ 6845301 h 6870701"/>
              <a:gd name="connsiteX1" fmla="*/ 26482 w 4322326"/>
              <a:gd name="connsiteY1" fmla="*/ 12700 h 6870701"/>
              <a:gd name="connsiteX2" fmla="*/ 4322326 w 4322326"/>
              <a:gd name="connsiteY2" fmla="*/ 0 h 6870701"/>
              <a:gd name="connsiteX3" fmla="*/ 3190945 w 4322326"/>
              <a:gd name="connsiteY3" fmla="*/ 6870701 h 6870701"/>
              <a:gd name="connsiteX4" fmla="*/ 0 w 4322326"/>
              <a:gd name="connsiteY4" fmla="*/ 6845301 h 6870701"/>
              <a:gd name="connsiteX0" fmla="*/ 0 w 4322326"/>
              <a:gd name="connsiteY0" fmla="*/ 6845301 h 6870701"/>
              <a:gd name="connsiteX1" fmla="*/ 26482 w 4322326"/>
              <a:gd name="connsiteY1" fmla="*/ 25400 h 6870701"/>
              <a:gd name="connsiteX2" fmla="*/ 4322326 w 4322326"/>
              <a:gd name="connsiteY2" fmla="*/ 0 h 6870701"/>
              <a:gd name="connsiteX3" fmla="*/ 3190945 w 4322326"/>
              <a:gd name="connsiteY3" fmla="*/ 6870701 h 6870701"/>
              <a:gd name="connsiteX4" fmla="*/ 0 w 4322326"/>
              <a:gd name="connsiteY4" fmla="*/ 6845301 h 6870701"/>
              <a:gd name="connsiteX0" fmla="*/ 0 w 4322326"/>
              <a:gd name="connsiteY0" fmla="*/ 6845301 h 6870701"/>
              <a:gd name="connsiteX1" fmla="*/ 45719 w 4322326"/>
              <a:gd name="connsiteY1" fmla="*/ 45719 h 6870701"/>
              <a:gd name="connsiteX2" fmla="*/ 4322326 w 4322326"/>
              <a:gd name="connsiteY2" fmla="*/ 0 h 6870701"/>
              <a:gd name="connsiteX3" fmla="*/ 3190945 w 4322326"/>
              <a:gd name="connsiteY3" fmla="*/ 6870701 h 6870701"/>
              <a:gd name="connsiteX4" fmla="*/ 0 w 4322326"/>
              <a:gd name="connsiteY4" fmla="*/ 6845301 h 6870701"/>
              <a:gd name="connsiteX0" fmla="*/ 45719 w 4368045"/>
              <a:gd name="connsiteY0" fmla="*/ 6845301 h 6870701"/>
              <a:gd name="connsiteX1" fmla="*/ 0 w 4368045"/>
              <a:gd name="connsiteY1" fmla="*/ 45719 h 6870701"/>
              <a:gd name="connsiteX2" fmla="*/ 4368045 w 4368045"/>
              <a:gd name="connsiteY2" fmla="*/ 0 h 6870701"/>
              <a:gd name="connsiteX3" fmla="*/ 3236664 w 4368045"/>
              <a:gd name="connsiteY3" fmla="*/ 6870701 h 6870701"/>
              <a:gd name="connsiteX4" fmla="*/ 45719 w 4368045"/>
              <a:gd name="connsiteY4" fmla="*/ 6845301 h 6870701"/>
              <a:gd name="connsiteX0" fmla="*/ 45719 w 4368045"/>
              <a:gd name="connsiteY0" fmla="*/ 6845301 h 6890976"/>
              <a:gd name="connsiteX1" fmla="*/ 0 w 4368045"/>
              <a:gd name="connsiteY1" fmla="*/ 45719 h 6890976"/>
              <a:gd name="connsiteX2" fmla="*/ 4368045 w 4368045"/>
              <a:gd name="connsiteY2" fmla="*/ 0 h 6890976"/>
              <a:gd name="connsiteX3" fmla="*/ 2932916 w 4368045"/>
              <a:gd name="connsiteY3" fmla="*/ 6890976 h 6890976"/>
              <a:gd name="connsiteX4" fmla="*/ 45719 w 4368045"/>
              <a:gd name="connsiteY4" fmla="*/ 6845301 h 6890976"/>
              <a:gd name="connsiteX0" fmla="*/ 45719 w 4368045"/>
              <a:gd name="connsiteY0" fmla="*/ 6814889 h 6860564"/>
              <a:gd name="connsiteX1" fmla="*/ 0 w 4368045"/>
              <a:gd name="connsiteY1" fmla="*/ 15307 h 6860564"/>
              <a:gd name="connsiteX2" fmla="*/ 4368045 w 4368045"/>
              <a:gd name="connsiteY2" fmla="*/ 0 h 6860564"/>
              <a:gd name="connsiteX3" fmla="*/ 2932916 w 4368045"/>
              <a:gd name="connsiteY3" fmla="*/ 6860564 h 6860564"/>
              <a:gd name="connsiteX4" fmla="*/ 45719 w 4368045"/>
              <a:gd name="connsiteY4" fmla="*/ 6814889 h 6860564"/>
              <a:gd name="connsiteX0" fmla="*/ 45719 w 4368045"/>
              <a:gd name="connsiteY0" fmla="*/ 6845301 h 6860564"/>
              <a:gd name="connsiteX1" fmla="*/ 0 w 4368045"/>
              <a:gd name="connsiteY1" fmla="*/ 15307 h 6860564"/>
              <a:gd name="connsiteX2" fmla="*/ 4368045 w 4368045"/>
              <a:gd name="connsiteY2" fmla="*/ 0 h 6860564"/>
              <a:gd name="connsiteX3" fmla="*/ 2932916 w 4368045"/>
              <a:gd name="connsiteY3" fmla="*/ 6860564 h 6860564"/>
              <a:gd name="connsiteX4" fmla="*/ 45719 w 4368045"/>
              <a:gd name="connsiteY4" fmla="*/ 6845301 h 6860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8045" h="6860564">
                <a:moveTo>
                  <a:pt x="45719" y="6845301"/>
                </a:moveTo>
                <a:lnTo>
                  <a:pt x="0" y="15307"/>
                </a:lnTo>
                <a:lnTo>
                  <a:pt x="4368045" y="0"/>
                </a:lnTo>
                <a:lnTo>
                  <a:pt x="2932916" y="6860564"/>
                </a:lnTo>
                <a:lnTo>
                  <a:pt x="45719" y="6845301"/>
                </a:lnTo>
                <a:close/>
              </a:path>
            </a:pathLst>
          </a:custGeom>
          <a:solidFill>
            <a:srgbClr val="D4D4D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BD0B13-304F-4A47-BD4E-F14E0DE4F60B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9D9D9D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9A78A16-E2C6-4D6F-9F82-75CAB470FB08}"/>
              </a:ext>
            </a:extLst>
          </p:cNvPr>
          <p:cNvSpPr/>
          <p:nvPr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9D9D9D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0B72AA9-767D-4701-BC51-55004CA366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138"/>
            <a:ext cx="2337692" cy="6858000"/>
          </a:xfrm>
          <a:prstGeom prst="rect">
            <a:avLst/>
          </a:prstGeom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557B7C66-5BF6-45F6-B10A-3150B857E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715961"/>
          </a:xfrm>
          <a:solidFill>
            <a:schemeClr val="tx2"/>
          </a:solidFill>
        </p:spPr>
        <p:txBody>
          <a:bodyPr/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Human Resiliency – Emergency Response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8D3054D4-B769-4376-88FF-97F893907E4D}"/>
              </a:ext>
            </a:extLst>
          </p:cNvPr>
          <p:cNvSpPr txBox="1">
            <a:spLocks/>
          </p:cNvSpPr>
          <p:nvPr/>
        </p:nvSpPr>
        <p:spPr>
          <a:xfrm>
            <a:off x="1977267" y="3124200"/>
            <a:ext cx="3403626" cy="2438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120" indent="-457120">
              <a:lnSpc>
                <a:spcPct val="130000"/>
              </a:lnSpc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200000"/>
              <a:buFont typeface="Arial" pitchFamily="34" charset="0"/>
              <a:buChar char="•"/>
            </a:pPr>
            <a:r>
              <a:rPr lang="en-US" sz="18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RED CROSS</a:t>
            </a:r>
          </a:p>
          <a:p>
            <a:pPr marL="457120" indent="-457120">
              <a:lnSpc>
                <a:spcPct val="130000"/>
              </a:lnSpc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200000"/>
              <a:buFont typeface="Arial" pitchFamily="34" charset="0"/>
              <a:buChar char="•"/>
            </a:pPr>
            <a:r>
              <a:rPr lang="en-US" sz="18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PAHO</a:t>
            </a: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 – Pan American Health Organization</a:t>
            </a:r>
          </a:p>
          <a:p>
            <a:pPr marL="457120" indent="-457120">
              <a:lnSpc>
                <a:spcPct val="130000"/>
              </a:lnSpc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200000"/>
              <a:buFont typeface="Arial" pitchFamily="34" charset="0"/>
              <a:buChar char="•"/>
            </a:pPr>
            <a:r>
              <a:rPr lang="en-US" sz="18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WHO </a:t>
            </a: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– World Health Organization</a:t>
            </a:r>
          </a:p>
        </p:txBody>
      </p:sp>
      <p:grpSp>
        <p:nvGrpSpPr>
          <p:cNvPr id="11" name="Group 31">
            <a:extLst>
              <a:ext uri="{FF2B5EF4-FFF2-40B4-BE49-F238E27FC236}">
                <a16:creationId xmlns:a16="http://schemas.microsoft.com/office/drawing/2014/main" id="{845D6528-F8A3-418D-80E1-3A6658A841D5}"/>
              </a:ext>
            </a:extLst>
          </p:cNvPr>
          <p:cNvGrpSpPr/>
          <p:nvPr/>
        </p:nvGrpSpPr>
        <p:grpSpPr>
          <a:xfrm>
            <a:off x="1970439" y="2252005"/>
            <a:ext cx="3215436" cy="739279"/>
            <a:chOff x="2116976" y="1572064"/>
            <a:chExt cx="3215436" cy="739279"/>
          </a:xfrm>
          <a:solidFill>
            <a:schemeClr val="accent1">
              <a:lumMod val="75000"/>
            </a:schemeClr>
          </a:solidFill>
        </p:grpSpPr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EC5A5ADD-E1B7-43A5-A859-89834124203C}"/>
                </a:ext>
              </a:extLst>
            </p:cNvPr>
            <p:cNvSpPr/>
            <p:nvPr/>
          </p:nvSpPr>
          <p:spPr>
            <a:xfrm rot="12041857">
              <a:off x="2116976" y="1652937"/>
              <a:ext cx="493805" cy="65840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B14851C-58A8-463C-95BC-09BFE216C8CB}"/>
                </a:ext>
              </a:extLst>
            </p:cNvPr>
            <p:cNvSpPr/>
            <p:nvPr/>
          </p:nvSpPr>
          <p:spPr>
            <a:xfrm>
              <a:off x="2250416" y="1572064"/>
              <a:ext cx="3081996" cy="533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ctr"/>
            <a:lstStyle/>
            <a:p>
              <a:pPr algn="ctr"/>
              <a:r>
                <a:rPr lang="en-US" sz="16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Primary Needs</a:t>
              </a:r>
            </a:p>
          </p:txBody>
        </p:sp>
      </p:grpSp>
      <p:sp>
        <p:nvSpPr>
          <p:cNvPr id="15" name="Content Placeholder 10">
            <a:extLst>
              <a:ext uri="{FF2B5EF4-FFF2-40B4-BE49-F238E27FC236}">
                <a16:creationId xmlns:a16="http://schemas.microsoft.com/office/drawing/2014/main" id="{EF95D1AB-1BA1-4796-909F-D20306A1AF3F}"/>
              </a:ext>
            </a:extLst>
          </p:cNvPr>
          <p:cNvSpPr txBox="1">
            <a:spLocks/>
          </p:cNvSpPr>
          <p:nvPr/>
        </p:nvSpPr>
        <p:spPr>
          <a:xfrm>
            <a:off x="5459020" y="3124200"/>
            <a:ext cx="3403626" cy="29718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457120" indent="-457120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200000"/>
              <a:buFont typeface="Arial" pitchFamily="34" charset="0"/>
              <a:buChar char="•"/>
            </a:pPr>
            <a:r>
              <a:rPr lang="en-US" sz="18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CDAP </a:t>
            </a: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– CARILEC Disaster Assistance Program ($75,000 - $125,000)</a:t>
            </a:r>
          </a:p>
          <a:p>
            <a:pPr marL="457120" indent="-457120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200000"/>
              <a:buFont typeface="Arial" pitchFamily="34" charset="0"/>
              <a:buChar char="•"/>
            </a:pPr>
            <a:r>
              <a:rPr lang="en-US" sz="18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CSSF</a:t>
            </a: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 – Conflict Security Stability Fund ($1,600,000 across 70 countries yearly)</a:t>
            </a:r>
          </a:p>
          <a:p>
            <a:pPr marL="457120" indent="-457120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200000"/>
              <a:buFont typeface="Arial" pitchFamily="34" charset="0"/>
              <a:buChar char="•"/>
            </a:pPr>
            <a:r>
              <a:rPr lang="en-US" sz="18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CCRIF</a:t>
            </a: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 – Caribbean Catastrophic Risk Insurance Facility</a:t>
            </a:r>
          </a:p>
        </p:txBody>
      </p:sp>
      <p:grpSp>
        <p:nvGrpSpPr>
          <p:cNvPr id="16" name="Group 35">
            <a:extLst>
              <a:ext uri="{FF2B5EF4-FFF2-40B4-BE49-F238E27FC236}">
                <a16:creationId xmlns:a16="http://schemas.microsoft.com/office/drawing/2014/main" id="{82261A2C-7811-4E0D-AA38-4D9E55D1B9C8}"/>
              </a:ext>
            </a:extLst>
          </p:cNvPr>
          <p:cNvGrpSpPr/>
          <p:nvPr/>
        </p:nvGrpSpPr>
        <p:grpSpPr>
          <a:xfrm>
            <a:off x="5452192" y="2252005"/>
            <a:ext cx="3215436" cy="739279"/>
            <a:chOff x="2116976" y="1572064"/>
            <a:chExt cx="3215436" cy="739279"/>
          </a:xfrm>
          <a:solidFill>
            <a:schemeClr val="accent1"/>
          </a:solidFill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D55DB07C-2438-476E-9A55-C080502775C4}"/>
                </a:ext>
              </a:extLst>
            </p:cNvPr>
            <p:cNvSpPr/>
            <p:nvPr/>
          </p:nvSpPr>
          <p:spPr>
            <a:xfrm rot="12041857">
              <a:off x="2116976" y="1652937"/>
              <a:ext cx="493805" cy="65840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C41B63F-82B7-4F85-9CA4-75C9CA622AC6}"/>
                </a:ext>
              </a:extLst>
            </p:cNvPr>
            <p:cNvSpPr/>
            <p:nvPr/>
          </p:nvSpPr>
          <p:spPr>
            <a:xfrm>
              <a:off x="2250416" y="1572064"/>
              <a:ext cx="3081996" cy="533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ctr"/>
            <a:lstStyle/>
            <a:p>
              <a:pPr algn="ctr"/>
              <a:r>
                <a:rPr lang="en-US" sz="16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Technical Restoration</a:t>
              </a:r>
            </a:p>
          </p:txBody>
        </p:sp>
      </p:grpSp>
      <p:sp>
        <p:nvSpPr>
          <p:cNvPr id="19" name="Content Placeholder 10">
            <a:extLst>
              <a:ext uri="{FF2B5EF4-FFF2-40B4-BE49-F238E27FC236}">
                <a16:creationId xmlns:a16="http://schemas.microsoft.com/office/drawing/2014/main" id="{8C69B35F-BC1A-4AD3-8101-FABDF3EE1B72}"/>
              </a:ext>
            </a:extLst>
          </p:cNvPr>
          <p:cNvSpPr txBox="1">
            <a:spLocks/>
          </p:cNvSpPr>
          <p:nvPr/>
        </p:nvSpPr>
        <p:spPr>
          <a:xfrm>
            <a:off x="8940774" y="3124200"/>
            <a:ext cx="3403626" cy="24384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57120" indent="-457120">
              <a:lnSpc>
                <a:spcPct val="130000"/>
              </a:lnSpc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200000"/>
              <a:buFont typeface="Arial" pitchFamily="34" charset="0"/>
              <a:buChar char="•"/>
            </a:pPr>
            <a:r>
              <a:rPr lang="en-US" sz="18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CAT 5: </a:t>
            </a: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$2,000,000 USD</a:t>
            </a:r>
          </a:p>
          <a:p>
            <a:pPr>
              <a:lnSpc>
                <a:spcPct val="130000"/>
              </a:lnSpc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200000"/>
            </a:pP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        for 6 teams, 7 months</a:t>
            </a:r>
          </a:p>
          <a:p>
            <a:pPr marL="457120" indent="-457120">
              <a:lnSpc>
                <a:spcPct val="130000"/>
              </a:lnSpc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200000"/>
              <a:buFont typeface="Arial" pitchFamily="34" charset="0"/>
              <a:buChar char="•"/>
            </a:pPr>
            <a:r>
              <a:rPr lang="en-US" sz="18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CAT 4: </a:t>
            </a: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$900,000 USD </a:t>
            </a:r>
          </a:p>
          <a:p>
            <a:pPr>
              <a:lnSpc>
                <a:spcPct val="130000"/>
              </a:lnSpc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200000"/>
            </a:pP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        for 6 teams, 3 months</a:t>
            </a:r>
          </a:p>
          <a:p>
            <a:pPr marL="457120" indent="-457120">
              <a:lnSpc>
                <a:spcPct val="130000"/>
              </a:lnSpc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200000"/>
              <a:buFont typeface="Arial" pitchFamily="34" charset="0"/>
              <a:buChar char="•"/>
            </a:pPr>
            <a:r>
              <a:rPr lang="en-US" sz="18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CAT 3: </a:t>
            </a: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$360,000 USD</a:t>
            </a:r>
          </a:p>
          <a:p>
            <a:pPr>
              <a:lnSpc>
                <a:spcPct val="130000"/>
              </a:lnSpc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200000"/>
            </a:pP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         for 6 teams, 1 month</a:t>
            </a:r>
          </a:p>
          <a:p>
            <a:pPr marL="457120" indent="-457120">
              <a:lnSpc>
                <a:spcPct val="130000"/>
              </a:lnSpc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200000"/>
              <a:buFont typeface="Arial" pitchFamily="34" charset="0"/>
              <a:buChar char="•"/>
            </a:pPr>
            <a:endParaRPr lang="en-US" sz="18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" name="Group 47">
            <a:extLst>
              <a:ext uri="{FF2B5EF4-FFF2-40B4-BE49-F238E27FC236}">
                <a16:creationId xmlns:a16="http://schemas.microsoft.com/office/drawing/2014/main" id="{C56605D7-A330-4EEB-89A7-CDDA395CF331}"/>
              </a:ext>
            </a:extLst>
          </p:cNvPr>
          <p:cNvGrpSpPr/>
          <p:nvPr/>
        </p:nvGrpSpPr>
        <p:grpSpPr>
          <a:xfrm>
            <a:off x="8933946" y="2252005"/>
            <a:ext cx="3248489" cy="739279"/>
            <a:chOff x="2116976" y="1572064"/>
            <a:chExt cx="3248489" cy="739279"/>
          </a:xfrm>
          <a:solidFill>
            <a:schemeClr val="accent2">
              <a:lumMod val="75000"/>
            </a:schemeClr>
          </a:solidFill>
        </p:grpSpPr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41CF0960-3ACE-4A3F-A725-734D9515922C}"/>
                </a:ext>
              </a:extLst>
            </p:cNvPr>
            <p:cNvSpPr/>
            <p:nvPr/>
          </p:nvSpPr>
          <p:spPr>
            <a:xfrm rot="12041857">
              <a:off x="2116976" y="1652937"/>
              <a:ext cx="493805" cy="65840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75A2FF1-E917-4870-8644-EF22D073C019}"/>
                </a:ext>
              </a:extLst>
            </p:cNvPr>
            <p:cNvSpPr/>
            <p:nvPr/>
          </p:nvSpPr>
          <p:spPr>
            <a:xfrm>
              <a:off x="2283469" y="1572064"/>
              <a:ext cx="3081996" cy="533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ctr"/>
            <a:lstStyle/>
            <a:p>
              <a:pPr algn="ctr"/>
              <a:r>
                <a:rPr lang="en-US" sz="16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Hurricane Recovery Costs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8939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E22156-FFFE-41CC-9819-2021D8AA3F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"/>
            <a:ext cx="2117946" cy="68579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2BD0B13-304F-4A47-BD4E-F14E0DE4F60B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9D9D9D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9A78A16-E2C6-4D6F-9F82-75CAB470FB08}"/>
              </a:ext>
            </a:extLst>
          </p:cNvPr>
          <p:cNvSpPr/>
          <p:nvPr/>
        </p:nvSpPr>
        <p:spPr>
          <a:xfrm>
            <a:off x="0" y="76201"/>
            <a:ext cx="12192000" cy="6857999"/>
          </a:xfrm>
          <a:prstGeom prst="rect">
            <a:avLst/>
          </a:prstGeom>
          <a:solidFill>
            <a:srgbClr val="9D9D9D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Parallelogram 11">
            <a:extLst>
              <a:ext uri="{FF2B5EF4-FFF2-40B4-BE49-F238E27FC236}">
                <a16:creationId xmlns:a16="http://schemas.microsoft.com/office/drawing/2014/main" id="{3825E95C-9DBD-4F86-9355-549F353E9041}"/>
              </a:ext>
            </a:extLst>
          </p:cNvPr>
          <p:cNvSpPr/>
          <p:nvPr/>
        </p:nvSpPr>
        <p:spPr>
          <a:xfrm>
            <a:off x="1" y="-22302"/>
            <a:ext cx="2117945" cy="6875953"/>
          </a:xfrm>
          <a:custGeom>
            <a:avLst/>
            <a:gdLst>
              <a:gd name="connsiteX0" fmla="*/ 0 w 6405126"/>
              <a:gd name="connsiteY0" fmla="*/ 6858001 h 6858001"/>
              <a:gd name="connsiteX1" fmla="*/ 1601282 w 6405126"/>
              <a:gd name="connsiteY1" fmla="*/ 0 h 6858001"/>
              <a:gd name="connsiteX2" fmla="*/ 6405126 w 6405126"/>
              <a:gd name="connsiteY2" fmla="*/ 0 h 6858001"/>
              <a:gd name="connsiteX3" fmla="*/ 4803845 w 6405126"/>
              <a:gd name="connsiteY3" fmla="*/ 6858001 h 6858001"/>
              <a:gd name="connsiteX4" fmla="*/ 0 w 6405126"/>
              <a:gd name="connsiteY4" fmla="*/ 6858001 h 6858001"/>
              <a:gd name="connsiteX0" fmla="*/ 0 w 6405126"/>
              <a:gd name="connsiteY0" fmla="*/ 6858001 h 6858001"/>
              <a:gd name="connsiteX1" fmla="*/ 1601282 w 6405126"/>
              <a:gd name="connsiteY1" fmla="*/ 0 h 6858001"/>
              <a:gd name="connsiteX2" fmla="*/ 6405126 w 6405126"/>
              <a:gd name="connsiteY2" fmla="*/ 0 h 6858001"/>
              <a:gd name="connsiteX3" fmla="*/ 4765745 w 6405126"/>
              <a:gd name="connsiteY3" fmla="*/ 6858001 h 6858001"/>
              <a:gd name="connsiteX4" fmla="*/ 0 w 6405126"/>
              <a:gd name="connsiteY4" fmla="*/ 6858001 h 6858001"/>
              <a:gd name="connsiteX0" fmla="*/ 0 w 5922526"/>
              <a:gd name="connsiteY0" fmla="*/ 6908801 h 6908801"/>
              <a:gd name="connsiteX1" fmla="*/ 1601282 w 5922526"/>
              <a:gd name="connsiteY1" fmla="*/ 50800 h 6908801"/>
              <a:gd name="connsiteX2" fmla="*/ 5922526 w 5922526"/>
              <a:gd name="connsiteY2" fmla="*/ 0 h 6908801"/>
              <a:gd name="connsiteX3" fmla="*/ 4765745 w 5922526"/>
              <a:gd name="connsiteY3" fmla="*/ 6908801 h 6908801"/>
              <a:gd name="connsiteX4" fmla="*/ 0 w 5922526"/>
              <a:gd name="connsiteY4" fmla="*/ 6908801 h 6908801"/>
              <a:gd name="connsiteX0" fmla="*/ 0 w 5897126"/>
              <a:gd name="connsiteY0" fmla="*/ 6870701 h 6870701"/>
              <a:gd name="connsiteX1" fmla="*/ 1601282 w 5897126"/>
              <a:gd name="connsiteY1" fmla="*/ 12700 h 6870701"/>
              <a:gd name="connsiteX2" fmla="*/ 5897126 w 5897126"/>
              <a:gd name="connsiteY2" fmla="*/ 0 h 6870701"/>
              <a:gd name="connsiteX3" fmla="*/ 4765745 w 5897126"/>
              <a:gd name="connsiteY3" fmla="*/ 6870701 h 6870701"/>
              <a:gd name="connsiteX4" fmla="*/ 0 w 5897126"/>
              <a:gd name="connsiteY4" fmla="*/ 6870701 h 6870701"/>
              <a:gd name="connsiteX0" fmla="*/ 0 w 4322326"/>
              <a:gd name="connsiteY0" fmla="*/ 6845301 h 6870701"/>
              <a:gd name="connsiteX1" fmla="*/ 26482 w 4322326"/>
              <a:gd name="connsiteY1" fmla="*/ 12700 h 6870701"/>
              <a:gd name="connsiteX2" fmla="*/ 4322326 w 4322326"/>
              <a:gd name="connsiteY2" fmla="*/ 0 h 6870701"/>
              <a:gd name="connsiteX3" fmla="*/ 3190945 w 4322326"/>
              <a:gd name="connsiteY3" fmla="*/ 6870701 h 6870701"/>
              <a:gd name="connsiteX4" fmla="*/ 0 w 4322326"/>
              <a:gd name="connsiteY4" fmla="*/ 6845301 h 6870701"/>
              <a:gd name="connsiteX0" fmla="*/ 0 w 4322326"/>
              <a:gd name="connsiteY0" fmla="*/ 6845301 h 6870701"/>
              <a:gd name="connsiteX1" fmla="*/ 26482 w 4322326"/>
              <a:gd name="connsiteY1" fmla="*/ 25400 h 6870701"/>
              <a:gd name="connsiteX2" fmla="*/ 4322326 w 4322326"/>
              <a:gd name="connsiteY2" fmla="*/ 0 h 6870701"/>
              <a:gd name="connsiteX3" fmla="*/ 3190945 w 4322326"/>
              <a:gd name="connsiteY3" fmla="*/ 6870701 h 6870701"/>
              <a:gd name="connsiteX4" fmla="*/ 0 w 4322326"/>
              <a:gd name="connsiteY4" fmla="*/ 6845301 h 6870701"/>
              <a:gd name="connsiteX0" fmla="*/ 0 w 4322326"/>
              <a:gd name="connsiteY0" fmla="*/ 6845301 h 6870701"/>
              <a:gd name="connsiteX1" fmla="*/ 45719 w 4322326"/>
              <a:gd name="connsiteY1" fmla="*/ 45719 h 6870701"/>
              <a:gd name="connsiteX2" fmla="*/ 4322326 w 4322326"/>
              <a:gd name="connsiteY2" fmla="*/ 0 h 6870701"/>
              <a:gd name="connsiteX3" fmla="*/ 3190945 w 4322326"/>
              <a:gd name="connsiteY3" fmla="*/ 6870701 h 6870701"/>
              <a:gd name="connsiteX4" fmla="*/ 0 w 4322326"/>
              <a:gd name="connsiteY4" fmla="*/ 6845301 h 6870701"/>
              <a:gd name="connsiteX0" fmla="*/ 45719 w 4368045"/>
              <a:gd name="connsiteY0" fmla="*/ 6845301 h 6870701"/>
              <a:gd name="connsiteX1" fmla="*/ 0 w 4368045"/>
              <a:gd name="connsiteY1" fmla="*/ 45719 h 6870701"/>
              <a:gd name="connsiteX2" fmla="*/ 4368045 w 4368045"/>
              <a:gd name="connsiteY2" fmla="*/ 0 h 6870701"/>
              <a:gd name="connsiteX3" fmla="*/ 3236664 w 4368045"/>
              <a:gd name="connsiteY3" fmla="*/ 6870701 h 6870701"/>
              <a:gd name="connsiteX4" fmla="*/ 45719 w 4368045"/>
              <a:gd name="connsiteY4" fmla="*/ 6845301 h 6870701"/>
              <a:gd name="connsiteX0" fmla="*/ 45719 w 4368045"/>
              <a:gd name="connsiteY0" fmla="*/ 6845301 h 6890976"/>
              <a:gd name="connsiteX1" fmla="*/ 0 w 4368045"/>
              <a:gd name="connsiteY1" fmla="*/ 45719 h 6890976"/>
              <a:gd name="connsiteX2" fmla="*/ 4368045 w 4368045"/>
              <a:gd name="connsiteY2" fmla="*/ 0 h 6890976"/>
              <a:gd name="connsiteX3" fmla="*/ 2932916 w 4368045"/>
              <a:gd name="connsiteY3" fmla="*/ 6890976 h 6890976"/>
              <a:gd name="connsiteX4" fmla="*/ 45719 w 4368045"/>
              <a:gd name="connsiteY4" fmla="*/ 6845301 h 6890976"/>
              <a:gd name="connsiteX0" fmla="*/ 45719 w 4368045"/>
              <a:gd name="connsiteY0" fmla="*/ 6814889 h 6860564"/>
              <a:gd name="connsiteX1" fmla="*/ 0 w 4368045"/>
              <a:gd name="connsiteY1" fmla="*/ 15307 h 6860564"/>
              <a:gd name="connsiteX2" fmla="*/ 4368045 w 4368045"/>
              <a:gd name="connsiteY2" fmla="*/ 0 h 6860564"/>
              <a:gd name="connsiteX3" fmla="*/ 2932916 w 4368045"/>
              <a:gd name="connsiteY3" fmla="*/ 6860564 h 6860564"/>
              <a:gd name="connsiteX4" fmla="*/ 45719 w 4368045"/>
              <a:gd name="connsiteY4" fmla="*/ 6814889 h 6860564"/>
              <a:gd name="connsiteX0" fmla="*/ 45719 w 4368045"/>
              <a:gd name="connsiteY0" fmla="*/ 6845301 h 6860564"/>
              <a:gd name="connsiteX1" fmla="*/ 0 w 4368045"/>
              <a:gd name="connsiteY1" fmla="*/ 15307 h 6860564"/>
              <a:gd name="connsiteX2" fmla="*/ 4368045 w 4368045"/>
              <a:gd name="connsiteY2" fmla="*/ 0 h 6860564"/>
              <a:gd name="connsiteX3" fmla="*/ 2932916 w 4368045"/>
              <a:gd name="connsiteY3" fmla="*/ 6860564 h 6860564"/>
              <a:gd name="connsiteX4" fmla="*/ 45719 w 4368045"/>
              <a:gd name="connsiteY4" fmla="*/ 6845301 h 6860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8045" h="6860564">
                <a:moveTo>
                  <a:pt x="45719" y="6845301"/>
                </a:moveTo>
                <a:lnTo>
                  <a:pt x="0" y="15307"/>
                </a:lnTo>
                <a:lnTo>
                  <a:pt x="4368045" y="0"/>
                </a:lnTo>
                <a:lnTo>
                  <a:pt x="2932916" y="6860564"/>
                </a:lnTo>
                <a:lnTo>
                  <a:pt x="45719" y="6845301"/>
                </a:lnTo>
                <a:close/>
              </a:path>
            </a:pathLst>
          </a:custGeom>
          <a:solidFill>
            <a:srgbClr val="D4D4D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9ECDC88D-059A-4255-9B8B-FB14AA657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715961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4900" dirty="0">
                <a:solidFill>
                  <a:schemeClr val="bg1"/>
                </a:solidFill>
              </a:rPr>
              <a:t>Thank You</a:t>
            </a:r>
            <a:r>
              <a:rPr lang="en-US" sz="4000" dirty="0">
                <a:solidFill>
                  <a:schemeClr val="bg1"/>
                </a:solidFill>
              </a:rPr>
              <a:t>!!!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EB9404-2AA9-443A-99A7-D9B9713BE10F}"/>
              </a:ext>
            </a:extLst>
          </p:cNvPr>
          <p:cNvSpPr txBox="1"/>
          <p:nvPr/>
        </p:nvSpPr>
        <p:spPr>
          <a:xfrm>
            <a:off x="3916473" y="1718131"/>
            <a:ext cx="64770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914126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David Gumbs</a:t>
            </a:r>
          </a:p>
          <a:p>
            <a:pPr defTabSz="914126"/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david@daavisolutions.com</a:t>
            </a:r>
          </a:p>
          <a:p>
            <a:pPr marL="457200" indent="-457200" defTabSz="914126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Dagmara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Avanindra</a:t>
            </a:r>
            <a:endParaRPr lang="en-US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126"/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dagmara@davaenergy.com</a:t>
            </a:r>
          </a:p>
          <a:p>
            <a:pPr marL="457200" indent="-457200" defTabSz="914126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 Burgess</a:t>
            </a:r>
          </a:p>
          <a:p>
            <a:pPr defTabSz="914126"/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cburgess.contractor@rmi.org </a:t>
            </a:r>
          </a:p>
          <a:p>
            <a:pPr marL="457200" indent="-457200" defTabSz="914126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Patrick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Drijvers</a:t>
            </a:r>
            <a:endParaRPr lang="en-US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126"/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drijvers.patrick@nvgebe.com </a:t>
            </a:r>
          </a:p>
          <a:p>
            <a:pPr marL="457200" indent="-457200" defTabSz="914126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Jason Robinson</a:t>
            </a:r>
          </a:p>
          <a:p>
            <a:pPr defTabSz="914126"/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jason@solarbuzzjamaica.com </a:t>
            </a:r>
          </a:p>
          <a:p>
            <a:pPr defTabSz="914126"/>
            <a:endParaRPr lang="en-US" sz="4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482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0F3933A-7C0D-42EA-8165-ED33252C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992"/>
            <a:ext cx="2015231" cy="684600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2BD0B13-304F-4A47-BD4E-F14E0DE4F60B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9D9D9D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9A78A16-E2C6-4D6F-9F82-75CAB470FB08}"/>
              </a:ext>
            </a:extLst>
          </p:cNvPr>
          <p:cNvSpPr/>
          <p:nvPr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9D9D9D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Parallelogram 11">
            <a:extLst>
              <a:ext uri="{FF2B5EF4-FFF2-40B4-BE49-F238E27FC236}">
                <a16:creationId xmlns:a16="http://schemas.microsoft.com/office/drawing/2014/main" id="{3825E95C-9DBD-4F86-9355-549F353E9041}"/>
              </a:ext>
            </a:extLst>
          </p:cNvPr>
          <p:cNvSpPr/>
          <p:nvPr/>
        </p:nvSpPr>
        <p:spPr>
          <a:xfrm>
            <a:off x="0" y="-2"/>
            <a:ext cx="2015231" cy="6875953"/>
          </a:xfrm>
          <a:custGeom>
            <a:avLst/>
            <a:gdLst>
              <a:gd name="connsiteX0" fmla="*/ 0 w 6405126"/>
              <a:gd name="connsiteY0" fmla="*/ 6858001 h 6858001"/>
              <a:gd name="connsiteX1" fmla="*/ 1601282 w 6405126"/>
              <a:gd name="connsiteY1" fmla="*/ 0 h 6858001"/>
              <a:gd name="connsiteX2" fmla="*/ 6405126 w 6405126"/>
              <a:gd name="connsiteY2" fmla="*/ 0 h 6858001"/>
              <a:gd name="connsiteX3" fmla="*/ 4803845 w 6405126"/>
              <a:gd name="connsiteY3" fmla="*/ 6858001 h 6858001"/>
              <a:gd name="connsiteX4" fmla="*/ 0 w 6405126"/>
              <a:gd name="connsiteY4" fmla="*/ 6858001 h 6858001"/>
              <a:gd name="connsiteX0" fmla="*/ 0 w 6405126"/>
              <a:gd name="connsiteY0" fmla="*/ 6858001 h 6858001"/>
              <a:gd name="connsiteX1" fmla="*/ 1601282 w 6405126"/>
              <a:gd name="connsiteY1" fmla="*/ 0 h 6858001"/>
              <a:gd name="connsiteX2" fmla="*/ 6405126 w 6405126"/>
              <a:gd name="connsiteY2" fmla="*/ 0 h 6858001"/>
              <a:gd name="connsiteX3" fmla="*/ 4765745 w 6405126"/>
              <a:gd name="connsiteY3" fmla="*/ 6858001 h 6858001"/>
              <a:gd name="connsiteX4" fmla="*/ 0 w 6405126"/>
              <a:gd name="connsiteY4" fmla="*/ 6858001 h 6858001"/>
              <a:gd name="connsiteX0" fmla="*/ 0 w 5922526"/>
              <a:gd name="connsiteY0" fmla="*/ 6908801 h 6908801"/>
              <a:gd name="connsiteX1" fmla="*/ 1601282 w 5922526"/>
              <a:gd name="connsiteY1" fmla="*/ 50800 h 6908801"/>
              <a:gd name="connsiteX2" fmla="*/ 5922526 w 5922526"/>
              <a:gd name="connsiteY2" fmla="*/ 0 h 6908801"/>
              <a:gd name="connsiteX3" fmla="*/ 4765745 w 5922526"/>
              <a:gd name="connsiteY3" fmla="*/ 6908801 h 6908801"/>
              <a:gd name="connsiteX4" fmla="*/ 0 w 5922526"/>
              <a:gd name="connsiteY4" fmla="*/ 6908801 h 6908801"/>
              <a:gd name="connsiteX0" fmla="*/ 0 w 5897126"/>
              <a:gd name="connsiteY0" fmla="*/ 6870701 h 6870701"/>
              <a:gd name="connsiteX1" fmla="*/ 1601282 w 5897126"/>
              <a:gd name="connsiteY1" fmla="*/ 12700 h 6870701"/>
              <a:gd name="connsiteX2" fmla="*/ 5897126 w 5897126"/>
              <a:gd name="connsiteY2" fmla="*/ 0 h 6870701"/>
              <a:gd name="connsiteX3" fmla="*/ 4765745 w 5897126"/>
              <a:gd name="connsiteY3" fmla="*/ 6870701 h 6870701"/>
              <a:gd name="connsiteX4" fmla="*/ 0 w 5897126"/>
              <a:gd name="connsiteY4" fmla="*/ 6870701 h 6870701"/>
              <a:gd name="connsiteX0" fmla="*/ 0 w 4322326"/>
              <a:gd name="connsiteY0" fmla="*/ 6845301 h 6870701"/>
              <a:gd name="connsiteX1" fmla="*/ 26482 w 4322326"/>
              <a:gd name="connsiteY1" fmla="*/ 12700 h 6870701"/>
              <a:gd name="connsiteX2" fmla="*/ 4322326 w 4322326"/>
              <a:gd name="connsiteY2" fmla="*/ 0 h 6870701"/>
              <a:gd name="connsiteX3" fmla="*/ 3190945 w 4322326"/>
              <a:gd name="connsiteY3" fmla="*/ 6870701 h 6870701"/>
              <a:gd name="connsiteX4" fmla="*/ 0 w 4322326"/>
              <a:gd name="connsiteY4" fmla="*/ 6845301 h 6870701"/>
              <a:gd name="connsiteX0" fmla="*/ 0 w 4322326"/>
              <a:gd name="connsiteY0" fmla="*/ 6845301 h 6870701"/>
              <a:gd name="connsiteX1" fmla="*/ 26482 w 4322326"/>
              <a:gd name="connsiteY1" fmla="*/ 25400 h 6870701"/>
              <a:gd name="connsiteX2" fmla="*/ 4322326 w 4322326"/>
              <a:gd name="connsiteY2" fmla="*/ 0 h 6870701"/>
              <a:gd name="connsiteX3" fmla="*/ 3190945 w 4322326"/>
              <a:gd name="connsiteY3" fmla="*/ 6870701 h 6870701"/>
              <a:gd name="connsiteX4" fmla="*/ 0 w 4322326"/>
              <a:gd name="connsiteY4" fmla="*/ 6845301 h 6870701"/>
              <a:gd name="connsiteX0" fmla="*/ 0 w 4322326"/>
              <a:gd name="connsiteY0" fmla="*/ 6845301 h 6870701"/>
              <a:gd name="connsiteX1" fmla="*/ 45719 w 4322326"/>
              <a:gd name="connsiteY1" fmla="*/ 45719 h 6870701"/>
              <a:gd name="connsiteX2" fmla="*/ 4322326 w 4322326"/>
              <a:gd name="connsiteY2" fmla="*/ 0 h 6870701"/>
              <a:gd name="connsiteX3" fmla="*/ 3190945 w 4322326"/>
              <a:gd name="connsiteY3" fmla="*/ 6870701 h 6870701"/>
              <a:gd name="connsiteX4" fmla="*/ 0 w 4322326"/>
              <a:gd name="connsiteY4" fmla="*/ 6845301 h 6870701"/>
              <a:gd name="connsiteX0" fmla="*/ 45719 w 4368045"/>
              <a:gd name="connsiteY0" fmla="*/ 6845301 h 6870701"/>
              <a:gd name="connsiteX1" fmla="*/ 0 w 4368045"/>
              <a:gd name="connsiteY1" fmla="*/ 45719 h 6870701"/>
              <a:gd name="connsiteX2" fmla="*/ 4368045 w 4368045"/>
              <a:gd name="connsiteY2" fmla="*/ 0 h 6870701"/>
              <a:gd name="connsiteX3" fmla="*/ 3236664 w 4368045"/>
              <a:gd name="connsiteY3" fmla="*/ 6870701 h 6870701"/>
              <a:gd name="connsiteX4" fmla="*/ 45719 w 4368045"/>
              <a:gd name="connsiteY4" fmla="*/ 6845301 h 6870701"/>
              <a:gd name="connsiteX0" fmla="*/ 45719 w 4368045"/>
              <a:gd name="connsiteY0" fmla="*/ 6845301 h 6890976"/>
              <a:gd name="connsiteX1" fmla="*/ 0 w 4368045"/>
              <a:gd name="connsiteY1" fmla="*/ 45719 h 6890976"/>
              <a:gd name="connsiteX2" fmla="*/ 4368045 w 4368045"/>
              <a:gd name="connsiteY2" fmla="*/ 0 h 6890976"/>
              <a:gd name="connsiteX3" fmla="*/ 2932916 w 4368045"/>
              <a:gd name="connsiteY3" fmla="*/ 6890976 h 6890976"/>
              <a:gd name="connsiteX4" fmla="*/ 45719 w 4368045"/>
              <a:gd name="connsiteY4" fmla="*/ 6845301 h 6890976"/>
              <a:gd name="connsiteX0" fmla="*/ 45719 w 4368045"/>
              <a:gd name="connsiteY0" fmla="*/ 6814889 h 6860564"/>
              <a:gd name="connsiteX1" fmla="*/ 0 w 4368045"/>
              <a:gd name="connsiteY1" fmla="*/ 15307 h 6860564"/>
              <a:gd name="connsiteX2" fmla="*/ 4368045 w 4368045"/>
              <a:gd name="connsiteY2" fmla="*/ 0 h 6860564"/>
              <a:gd name="connsiteX3" fmla="*/ 2932916 w 4368045"/>
              <a:gd name="connsiteY3" fmla="*/ 6860564 h 6860564"/>
              <a:gd name="connsiteX4" fmla="*/ 45719 w 4368045"/>
              <a:gd name="connsiteY4" fmla="*/ 6814889 h 6860564"/>
              <a:gd name="connsiteX0" fmla="*/ 45719 w 4368045"/>
              <a:gd name="connsiteY0" fmla="*/ 6845301 h 6860564"/>
              <a:gd name="connsiteX1" fmla="*/ 0 w 4368045"/>
              <a:gd name="connsiteY1" fmla="*/ 15307 h 6860564"/>
              <a:gd name="connsiteX2" fmla="*/ 4368045 w 4368045"/>
              <a:gd name="connsiteY2" fmla="*/ 0 h 6860564"/>
              <a:gd name="connsiteX3" fmla="*/ 2932916 w 4368045"/>
              <a:gd name="connsiteY3" fmla="*/ 6860564 h 6860564"/>
              <a:gd name="connsiteX4" fmla="*/ 45719 w 4368045"/>
              <a:gd name="connsiteY4" fmla="*/ 6845301 h 6860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8045" h="6860564">
                <a:moveTo>
                  <a:pt x="45719" y="6845301"/>
                </a:moveTo>
                <a:lnTo>
                  <a:pt x="0" y="15307"/>
                </a:lnTo>
                <a:lnTo>
                  <a:pt x="4368045" y="0"/>
                </a:lnTo>
                <a:lnTo>
                  <a:pt x="2932916" y="6860564"/>
                </a:lnTo>
                <a:lnTo>
                  <a:pt x="45719" y="6845301"/>
                </a:lnTo>
                <a:close/>
              </a:path>
            </a:pathLst>
          </a:custGeom>
          <a:solidFill>
            <a:srgbClr val="D4D4D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55E699D-F380-42FE-9210-E051B0FE7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715961"/>
          </a:xfrm>
          <a:solidFill>
            <a:schemeClr val="tx2"/>
          </a:solidFill>
        </p:spPr>
        <p:txBody>
          <a:bodyPr/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Additional Information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F2263B-5B3A-4A51-A1F2-0CC8905F36D3}"/>
              </a:ext>
            </a:extLst>
          </p:cNvPr>
          <p:cNvSpPr txBox="1"/>
          <p:nvPr/>
        </p:nvSpPr>
        <p:spPr>
          <a:xfrm>
            <a:off x="1828800" y="2964559"/>
            <a:ext cx="1013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/>
            <a:r>
              <a:rPr lang="en-US" sz="4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APPENDIXES</a:t>
            </a:r>
          </a:p>
        </p:txBody>
      </p:sp>
    </p:spTree>
    <p:extLst>
      <p:ext uri="{BB962C8B-B14F-4D97-AF65-F5344CB8AC3E}">
        <p14:creationId xmlns:p14="http://schemas.microsoft.com/office/powerpoint/2010/main" val="4048149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0F3933A-7C0D-42EA-8165-ED33252C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992"/>
            <a:ext cx="2015231" cy="684600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2BD0B13-304F-4A47-BD4E-F14E0DE4F60B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9D9D9D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9A78A16-E2C6-4D6F-9F82-75CAB470FB08}"/>
              </a:ext>
            </a:extLst>
          </p:cNvPr>
          <p:cNvSpPr/>
          <p:nvPr/>
        </p:nvSpPr>
        <p:spPr>
          <a:xfrm>
            <a:off x="29817" y="17952"/>
            <a:ext cx="12192000" cy="6857999"/>
          </a:xfrm>
          <a:prstGeom prst="rect">
            <a:avLst/>
          </a:prstGeom>
          <a:solidFill>
            <a:srgbClr val="9D9D9D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Parallelogram 11">
            <a:extLst>
              <a:ext uri="{FF2B5EF4-FFF2-40B4-BE49-F238E27FC236}">
                <a16:creationId xmlns:a16="http://schemas.microsoft.com/office/drawing/2014/main" id="{3825E95C-9DBD-4F86-9355-549F353E9041}"/>
              </a:ext>
            </a:extLst>
          </p:cNvPr>
          <p:cNvSpPr/>
          <p:nvPr/>
        </p:nvSpPr>
        <p:spPr>
          <a:xfrm>
            <a:off x="0" y="-2"/>
            <a:ext cx="2015231" cy="6875953"/>
          </a:xfrm>
          <a:custGeom>
            <a:avLst/>
            <a:gdLst>
              <a:gd name="connsiteX0" fmla="*/ 0 w 6405126"/>
              <a:gd name="connsiteY0" fmla="*/ 6858001 h 6858001"/>
              <a:gd name="connsiteX1" fmla="*/ 1601282 w 6405126"/>
              <a:gd name="connsiteY1" fmla="*/ 0 h 6858001"/>
              <a:gd name="connsiteX2" fmla="*/ 6405126 w 6405126"/>
              <a:gd name="connsiteY2" fmla="*/ 0 h 6858001"/>
              <a:gd name="connsiteX3" fmla="*/ 4803845 w 6405126"/>
              <a:gd name="connsiteY3" fmla="*/ 6858001 h 6858001"/>
              <a:gd name="connsiteX4" fmla="*/ 0 w 6405126"/>
              <a:gd name="connsiteY4" fmla="*/ 6858001 h 6858001"/>
              <a:gd name="connsiteX0" fmla="*/ 0 w 6405126"/>
              <a:gd name="connsiteY0" fmla="*/ 6858001 h 6858001"/>
              <a:gd name="connsiteX1" fmla="*/ 1601282 w 6405126"/>
              <a:gd name="connsiteY1" fmla="*/ 0 h 6858001"/>
              <a:gd name="connsiteX2" fmla="*/ 6405126 w 6405126"/>
              <a:gd name="connsiteY2" fmla="*/ 0 h 6858001"/>
              <a:gd name="connsiteX3" fmla="*/ 4765745 w 6405126"/>
              <a:gd name="connsiteY3" fmla="*/ 6858001 h 6858001"/>
              <a:gd name="connsiteX4" fmla="*/ 0 w 6405126"/>
              <a:gd name="connsiteY4" fmla="*/ 6858001 h 6858001"/>
              <a:gd name="connsiteX0" fmla="*/ 0 w 5922526"/>
              <a:gd name="connsiteY0" fmla="*/ 6908801 h 6908801"/>
              <a:gd name="connsiteX1" fmla="*/ 1601282 w 5922526"/>
              <a:gd name="connsiteY1" fmla="*/ 50800 h 6908801"/>
              <a:gd name="connsiteX2" fmla="*/ 5922526 w 5922526"/>
              <a:gd name="connsiteY2" fmla="*/ 0 h 6908801"/>
              <a:gd name="connsiteX3" fmla="*/ 4765745 w 5922526"/>
              <a:gd name="connsiteY3" fmla="*/ 6908801 h 6908801"/>
              <a:gd name="connsiteX4" fmla="*/ 0 w 5922526"/>
              <a:gd name="connsiteY4" fmla="*/ 6908801 h 6908801"/>
              <a:gd name="connsiteX0" fmla="*/ 0 w 5897126"/>
              <a:gd name="connsiteY0" fmla="*/ 6870701 h 6870701"/>
              <a:gd name="connsiteX1" fmla="*/ 1601282 w 5897126"/>
              <a:gd name="connsiteY1" fmla="*/ 12700 h 6870701"/>
              <a:gd name="connsiteX2" fmla="*/ 5897126 w 5897126"/>
              <a:gd name="connsiteY2" fmla="*/ 0 h 6870701"/>
              <a:gd name="connsiteX3" fmla="*/ 4765745 w 5897126"/>
              <a:gd name="connsiteY3" fmla="*/ 6870701 h 6870701"/>
              <a:gd name="connsiteX4" fmla="*/ 0 w 5897126"/>
              <a:gd name="connsiteY4" fmla="*/ 6870701 h 6870701"/>
              <a:gd name="connsiteX0" fmla="*/ 0 w 4322326"/>
              <a:gd name="connsiteY0" fmla="*/ 6845301 h 6870701"/>
              <a:gd name="connsiteX1" fmla="*/ 26482 w 4322326"/>
              <a:gd name="connsiteY1" fmla="*/ 12700 h 6870701"/>
              <a:gd name="connsiteX2" fmla="*/ 4322326 w 4322326"/>
              <a:gd name="connsiteY2" fmla="*/ 0 h 6870701"/>
              <a:gd name="connsiteX3" fmla="*/ 3190945 w 4322326"/>
              <a:gd name="connsiteY3" fmla="*/ 6870701 h 6870701"/>
              <a:gd name="connsiteX4" fmla="*/ 0 w 4322326"/>
              <a:gd name="connsiteY4" fmla="*/ 6845301 h 6870701"/>
              <a:gd name="connsiteX0" fmla="*/ 0 w 4322326"/>
              <a:gd name="connsiteY0" fmla="*/ 6845301 h 6870701"/>
              <a:gd name="connsiteX1" fmla="*/ 26482 w 4322326"/>
              <a:gd name="connsiteY1" fmla="*/ 25400 h 6870701"/>
              <a:gd name="connsiteX2" fmla="*/ 4322326 w 4322326"/>
              <a:gd name="connsiteY2" fmla="*/ 0 h 6870701"/>
              <a:gd name="connsiteX3" fmla="*/ 3190945 w 4322326"/>
              <a:gd name="connsiteY3" fmla="*/ 6870701 h 6870701"/>
              <a:gd name="connsiteX4" fmla="*/ 0 w 4322326"/>
              <a:gd name="connsiteY4" fmla="*/ 6845301 h 6870701"/>
              <a:gd name="connsiteX0" fmla="*/ 0 w 4322326"/>
              <a:gd name="connsiteY0" fmla="*/ 6845301 h 6870701"/>
              <a:gd name="connsiteX1" fmla="*/ 45719 w 4322326"/>
              <a:gd name="connsiteY1" fmla="*/ 45719 h 6870701"/>
              <a:gd name="connsiteX2" fmla="*/ 4322326 w 4322326"/>
              <a:gd name="connsiteY2" fmla="*/ 0 h 6870701"/>
              <a:gd name="connsiteX3" fmla="*/ 3190945 w 4322326"/>
              <a:gd name="connsiteY3" fmla="*/ 6870701 h 6870701"/>
              <a:gd name="connsiteX4" fmla="*/ 0 w 4322326"/>
              <a:gd name="connsiteY4" fmla="*/ 6845301 h 6870701"/>
              <a:gd name="connsiteX0" fmla="*/ 45719 w 4368045"/>
              <a:gd name="connsiteY0" fmla="*/ 6845301 h 6870701"/>
              <a:gd name="connsiteX1" fmla="*/ 0 w 4368045"/>
              <a:gd name="connsiteY1" fmla="*/ 45719 h 6870701"/>
              <a:gd name="connsiteX2" fmla="*/ 4368045 w 4368045"/>
              <a:gd name="connsiteY2" fmla="*/ 0 h 6870701"/>
              <a:gd name="connsiteX3" fmla="*/ 3236664 w 4368045"/>
              <a:gd name="connsiteY3" fmla="*/ 6870701 h 6870701"/>
              <a:gd name="connsiteX4" fmla="*/ 45719 w 4368045"/>
              <a:gd name="connsiteY4" fmla="*/ 6845301 h 6870701"/>
              <a:gd name="connsiteX0" fmla="*/ 45719 w 4368045"/>
              <a:gd name="connsiteY0" fmla="*/ 6845301 h 6890976"/>
              <a:gd name="connsiteX1" fmla="*/ 0 w 4368045"/>
              <a:gd name="connsiteY1" fmla="*/ 45719 h 6890976"/>
              <a:gd name="connsiteX2" fmla="*/ 4368045 w 4368045"/>
              <a:gd name="connsiteY2" fmla="*/ 0 h 6890976"/>
              <a:gd name="connsiteX3" fmla="*/ 2932916 w 4368045"/>
              <a:gd name="connsiteY3" fmla="*/ 6890976 h 6890976"/>
              <a:gd name="connsiteX4" fmla="*/ 45719 w 4368045"/>
              <a:gd name="connsiteY4" fmla="*/ 6845301 h 6890976"/>
              <a:gd name="connsiteX0" fmla="*/ 45719 w 4368045"/>
              <a:gd name="connsiteY0" fmla="*/ 6814889 h 6860564"/>
              <a:gd name="connsiteX1" fmla="*/ 0 w 4368045"/>
              <a:gd name="connsiteY1" fmla="*/ 15307 h 6860564"/>
              <a:gd name="connsiteX2" fmla="*/ 4368045 w 4368045"/>
              <a:gd name="connsiteY2" fmla="*/ 0 h 6860564"/>
              <a:gd name="connsiteX3" fmla="*/ 2932916 w 4368045"/>
              <a:gd name="connsiteY3" fmla="*/ 6860564 h 6860564"/>
              <a:gd name="connsiteX4" fmla="*/ 45719 w 4368045"/>
              <a:gd name="connsiteY4" fmla="*/ 6814889 h 6860564"/>
              <a:gd name="connsiteX0" fmla="*/ 45719 w 4368045"/>
              <a:gd name="connsiteY0" fmla="*/ 6845301 h 6860564"/>
              <a:gd name="connsiteX1" fmla="*/ 0 w 4368045"/>
              <a:gd name="connsiteY1" fmla="*/ 15307 h 6860564"/>
              <a:gd name="connsiteX2" fmla="*/ 4368045 w 4368045"/>
              <a:gd name="connsiteY2" fmla="*/ 0 h 6860564"/>
              <a:gd name="connsiteX3" fmla="*/ 2932916 w 4368045"/>
              <a:gd name="connsiteY3" fmla="*/ 6860564 h 6860564"/>
              <a:gd name="connsiteX4" fmla="*/ 45719 w 4368045"/>
              <a:gd name="connsiteY4" fmla="*/ 6845301 h 6860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8045" h="6860564">
                <a:moveTo>
                  <a:pt x="45719" y="6845301"/>
                </a:moveTo>
                <a:lnTo>
                  <a:pt x="0" y="15307"/>
                </a:lnTo>
                <a:lnTo>
                  <a:pt x="4368045" y="0"/>
                </a:lnTo>
                <a:lnTo>
                  <a:pt x="2932916" y="6860564"/>
                </a:lnTo>
                <a:lnTo>
                  <a:pt x="45719" y="6845301"/>
                </a:lnTo>
                <a:close/>
              </a:path>
            </a:pathLst>
          </a:custGeom>
          <a:solidFill>
            <a:srgbClr val="D4D4D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193A2558-9AFC-4D24-8DDE-7E1EB3492578}"/>
              </a:ext>
            </a:extLst>
          </p:cNvPr>
          <p:cNvSpPr txBox="1">
            <a:spLocks/>
          </p:cNvSpPr>
          <p:nvPr/>
        </p:nvSpPr>
        <p:spPr>
          <a:xfrm>
            <a:off x="2819400" y="2133600"/>
            <a:ext cx="8610600" cy="1676400"/>
          </a:xfrm>
          <a:prstGeom prst="rect">
            <a:avLst/>
          </a:prstGeom>
          <a:solidFill>
            <a:schemeClr val="tx2"/>
          </a:solidFill>
        </p:spPr>
        <p:txBody>
          <a:bodyPr vert="horz" lIns="91436" tIns="45718" rIns="91436" bIns="45718" rtlCol="0" anchor="ctr">
            <a:normAutofit/>
          </a:bodyPr>
          <a:lstStyle>
            <a:lvl1pPr algn="l" defTabSz="1218845" rtl="0" eaLnBrk="1" latinLnBrk="0" hangingPunct="1">
              <a:spcBef>
                <a:spcPct val="0"/>
              </a:spcBef>
              <a:buNone/>
              <a:defRPr sz="3732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chemeClr val="bg1"/>
                </a:solidFill>
              </a:rPr>
              <a:t>Appendix 1: Infrastructure Assessment</a:t>
            </a:r>
          </a:p>
        </p:txBody>
      </p:sp>
    </p:spTree>
    <p:extLst>
      <p:ext uri="{BB962C8B-B14F-4D97-AF65-F5344CB8AC3E}">
        <p14:creationId xmlns:p14="http://schemas.microsoft.com/office/powerpoint/2010/main" val="1498355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0F0C8872-2496-4F1A-A7D2-E135E60456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628">
                        <a14:foregroundMark x1="81320" y1="0" x2="71840" y2="6098"/>
                        <a14:foregroundMark x1="99814" y1="40854" x2="95353" y2="42886"/>
                        <a14:foregroundMark x1="95353" y1="42886" x2="91264" y2="51220"/>
                        <a14:foregroundMark x1="91264" y1="51220" x2="81134" y2="59756"/>
                        <a14:foregroundMark x1="81134" y1="59756" x2="73513" y2="70122"/>
                        <a14:foregroundMark x1="73513" y1="70122" x2="64963" y2="74593"/>
                        <a14:foregroundMark x1="64963" y1="74593" x2="70818" y2="78659"/>
                        <a14:foregroundMark x1="70818" y1="78659" x2="75743" y2="78659"/>
                        <a14:foregroundMark x1="75743" y1="78659" x2="76022" y2="88618"/>
                        <a14:foregroundMark x1="76022" y1="88618" x2="71190" y2="93902"/>
                        <a14:foregroundMark x1="71190" y1="93902" x2="39033" y2="94919"/>
                        <a14:foregroundMark x1="39033" y1="94919" x2="37454" y2="85772"/>
                        <a14:foregroundMark x1="37454" y1="85772" x2="32993" y2="84959"/>
                        <a14:foregroundMark x1="32900" y1="84959" x2="8643" y2="99797"/>
                        <a14:foregroundMark x1="72305" y1="8130" x2="62639" y2="10976"/>
                        <a14:foregroundMark x1="62639" y1="10976" x2="53532" y2="16870"/>
                        <a14:foregroundMark x1="53532" y1="16870" x2="56227" y2="25000"/>
                        <a14:foregroundMark x1="56227" y1="25000" x2="41822" y2="30081"/>
                        <a14:foregroundMark x1="41822" y1="30081" x2="46561" y2="34146"/>
                        <a14:foregroundMark x1="46561" y1="34146" x2="55948" y2="34146"/>
                        <a14:foregroundMark x1="55948" y1="34146" x2="43401" y2="44309"/>
                        <a14:foregroundMark x1="43401" y1="44309" x2="38755" y2="45122"/>
                        <a14:foregroundMark x1="38755" y1="45122" x2="34480" y2="48780"/>
                        <a14:foregroundMark x1="34480" y1="48780" x2="32435" y2="57114"/>
                        <a14:foregroundMark x1="32435" y1="57114" x2="21840" y2="58740"/>
                        <a14:foregroundMark x1="21840" y1="58740" x2="4740" y2="71748"/>
                        <a14:foregroundMark x1="4740" y1="71748" x2="93" y2="713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405" y="1219200"/>
            <a:ext cx="11335189" cy="518160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5E172458-C112-49A9-AB45-2ED29027C822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12192000" cy="715961"/>
          </a:xfrm>
          <a:prstGeom prst="rect">
            <a:avLst/>
          </a:prstGeom>
          <a:solidFill>
            <a:schemeClr val="tx2"/>
          </a:solidFill>
        </p:spPr>
        <p:txBody>
          <a:bodyPr vert="horz" lIns="685800" tIns="45718" rIns="91436" bIns="45718" rtlCol="0" anchor="ctr">
            <a:normAutofit/>
          </a:bodyPr>
          <a:lstStyle>
            <a:lvl1pPr algn="l" defTabSz="1218845" rtl="0" eaLnBrk="1" latinLnBrk="0" hangingPunct="1">
              <a:spcBef>
                <a:spcPct val="0"/>
              </a:spcBef>
              <a:buNone/>
              <a:defRPr sz="3732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</a:rPr>
              <a:t>Arial View of Critical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43180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large map&#10;&#10;Description automatically generated">
            <a:extLst>
              <a:ext uri="{FF2B5EF4-FFF2-40B4-BE49-F238E27FC236}">
                <a16:creationId xmlns:a16="http://schemas.microsoft.com/office/drawing/2014/main" id="{2833AE3C-3FC1-4E37-A099-F6564A73F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897373" y="86125"/>
            <a:ext cx="5975307" cy="7404928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E8A55B2-BB97-4A6D-B640-997A5D57B111}"/>
              </a:ext>
            </a:extLst>
          </p:cNvPr>
          <p:cNvSpPr txBox="1">
            <a:spLocks/>
          </p:cNvSpPr>
          <p:nvPr/>
        </p:nvSpPr>
        <p:spPr>
          <a:xfrm>
            <a:off x="571743" y="954934"/>
            <a:ext cx="3314458" cy="2502568"/>
          </a:xfrm>
          <a:prstGeom prst="rect">
            <a:avLst/>
          </a:prstGeom>
          <a:solidFill>
            <a:srgbClr val="E61B1B"/>
          </a:solidFill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</a:rPr>
              <a:t>Tier 1 Infrastructure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Power Plant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Solar Farm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Fuel Depot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Airport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Police Station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Prison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Hospital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7B8E160-E4F0-4DF3-A3B5-520604FEC72B}"/>
              </a:ext>
            </a:extLst>
          </p:cNvPr>
          <p:cNvSpPr txBox="1">
            <a:spLocks/>
          </p:cNvSpPr>
          <p:nvPr/>
        </p:nvSpPr>
        <p:spPr>
          <a:xfrm>
            <a:off x="571744" y="3457502"/>
            <a:ext cx="3314457" cy="2224888"/>
          </a:xfrm>
          <a:prstGeom prst="rect">
            <a:avLst/>
          </a:prstGeom>
          <a:solidFill>
            <a:srgbClr val="FFAA00"/>
          </a:solidFill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</a:rPr>
              <a:t>Tier 2 Infrastructure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n-US" sz="1900" dirty="0">
                <a:solidFill>
                  <a:schemeClr val="bg1"/>
                </a:solidFill>
              </a:rPr>
              <a:t>ANGLEC Main Office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n-US" sz="1900" dirty="0">
                <a:solidFill>
                  <a:schemeClr val="bg1"/>
                </a:solidFill>
              </a:rPr>
              <a:t>Schools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n-US" sz="1900" dirty="0">
                <a:solidFill>
                  <a:schemeClr val="bg1"/>
                </a:solidFill>
              </a:rPr>
              <a:t>Court House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n-US" sz="1900" dirty="0">
                <a:solidFill>
                  <a:schemeClr val="bg1"/>
                </a:solidFill>
              </a:rPr>
              <a:t>Telecom Services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n-US" sz="1900" dirty="0">
                <a:solidFill>
                  <a:schemeClr val="bg1"/>
                </a:solidFill>
              </a:rPr>
              <a:t>Banks (2)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n-US" sz="1900" dirty="0">
                <a:solidFill>
                  <a:schemeClr val="bg1"/>
                </a:solidFill>
              </a:rPr>
              <a:t>Government Offices</a:t>
            </a: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732A600-7008-4A5D-9630-208C1783776D}"/>
              </a:ext>
            </a:extLst>
          </p:cNvPr>
          <p:cNvGrpSpPr/>
          <p:nvPr/>
        </p:nvGrpSpPr>
        <p:grpSpPr>
          <a:xfrm>
            <a:off x="4353827" y="5125568"/>
            <a:ext cx="1520792" cy="1355400"/>
            <a:chOff x="5573027" y="3570973"/>
            <a:chExt cx="1520792" cy="156891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0B0D546-B4A5-4B26-AE87-E491855630B3}"/>
                </a:ext>
              </a:extLst>
            </p:cNvPr>
            <p:cNvSpPr/>
            <p:nvPr/>
          </p:nvSpPr>
          <p:spPr>
            <a:xfrm>
              <a:off x="5573027" y="3570973"/>
              <a:ext cx="1520792" cy="1568918"/>
            </a:xfrm>
            <a:prstGeom prst="rect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1490249-2602-471A-ABEB-28BEB756AB01}"/>
                </a:ext>
              </a:extLst>
            </p:cNvPr>
            <p:cNvSpPr txBox="1"/>
            <p:nvPr/>
          </p:nvSpPr>
          <p:spPr>
            <a:xfrm>
              <a:off x="5573027" y="3588508"/>
              <a:ext cx="1520792" cy="120032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Zone 1</a:t>
              </a:r>
            </a:p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Valley</a:t>
              </a:r>
            </a:p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Central</a:t>
              </a:r>
            </a:p>
          </p:txBody>
        </p:sp>
      </p:grp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0773B66-1C2F-4D73-8E73-D8C71F6CC0CB}"/>
              </a:ext>
            </a:extLst>
          </p:cNvPr>
          <p:cNvSpPr txBox="1">
            <a:spLocks/>
          </p:cNvSpPr>
          <p:nvPr/>
        </p:nvSpPr>
        <p:spPr>
          <a:xfrm>
            <a:off x="571743" y="5682390"/>
            <a:ext cx="3314458" cy="990600"/>
          </a:xfrm>
          <a:prstGeom prst="rect">
            <a:avLst/>
          </a:prstGeom>
          <a:solidFill>
            <a:srgbClr val="FFE600"/>
          </a:solidFill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Tier 3 Infrastructure</a:t>
            </a:r>
          </a:p>
          <a:p>
            <a:pPr marL="342900" indent="-342900">
              <a:buFont typeface="+mj-lt"/>
              <a:buAutoNum type="arabicPeriod" startAt="13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Grocery Stores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92336501-3480-4487-B88E-982BD919A49C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12192000" cy="715961"/>
          </a:xfrm>
          <a:prstGeom prst="rect">
            <a:avLst/>
          </a:prstGeom>
          <a:solidFill>
            <a:schemeClr val="tx2"/>
          </a:solidFill>
        </p:spPr>
        <p:txBody>
          <a:bodyPr vert="horz" lIns="685800" tIns="45718" rIns="91436" bIns="45718" rtlCol="0" anchor="ctr">
            <a:normAutofit/>
          </a:bodyPr>
          <a:lstStyle>
            <a:lvl1pPr algn="l" defTabSz="1218845" rtl="0" eaLnBrk="1" latinLnBrk="0" hangingPunct="1">
              <a:spcBef>
                <a:spcPct val="0"/>
              </a:spcBef>
              <a:buNone/>
              <a:defRPr sz="3732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</a:rPr>
              <a:t>Ariel Infrastructure Dispersion Map</a:t>
            </a:r>
          </a:p>
        </p:txBody>
      </p:sp>
    </p:spTree>
    <p:extLst>
      <p:ext uri="{BB962C8B-B14F-4D97-AF65-F5344CB8AC3E}">
        <p14:creationId xmlns:p14="http://schemas.microsoft.com/office/powerpoint/2010/main" val="33257783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09E7B13-89F1-4E2B-A548-E952C8249A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644"/>
          <a:stretch/>
        </p:blipFill>
        <p:spPr>
          <a:xfrm>
            <a:off x="685800" y="914400"/>
            <a:ext cx="7305516" cy="575754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04FCFF4-37A9-4CF0-BF1B-6ED6CFAEC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715961"/>
          </a:xfrm>
          <a:solidFill>
            <a:schemeClr val="tx2"/>
          </a:solidFill>
        </p:spPr>
        <p:txBody>
          <a:bodyPr lIns="685800"/>
          <a:lstStyle/>
          <a:p>
            <a:r>
              <a:rPr lang="en-US" sz="4000" dirty="0">
                <a:solidFill>
                  <a:schemeClr val="bg1"/>
                </a:solidFill>
              </a:rPr>
              <a:t>Critical Infrastructure Assessment Detail</a:t>
            </a:r>
          </a:p>
        </p:txBody>
      </p:sp>
    </p:spTree>
    <p:extLst>
      <p:ext uri="{BB962C8B-B14F-4D97-AF65-F5344CB8AC3E}">
        <p14:creationId xmlns:p14="http://schemas.microsoft.com/office/powerpoint/2010/main" val="405109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Contents</a:t>
            </a:r>
          </a:p>
        </p:txBody>
      </p:sp>
      <p:sp>
        <p:nvSpPr>
          <p:cNvPr id="27" name="Oval 26"/>
          <p:cNvSpPr/>
          <p:nvPr/>
        </p:nvSpPr>
        <p:spPr>
          <a:xfrm>
            <a:off x="981647" y="2438659"/>
            <a:ext cx="2561558" cy="256155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balanced" dir="t"/>
          </a:scene3d>
          <a:sp3d prstMaterial="powder">
            <a:bevelT w="1270000" h="1270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grpSp>
        <p:nvGrpSpPr>
          <p:cNvPr id="5" name="Group 4"/>
          <p:cNvGrpSpPr/>
          <p:nvPr/>
        </p:nvGrpSpPr>
        <p:grpSpPr>
          <a:xfrm>
            <a:off x="1347307" y="2476585"/>
            <a:ext cx="2085297" cy="2479187"/>
            <a:chOff x="1437138" y="2438661"/>
            <a:chExt cx="2085297" cy="2479187"/>
          </a:xfrm>
        </p:grpSpPr>
        <p:sp>
          <p:nvSpPr>
            <p:cNvPr id="29" name="Freeform 105"/>
            <p:cNvSpPr>
              <a:spLocks/>
            </p:cNvSpPr>
            <p:nvPr/>
          </p:nvSpPr>
          <p:spPr bwMode="auto">
            <a:xfrm>
              <a:off x="2460960" y="2498034"/>
              <a:ext cx="27515" cy="1158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8" y="2"/>
                </a:cxn>
                <a:cxn ang="0">
                  <a:pos x="19" y="3"/>
                </a:cxn>
                <a:cxn ang="0">
                  <a:pos x="19" y="4"/>
                </a:cxn>
                <a:cxn ang="0">
                  <a:pos x="16" y="6"/>
                </a:cxn>
                <a:cxn ang="0">
                  <a:pos x="15" y="7"/>
                </a:cxn>
                <a:cxn ang="0">
                  <a:pos x="13" y="8"/>
                </a:cxn>
                <a:cxn ang="0">
                  <a:pos x="13" y="8"/>
                </a:cxn>
                <a:cxn ang="0">
                  <a:pos x="10" y="7"/>
                </a:cxn>
                <a:cxn ang="0">
                  <a:pos x="6" y="5"/>
                </a:cxn>
                <a:cxn ang="0">
                  <a:pos x="3" y="3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6" y="1"/>
                </a:cxn>
                <a:cxn ang="0">
                  <a:pos x="12" y="0"/>
                </a:cxn>
              </a:cxnLst>
              <a:rect l="0" t="0" r="r" b="b"/>
              <a:pathLst>
                <a:path w="19" h="8">
                  <a:moveTo>
                    <a:pt x="12" y="0"/>
                  </a:moveTo>
                  <a:lnTo>
                    <a:pt x="18" y="2"/>
                  </a:lnTo>
                  <a:lnTo>
                    <a:pt x="19" y="3"/>
                  </a:lnTo>
                  <a:lnTo>
                    <a:pt x="19" y="4"/>
                  </a:lnTo>
                  <a:lnTo>
                    <a:pt x="16" y="6"/>
                  </a:lnTo>
                  <a:lnTo>
                    <a:pt x="15" y="7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0" y="7"/>
                  </a:lnTo>
                  <a:lnTo>
                    <a:pt x="6" y="5"/>
                  </a:lnTo>
                  <a:lnTo>
                    <a:pt x="3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6" y="1"/>
                  </a:lnTo>
                  <a:lnTo>
                    <a:pt x="12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32" name="Freeform 106"/>
            <p:cNvSpPr>
              <a:spLocks/>
            </p:cNvSpPr>
            <p:nvPr/>
          </p:nvSpPr>
          <p:spPr bwMode="auto">
            <a:xfrm>
              <a:off x="2239398" y="2621124"/>
              <a:ext cx="56477" cy="43444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8" y="4"/>
                </a:cxn>
                <a:cxn ang="0">
                  <a:pos x="25" y="10"/>
                </a:cxn>
                <a:cxn ang="0">
                  <a:pos x="27" y="11"/>
                </a:cxn>
                <a:cxn ang="0">
                  <a:pos x="31" y="12"/>
                </a:cxn>
                <a:cxn ang="0">
                  <a:pos x="34" y="14"/>
                </a:cxn>
                <a:cxn ang="0">
                  <a:pos x="37" y="15"/>
                </a:cxn>
                <a:cxn ang="0">
                  <a:pos x="39" y="18"/>
                </a:cxn>
                <a:cxn ang="0">
                  <a:pos x="39" y="19"/>
                </a:cxn>
                <a:cxn ang="0">
                  <a:pos x="38" y="20"/>
                </a:cxn>
                <a:cxn ang="0">
                  <a:pos x="37" y="21"/>
                </a:cxn>
                <a:cxn ang="0">
                  <a:pos x="36" y="21"/>
                </a:cxn>
                <a:cxn ang="0">
                  <a:pos x="33" y="23"/>
                </a:cxn>
                <a:cxn ang="0">
                  <a:pos x="32" y="24"/>
                </a:cxn>
                <a:cxn ang="0">
                  <a:pos x="31" y="25"/>
                </a:cxn>
                <a:cxn ang="0">
                  <a:pos x="30" y="26"/>
                </a:cxn>
                <a:cxn ang="0">
                  <a:pos x="30" y="27"/>
                </a:cxn>
                <a:cxn ang="0">
                  <a:pos x="29" y="28"/>
                </a:cxn>
                <a:cxn ang="0">
                  <a:pos x="29" y="29"/>
                </a:cxn>
                <a:cxn ang="0">
                  <a:pos x="29" y="30"/>
                </a:cxn>
                <a:cxn ang="0">
                  <a:pos x="28" y="30"/>
                </a:cxn>
                <a:cxn ang="0">
                  <a:pos x="27" y="30"/>
                </a:cxn>
                <a:cxn ang="0">
                  <a:pos x="20" y="29"/>
                </a:cxn>
                <a:cxn ang="0">
                  <a:pos x="13" y="25"/>
                </a:cxn>
                <a:cxn ang="0">
                  <a:pos x="6" y="22"/>
                </a:cxn>
                <a:cxn ang="0">
                  <a:pos x="2" y="20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1" y="17"/>
                </a:cxn>
                <a:cxn ang="0">
                  <a:pos x="2" y="17"/>
                </a:cxn>
                <a:cxn ang="0">
                  <a:pos x="2" y="17"/>
                </a:cxn>
                <a:cxn ang="0">
                  <a:pos x="4" y="17"/>
                </a:cxn>
                <a:cxn ang="0">
                  <a:pos x="5" y="16"/>
                </a:cxn>
                <a:cxn ang="0">
                  <a:pos x="6" y="15"/>
                </a:cxn>
                <a:cxn ang="0">
                  <a:pos x="6" y="14"/>
                </a:cxn>
                <a:cxn ang="0">
                  <a:pos x="7" y="9"/>
                </a:cxn>
                <a:cxn ang="0">
                  <a:pos x="7" y="5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10" y="0"/>
                </a:cxn>
              </a:cxnLst>
              <a:rect l="0" t="0" r="r" b="b"/>
              <a:pathLst>
                <a:path w="39" h="30">
                  <a:moveTo>
                    <a:pt x="10" y="0"/>
                  </a:moveTo>
                  <a:lnTo>
                    <a:pt x="12" y="0"/>
                  </a:lnTo>
                  <a:lnTo>
                    <a:pt x="13" y="1"/>
                  </a:lnTo>
                  <a:lnTo>
                    <a:pt x="18" y="4"/>
                  </a:lnTo>
                  <a:lnTo>
                    <a:pt x="25" y="10"/>
                  </a:lnTo>
                  <a:lnTo>
                    <a:pt x="27" y="11"/>
                  </a:lnTo>
                  <a:lnTo>
                    <a:pt x="31" y="12"/>
                  </a:lnTo>
                  <a:lnTo>
                    <a:pt x="34" y="14"/>
                  </a:lnTo>
                  <a:lnTo>
                    <a:pt x="37" y="15"/>
                  </a:lnTo>
                  <a:lnTo>
                    <a:pt x="39" y="18"/>
                  </a:lnTo>
                  <a:lnTo>
                    <a:pt x="39" y="19"/>
                  </a:lnTo>
                  <a:lnTo>
                    <a:pt x="38" y="20"/>
                  </a:lnTo>
                  <a:lnTo>
                    <a:pt x="37" y="21"/>
                  </a:lnTo>
                  <a:lnTo>
                    <a:pt x="36" y="21"/>
                  </a:lnTo>
                  <a:lnTo>
                    <a:pt x="33" y="23"/>
                  </a:lnTo>
                  <a:lnTo>
                    <a:pt x="32" y="24"/>
                  </a:lnTo>
                  <a:lnTo>
                    <a:pt x="31" y="25"/>
                  </a:lnTo>
                  <a:lnTo>
                    <a:pt x="30" y="26"/>
                  </a:lnTo>
                  <a:lnTo>
                    <a:pt x="30" y="27"/>
                  </a:lnTo>
                  <a:lnTo>
                    <a:pt x="29" y="28"/>
                  </a:lnTo>
                  <a:lnTo>
                    <a:pt x="29" y="29"/>
                  </a:lnTo>
                  <a:lnTo>
                    <a:pt x="29" y="30"/>
                  </a:lnTo>
                  <a:lnTo>
                    <a:pt x="28" y="30"/>
                  </a:lnTo>
                  <a:lnTo>
                    <a:pt x="27" y="30"/>
                  </a:lnTo>
                  <a:lnTo>
                    <a:pt x="20" y="29"/>
                  </a:lnTo>
                  <a:lnTo>
                    <a:pt x="13" y="25"/>
                  </a:lnTo>
                  <a:lnTo>
                    <a:pt x="6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4" y="17"/>
                  </a:lnTo>
                  <a:lnTo>
                    <a:pt x="5" y="16"/>
                  </a:lnTo>
                  <a:lnTo>
                    <a:pt x="6" y="15"/>
                  </a:lnTo>
                  <a:lnTo>
                    <a:pt x="6" y="14"/>
                  </a:lnTo>
                  <a:lnTo>
                    <a:pt x="7" y="9"/>
                  </a:lnTo>
                  <a:lnTo>
                    <a:pt x="7" y="5"/>
                  </a:lnTo>
                  <a:lnTo>
                    <a:pt x="6" y="1"/>
                  </a:lnTo>
                  <a:lnTo>
                    <a:pt x="8" y="1"/>
                  </a:lnTo>
                  <a:lnTo>
                    <a:pt x="1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33" name="Freeform 107"/>
            <p:cNvSpPr>
              <a:spLocks/>
            </p:cNvSpPr>
            <p:nvPr/>
          </p:nvSpPr>
          <p:spPr bwMode="auto">
            <a:xfrm>
              <a:off x="2258223" y="2590714"/>
              <a:ext cx="104265" cy="102817"/>
            </a:xfrm>
            <a:custGeom>
              <a:avLst/>
              <a:gdLst/>
              <a:ahLst/>
              <a:cxnLst>
                <a:cxn ang="0">
                  <a:pos x="64" y="2"/>
                </a:cxn>
                <a:cxn ang="0">
                  <a:pos x="72" y="15"/>
                </a:cxn>
                <a:cxn ang="0">
                  <a:pos x="60" y="28"/>
                </a:cxn>
                <a:cxn ang="0">
                  <a:pos x="47" y="39"/>
                </a:cxn>
                <a:cxn ang="0">
                  <a:pos x="50" y="39"/>
                </a:cxn>
                <a:cxn ang="0">
                  <a:pos x="62" y="46"/>
                </a:cxn>
                <a:cxn ang="0">
                  <a:pos x="62" y="51"/>
                </a:cxn>
                <a:cxn ang="0">
                  <a:pos x="51" y="52"/>
                </a:cxn>
                <a:cxn ang="0">
                  <a:pos x="42" y="56"/>
                </a:cxn>
                <a:cxn ang="0">
                  <a:pos x="44" y="60"/>
                </a:cxn>
                <a:cxn ang="0">
                  <a:pos x="50" y="62"/>
                </a:cxn>
                <a:cxn ang="0">
                  <a:pos x="60" y="65"/>
                </a:cxn>
                <a:cxn ang="0">
                  <a:pos x="63" y="68"/>
                </a:cxn>
                <a:cxn ang="0">
                  <a:pos x="52" y="71"/>
                </a:cxn>
                <a:cxn ang="0">
                  <a:pos x="53" y="68"/>
                </a:cxn>
                <a:cxn ang="0">
                  <a:pos x="41" y="65"/>
                </a:cxn>
                <a:cxn ang="0">
                  <a:pos x="32" y="70"/>
                </a:cxn>
                <a:cxn ang="0">
                  <a:pos x="24" y="68"/>
                </a:cxn>
                <a:cxn ang="0">
                  <a:pos x="15" y="70"/>
                </a:cxn>
                <a:cxn ang="0">
                  <a:pos x="9" y="60"/>
                </a:cxn>
                <a:cxn ang="0">
                  <a:pos x="12" y="56"/>
                </a:cxn>
                <a:cxn ang="0">
                  <a:pos x="25" y="54"/>
                </a:cxn>
                <a:cxn ang="0">
                  <a:pos x="29" y="50"/>
                </a:cxn>
                <a:cxn ang="0">
                  <a:pos x="26" y="44"/>
                </a:cxn>
                <a:cxn ang="0">
                  <a:pos x="24" y="44"/>
                </a:cxn>
                <a:cxn ang="0">
                  <a:pos x="34" y="46"/>
                </a:cxn>
                <a:cxn ang="0">
                  <a:pos x="35" y="41"/>
                </a:cxn>
                <a:cxn ang="0">
                  <a:pos x="24" y="34"/>
                </a:cxn>
                <a:cxn ang="0">
                  <a:pos x="17" y="28"/>
                </a:cxn>
                <a:cxn ang="0">
                  <a:pos x="28" y="29"/>
                </a:cxn>
                <a:cxn ang="0">
                  <a:pos x="40" y="26"/>
                </a:cxn>
                <a:cxn ang="0">
                  <a:pos x="44" y="19"/>
                </a:cxn>
                <a:cxn ang="0">
                  <a:pos x="37" y="16"/>
                </a:cxn>
                <a:cxn ang="0">
                  <a:pos x="31" y="24"/>
                </a:cxn>
                <a:cxn ang="0">
                  <a:pos x="21" y="27"/>
                </a:cxn>
                <a:cxn ang="0">
                  <a:pos x="16" y="25"/>
                </a:cxn>
                <a:cxn ang="0">
                  <a:pos x="21" y="19"/>
                </a:cxn>
                <a:cxn ang="0">
                  <a:pos x="13" y="21"/>
                </a:cxn>
                <a:cxn ang="0">
                  <a:pos x="6" y="22"/>
                </a:cxn>
                <a:cxn ang="0">
                  <a:pos x="1" y="19"/>
                </a:cxn>
                <a:cxn ang="0">
                  <a:pos x="1" y="15"/>
                </a:cxn>
                <a:cxn ang="0">
                  <a:pos x="9" y="12"/>
                </a:cxn>
                <a:cxn ang="0">
                  <a:pos x="13" y="9"/>
                </a:cxn>
                <a:cxn ang="0">
                  <a:pos x="24" y="11"/>
                </a:cxn>
                <a:cxn ang="0">
                  <a:pos x="34" y="13"/>
                </a:cxn>
                <a:cxn ang="0">
                  <a:pos x="36" y="9"/>
                </a:cxn>
                <a:cxn ang="0">
                  <a:pos x="37" y="7"/>
                </a:cxn>
                <a:cxn ang="0">
                  <a:pos x="50" y="1"/>
                </a:cxn>
              </a:cxnLst>
              <a:rect l="0" t="0" r="r" b="b"/>
              <a:pathLst>
                <a:path w="72" h="71">
                  <a:moveTo>
                    <a:pt x="54" y="0"/>
                  </a:moveTo>
                  <a:lnTo>
                    <a:pt x="59" y="0"/>
                  </a:lnTo>
                  <a:lnTo>
                    <a:pt x="64" y="2"/>
                  </a:lnTo>
                  <a:lnTo>
                    <a:pt x="68" y="5"/>
                  </a:lnTo>
                  <a:lnTo>
                    <a:pt x="71" y="11"/>
                  </a:lnTo>
                  <a:lnTo>
                    <a:pt x="72" y="15"/>
                  </a:lnTo>
                  <a:lnTo>
                    <a:pt x="70" y="19"/>
                  </a:lnTo>
                  <a:lnTo>
                    <a:pt x="66" y="24"/>
                  </a:lnTo>
                  <a:lnTo>
                    <a:pt x="60" y="28"/>
                  </a:lnTo>
                  <a:lnTo>
                    <a:pt x="55" y="32"/>
                  </a:lnTo>
                  <a:lnTo>
                    <a:pt x="50" y="36"/>
                  </a:lnTo>
                  <a:lnTo>
                    <a:pt x="47" y="39"/>
                  </a:lnTo>
                  <a:lnTo>
                    <a:pt x="47" y="40"/>
                  </a:lnTo>
                  <a:lnTo>
                    <a:pt x="49" y="40"/>
                  </a:lnTo>
                  <a:lnTo>
                    <a:pt x="50" y="39"/>
                  </a:lnTo>
                  <a:lnTo>
                    <a:pt x="52" y="39"/>
                  </a:lnTo>
                  <a:lnTo>
                    <a:pt x="59" y="43"/>
                  </a:lnTo>
                  <a:lnTo>
                    <a:pt x="62" y="46"/>
                  </a:lnTo>
                  <a:lnTo>
                    <a:pt x="64" y="50"/>
                  </a:lnTo>
                  <a:lnTo>
                    <a:pt x="64" y="51"/>
                  </a:lnTo>
                  <a:lnTo>
                    <a:pt x="62" y="51"/>
                  </a:lnTo>
                  <a:lnTo>
                    <a:pt x="59" y="51"/>
                  </a:lnTo>
                  <a:lnTo>
                    <a:pt x="55" y="51"/>
                  </a:lnTo>
                  <a:lnTo>
                    <a:pt x="51" y="52"/>
                  </a:lnTo>
                  <a:lnTo>
                    <a:pt x="46" y="53"/>
                  </a:lnTo>
                  <a:lnTo>
                    <a:pt x="42" y="55"/>
                  </a:lnTo>
                  <a:lnTo>
                    <a:pt x="42" y="56"/>
                  </a:lnTo>
                  <a:lnTo>
                    <a:pt x="42" y="57"/>
                  </a:lnTo>
                  <a:lnTo>
                    <a:pt x="43" y="59"/>
                  </a:lnTo>
                  <a:lnTo>
                    <a:pt x="44" y="60"/>
                  </a:lnTo>
                  <a:lnTo>
                    <a:pt x="45" y="60"/>
                  </a:lnTo>
                  <a:lnTo>
                    <a:pt x="47" y="61"/>
                  </a:lnTo>
                  <a:lnTo>
                    <a:pt x="50" y="62"/>
                  </a:lnTo>
                  <a:lnTo>
                    <a:pt x="54" y="63"/>
                  </a:lnTo>
                  <a:lnTo>
                    <a:pt x="57" y="64"/>
                  </a:lnTo>
                  <a:lnTo>
                    <a:pt x="60" y="65"/>
                  </a:lnTo>
                  <a:lnTo>
                    <a:pt x="63" y="66"/>
                  </a:lnTo>
                  <a:lnTo>
                    <a:pt x="64" y="67"/>
                  </a:lnTo>
                  <a:lnTo>
                    <a:pt x="63" y="68"/>
                  </a:lnTo>
                  <a:lnTo>
                    <a:pt x="59" y="70"/>
                  </a:lnTo>
                  <a:lnTo>
                    <a:pt x="53" y="71"/>
                  </a:lnTo>
                  <a:lnTo>
                    <a:pt x="52" y="71"/>
                  </a:lnTo>
                  <a:lnTo>
                    <a:pt x="52" y="70"/>
                  </a:lnTo>
                  <a:lnTo>
                    <a:pt x="53" y="70"/>
                  </a:lnTo>
                  <a:lnTo>
                    <a:pt x="53" y="68"/>
                  </a:lnTo>
                  <a:lnTo>
                    <a:pt x="48" y="66"/>
                  </a:lnTo>
                  <a:lnTo>
                    <a:pt x="42" y="65"/>
                  </a:lnTo>
                  <a:lnTo>
                    <a:pt x="41" y="65"/>
                  </a:lnTo>
                  <a:lnTo>
                    <a:pt x="36" y="70"/>
                  </a:lnTo>
                  <a:lnTo>
                    <a:pt x="35" y="71"/>
                  </a:lnTo>
                  <a:lnTo>
                    <a:pt x="32" y="70"/>
                  </a:lnTo>
                  <a:lnTo>
                    <a:pt x="29" y="69"/>
                  </a:lnTo>
                  <a:lnTo>
                    <a:pt x="26" y="68"/>
                  </a:lnTo>
                  <a:lnTo>
                    <a:pt x="24" y="68"/>
                  </a:lnTo>
                  <a:lnTo>
                    <a:pt x="21" y="69"/>
                  </a:lnTo>
                  <a:lnTo>
                    <a:pt x="18" y="70"/>
                  </a:lnTo>
                  <a:lnTo>
                    <a:pt x="15" y="70"/>
                  </a:lnTo>
                  <a:lnTo>
                    <a:pt x="13" y="69"/>
                  </a:lnTo>
                  <a:lnTo>
                    <a:pt x="10" y="64"/>
                  </a:lnTo>
                  <a:lnTo>
                    <a:pt x="9" y="60"/>
                  </a:lnTo>
                  <a:lnTo>
                    <a:pt x="9" y="58"/>
                  </a:lnTo>
                  <a:lnTo>
                    <a:pt x="10" y="56"/>
                  </a:lnTo>
                  <a:lnTo>
                    <a:pt x="12" y="56"/>
                  </a:lnTo>
                  <a:lnTo>
                    <a:pt x="19" y="55"/>
                  </a:lnTo>
                  <a:lnTo>
                    <a:pt x="22" y="55"/>
                  </a:lnTo>
                  <a:lnTo>
                    <a:pt x="25" y="54"/>
                  </a:lnTo>
                  <a:lnTo>
                    <a:pt x="27" y="54"/>
                  </a:lnTo>
                  <a:lnTo>
                    <a:pt x="29" y="52"/>
                  </a:lnTo>
                  <a:lnTo>
                    <a:pt x="29" y="50"/>
                  </a:lnTo>
                  <a:lnTo>
                    <a:pt x="29" y="46"/>
                  </a:lnTo>
                  <a:lnTo>
                    <a:pt x="28" y="45"/>
                  </a:lnTo>
                  <a:lnTo>
                    <a:pt x="26" y="44"/>
                  </a:lnTo>
                  <a:lnTo>
                    <a:pt x="21" y="44"/>
                  </a:lnTo>
                  <a:lnTo>
                    <a:pt x="21" y="44"/>
                  </a:lnTo>
                  <a:lnTo>
                    <a:pt x="24" y="44"/>
                  </a:lnTo>
                  <a:lnTo>
                    <a:pt x="28" y="44"/>
                  </a:lnTo>
                  <a:lnTo>
                    <a:pt x="31" y="45"/>
                  </a:lnTo>
                  <a:lnTo>
                    <a:pt x="34" y="46"/>
                  </a:lnTo>
                  <a:lnTo>
                    <a:pt x="36" y="45"/>
                  </a:lnTo>
                  <a:lnTo>
                    <a:pt x="37" y="44"/>
                  </a:lnTo>
                  <a:lnTo>
                    <a:pt x="35" y="41"/>
                  </a:lnTo>
                  <a:lnTo>
                    <a:pt x="32" y="38"/>
                  </a:lnTo>
                  <a:lnTo>
                    <a:pt x="28" y="36"/>
                  </a:lnTo>
                  <a:lnTo>
                    <a:pt x="24" y="34"/>
                  </a:lnTo>
                  <a:lnTo>
                    <a:pt x="21" y="32"/>
                  </a:lnTo>
                  <a:lnTo>
                    <a:pt x="17" y="29"/>
                  </a:lnTo>
                  <a:lnTo>
                    <a:pt x="17" y="28"/>
                  </a:lnTo>
                  <a:lnTo>
                    <a:pt x="22" y="28"/>
                  </a:lnTo>
                  <a:lnTo>
                    <a:pt x="24" y="29"/>
                  </a:lnTo>
                  <a:lnTo>
                    <a:pt x="28" y="29"/>
                  </a:lnTo>
                  <a:lnTo>
                    <a:pt x="32" y="28"/>
                  </a:lnTo>
                  <a:lnTo>
                    <a:pt x="36" y="27"/>
                  </a:lnTo>
                  <a:lnTo>
                    <a:pt x="40" y="26"/>
                  </a:lnTo>
                  <a:lnTo>
                    <a:pt x="43" y="24"/>
                  </a:lnTo>
                  <a:lnTo>
                    <a:pt x="44" y="22"/>
                  </a:lnTo>
                  <a:lnTo>
                    <a:pt x="44" y="19"/>
                  </a:lnTo>
                  <a:lnTo>
                    <a:pt x="41" y="16"/>
                  </a:lnTo>
                  <a:lnTo>
                    <a:pt x="39" y="15"/>
                  </a:lnTo>
                  <a:lnTo>
                    <a:pt x="37" y="16"/>
                  </a:lnTo>
                  <a:lnTo>
                    <a:pt x="35" y="18"/>
                  </a:lnTo>
                  <a:lnTo>
                    <a:pt x="34" y="22"/>
                  </a:lnTo>
                  <a:lnTo>
                    <a:pt x="31" y="24"/>
                  </a:lnTo>
                  <a:lnTo>
                    <a:pt x="29" y="26"/>
                  </a:lnTo>
                  <a:lnTo>
                    <a:pt x="25" y="27"/>
                  </a:lnTo>
                  <a:lnTo>
                    <a:pt x="21" y="27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6" y="25"/>
                  </a:lnTo>
                  <a:lnTo>
                    <a:pt x="16" y="24"/>
                  </a:lnTo>
                  <a:lnTo>
                    <a:pt x="21" y="20"/>
                  </a:lnTo>
                  <a:lnTo>
                    <a:pt x="21" y="19"/>
                  </a:lnTo>
                  <a:lnTo>
                    <a:pt x="20" y="19"/>
                  </a:lnTo>
                  <a:lnTo>
                    <a:pt x="17" y="19"/>
                  </a:lnTo>
                  <a:lnTo>
                    <a:pt x="13" y="21"/>
                  </a:lnTo>
                  <a:lnTo>
                    <a:pt x="10" y="22"/>
                  </a:lnTo>
                  <a:lnTo>
                    <a:pt x="7" y="22"/>
                  </a:lnTo>
                  <a:lnTo>
                    <a:pt x="6" y="22"/>
                  </a:lnTo>
                  <a:lnTo>
                    <a:pt x="3" y="21"/>
                  </a:lnTo>
                  <a:lnTo>
                    <a:pt x="2" y="21"/>
                  </a:lnTo>
                  <a:lnTo>
                    <a:pt x="1" y="19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1" y="15"/>
                  </a:lnTo>
                  <a:lnTo>
                    <a:pt x="3" y="14"/>
                  </a:lnTo>
                  <a:lnTo>
                    <a:pt x="7" y="13"/>
                  </a:lnTo>
                  <a:lnTo>
                    <a:pt x="9" y="12"/>
                  </a:lnTo>
                  <a:lnTo>
                    <a:pt x="10" y="11"/>
                  </a:lnTo>
                  <a:lnTo>
                    <a:pt x="12" y="10"/>
                  </a:lnTo>
                  <a:lnTo>
                    <a:pt x="13" y="9"/>
                  </a:lnTo>
                  <a:lnTo>
                    <a:pt x="16" y="8"/>
                  </a:lnTo>
                  <a:lnTo>
                    <a:pt x="20" y="9"/>
                  </a:lnTo>
                  <a:lnTo>
                    <a:pt x="24" y="11"/>
                  </a:lnTo>
                  <a:lnTo>
                    <a:pt x="28" y="13"/>
                  </a:lnTo>
                  <a:lnTo>
                    <a:pt x="32" y="13"/>
                  </a:lnTo>
                  <a:lnTo>
                    <a:pt x="34" y="13"/>
                  </a:lnTo>
                  <a:lnTo>
                    <a:pt x="35" y="12"/>
                  </a:lnTo>
                  <a:lnTo>
                    <a:pt x="35" y="10"/>
                  </a:lnTo>
                  <a:lnTo>
                    <a:pt x="36" y="9"/>
                  </a:lnTo>
                  <a:lnTo>
                    <a:pt x="36" y="8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41" y="4"/>
                  </a:lnTo>
                  <a:lnTo>
                    <a:pt x="45" y="3"/>
                  </a:lnTo>
                  <a:lnTo>
                    <a:pt x="50" y="1"/>
                  </a:lnTo>
                  <a:lnTo>
                    <a:pt x="54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34" name="Freeform 108"/>
            <p:cNvSpPr>
              <a:spLocks/>
            </p:cNvSpPr>
            <p:nvPr/>
          </p:nvSpPr>
          <p:spPr bwMode="auto">
            <a:xfrm>
              <a:off x="2191610" y="2645743"/>
              <a:ext cx="28962" cy="26066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1" y="4"/>
                </a:cxn>
                <a:cxn ang="0">
                  <a:pos x="15" y="7"/>
                </a:cxn>
                <a:cxn ang="0">
                  <a:pos x="18" y="12"/>
                </a:cxn>
                <a:cxn ang="0">
                  <a:pos x="20" y="17"/>
                </a:cxn>
                <a:cxn ang="0">
                  <a:pos x="19" y="18"/>
                </a:cxn>
                <a:cxn ang="0">
                  <a:pos x="18" y="17"/>
                </a:cxn>
                <a:cxn ang="0">
                  <a:pos x="15" y="16"/>
                </a:cxn>
                <a:cxn ang="0">
                  <a:pos x="12" y="14"/>
                </a:cxn>
                <a:cxn ang="0">
                  <a:pos x="10" y="12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2" y="11"/>
                </a:cxn>
                <a:cxn ang="0">
                  <a:pos x="1" y="11"/>
                </a:cxn>
                <a:cxn ang="0">
                  <a:pos x="1" y="11"/>
                </a:cxn>
                <a:cxn ang="0">
                  <a:pos x="0" y="11"/>
                </a:cxn>
                <a:cxn ang="0">
                  <a:pos x="0" y="10"/>
                </a:cxn>
                <a:cxn ang="0">
                  <a:pos x="0" y="7"/>
                </a:cxn>
                <a:cxn ang="0">
                  <a:pos x="2" y="5"/>
                </a:cxn>
                <a:cxn ang="0">
                  <a:pos x="6" y="1"/>
                </a:cxn>
                <a:cxn ang="0">
                  <a:pos x="7" y="0"/>
                </a:cxn>
              </a:cxnLst>
              <a:rect l="0" t="0" r="r" b="b"/>
              <a:pathLst>
                <a:path w="20" h="18">
                  <a:moveTo>
                    <a:pt x="7" y="0"/>
                  </a:moveTo>
                  <a:lnTo>
                    <a:pt x="11" y="4"/>
                  </a:lnTo>
                  <a:lnTo>
                    <a:pt x="15" y="7"/>
                  </a:lnTo>
                  <a:lnTo>
                    <a:pt x="18" y="12"/>
                  </a:lnTo>
                  <a:lnTo>
                    <a:pt x="20" y="17"/>
                  </a:lnTo>
                  <a:lnTo>
                    <a:pt x="19" y="18"/>
                  </a:lnTo>
                  <a:lnTo>
                    <a:pt x="18" y="17"/>
                  </a:lnTo>
                  <a:lnTo>
                    <a:pt x="15" y="16"/>
                  </a:lnTo>
                  <a:lnTo>
                    <a:pt x="12" y="14"/>
                  </a:lnTo>
                  <a:lnTo>
                    <a:pt x="10" y="12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4" y="11"/>
                  </a:lnTo>
                  <a:lnTo>
                    <a:pt x="2" y="11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5"/>
                  </a:lnTo>
                  <a:lnTo>
                    <a:pt x="6" y="1"/>
                  </a:ln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35" name="Freeform 109"/>
            <p:cNvSpPr>
              <a:spLocks/>
            </p:cNvSpPr>
            <p:nvPr/>
          </p:nvSpPr>
          <p:spPr bwMode="auto">
            <a:xfrm>
              <a:off x="2146718" y="2651535"/>
              <a:ext cx="17377" cy="579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1"/>
                </a:cxn>
                <a:cxn ang="0">
                  <a:pos x="11" y="2"/>
                </a:cxn>
                <a:cxn ang="0">
                  <a:pos x="11" y="3"/>
                </a:cxn>
                <a:cxn ang="0">
                  <a:pos x="9" y="4"/>
                </a:cxn>
                <a:cxn ang="0">
                  <a:pos x="8" y="4"/>
                </a:cxn>
                <a:cxn ang="0">
                  <a:pos x="7" y="4"/>
                </a:cxn>
                <a:cxn ang="0">
                  <a:pos x="4" y="3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12" y="0"/>
                </a:cxn>
              </a:cxnLst>
              <a:rect l="0" t="0" r="r" b="b"/>
              <a:pathLst>
                <a:path w="12" h="4">
                  <a:moveTo>
                    <a:pt x="12" y="0"/>
                  </a:moveTo>
                  <a:lnTo>
                    <a:pt x="12" y="1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9" y="4"/>
                  </a:lnTo>
                  <a:lnTo>
                    <a:pt x="8" y="4"/>
                  </a:lnTo>
                  <a:lnTo>
                    <a:pt x="7" y="4"/>
                  </a:lnTo>
                  <a:lnTo>
                    <a:pt x="4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12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36" name="Freeform 110"/>
            <p:cNvSpPr>
              <a:spLocks/>
            </p:cNvSpPr>
            <p:nvPr/>
          </p:nvSpPr>
          <p:spPr bwMode="auto">
            <a:xfrm>
              <a:off x="2482683" y="2505275"/>
              <a:ext cx="62270" cy="1593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3" y="0"/>
                </a:cxn>
                <a:cxn ang="0">
                  <a:pos x="23" y="0"/>
                </a:cxn>
                <a:cxn ang="0">
                  <a:pos x="30" y="0"/>
                </a:cxn>
                <a:cxn ang="0">
                  <a:pos x="37" y="1"/>
                </a:cxn>
                <a:cxn ang="0">
                  <a:pos x="41" y="2"/>
                </a:cxn>
                <a:cxn ang="0">
                  <a:pos x="43" y="3"/>
                </a:cxn>
                <a:cxn ang="0">
                  <a:pos x="42" y="4"/>
                </a:cxn>
                <a:cxn ang="0">
                  <a:pos x="38" y="5"/>
                </a:cxn>
                <a:cxn ang="0">
                  <a:pos x="15" y="11"/>
                </a:cxn>
                <a:cxn ang="0">
                  <a:pos x="12" y="9"/>
                </a:cxn>
                <a:cxn ang="0">
                  <a:pos x="8" y="9"/>
                </a:cxn>
                <a:cxn ang="0">
                  <a:pos x="4" y="8"/>
                </a:cxn>
                <a:cxn ang="0">
                  <a:pos x="2" y="6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7" y="0"/>
                </a:cxn>
                <a:cxn ang="0">
                  <a:pos x="10" y="0"/>
                </a:cxn>
              </a:cxnLst>
              <a:rect l="0" t="0" r="r" b="b"/>
              <a:pathLst>
                <a:path w="43" h="11">
                  <a:moveTo>
                    <a:pt x="10" y="0"/>
                  </a:moveTo>
                  <a:lnTo>
                    <a:pt x="13" y="0"/>
                  </a:lnTo>
                  <a:lnTo>
                    <a:pt x="23" y="0"/>
                  </a:lnTo>
                  <a:lnTo>
                    <a:pt x="30" y="0"/>
                  </a:lnTo>
                  <a:lnTo>
                    <a:pt x="37" y="1"/>
                  </a:lnTo>
                  <a:lnTo>
                    <a:pt x="41" y="2"/>
                  </a:lnTo>
                  <a:lnTo>
                    <a:pt x="43" y="3"/>
                  </a:lnTo>
                  <a:lnTo>
                    <a:pt x="42" y="4"/>
                  </a:lnTo>
                  <a:lnTo>
                    <a:pt x="38" y="5"/>
                  </a:lnTo>
                  <a:lnTo>
                    <a:pt x="15" y="11"/>
                  </a:lnTo>
                  <a:lnTo>
                    <a:pt x="12" y="9"/>
                  </a:lnTo>
                  <a:lnTo>
                    <a:pt x="8" y="9"/>
                  </a:lnTo>
                  <a:lnTo>
                    <a:pt x="4" y="8"/>
                  </a:lnTo>
                  <a:lnTo>
                    <a:pt x="2" y="6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1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37" name="Freeform 111"/>
            <p:cNvSpPr>
              <a:spLocks/>
            </p:cNvSpPr>
            <p:nvPr/>
          </p:nvSpPr>
          <p:spPr bwMode="auto">
            <a:xfrm>
              <a:off x="2374073" y="2667464"/>
              <a:ext cx="4345" cy="144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3" h="1">
                  <a:moveTo>
                    <a:pt x="1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38" name="Freeform 112"/>
            <p:cNvSpPr>
              <a:spLocks/>
            </p:cNvSpPr>
            <p:nvPr/>
          </p:nvSpPr>
          <p:spPr bwMode="auto">
            <a:xfrm>
              <a:off x="2068520" y="2666017"/>
              <a:ext cx="39100" cy="21722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3"/>
                </a:cxn>
                <a:cxn ang="0">
                  <a:pos x="26" y="7"/>
                </a:cxn>
                <a:cxn ang="0">
                  <a:pos x="26" y="10"/>
                </a:cxn>
                <a:cxn ang="0">
                  <a:pos x="24" y="13"/>
                </a:cxn>
                <a:cxn ang="0">
                  <a:pos x="22" y="14"/>
                </a:cxn>
                <a:cxn ang="0">
                  <a:pos x="18" y="15"/>
                </a:cxn>
                <a:cxn ang="0">
                  <a:pos x="14" y="15"/>
                </a:cxn>
                <a:cxn ang="0">
                  <a:pos x="10" y="15"/>
                </a:cxn>
                <a:cxn ang="0">
                  <a:pos x="5" y="15"/>
                </a:cxn>
                <a:cxn ang="0">
                  <a:pos x="2" y="13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1" y="8"/>
                </a:cxn>
                <a:cxn ang="0">
                  <a:pos x="2" y="8"/>
                </a:cxn>
                <a:cxn ang="0">
                  <a:pos x="3" y="8"/>
                </a:cxn>
                <a:cxn ang="0">
                  <a:pos x="4" y="7"/>
                </a:cxn>
                <a:cxn ang="0">
                  <a:pos x="5" y="7"/>
                </a:cxn>
                <a:cxn ang="0">
                  <a:pos x="9" y="6"/>
                </a:cxn>
                <a:cxn ang="0">
                  <a:pos x="14" y="4"/>
                </a:cxn>
                <a:cxn ang="0">
                  <a:pos x="19" y="3"/>
                </a:cxn>
                <a:cxn ang="0">
                  <a:pos x="23" y="1"/>
                </a:cxn>
                <a:cxn ang="0">
                  <a:pos x="26" y="1"/>
                </a:cxn>
                <a:cxn ang="0">
                  <a:pos x="27" y="0"/>
                </a:cxn>
              </a:cxnLst>
              <a:rect l="0" t="0" r="r" b="b"/>
              <a:pathLst>
                <a:path w="27" h="15">
                  <a:moveTo>
                    <a:pt x="27" y="0"/>
                  </a:moveTo>
                  <a:lnTo>
                    <a:pt x="27" y="3"/>
                  </a:lnTo>
                  <a:lnTo>
                    <a:pt x="26" y="7"/>
                  </a:lnTo>
                  <a:lnTo>
                    <a:pt x="26" y="10"/>
                  </a:lnTo>
                  <a:lnTo>
                    <a:pt x="24" y="13"/>
                  </a:lnTo>
                  <a:lnTo>
                    <a:pt x="22" y="14"/>
                  </a:lnTo>
                  <a:lnTo>
                    <a:pt x="18" y="15"/>
                  </a:lnTo>
                  <a:lnTo>
                    <a:pt x="14" y="15"/>
                  </a:lnTo>
                  <a:lnTo>
                    <a:pt x="10" y="15"/>
                  </a:lnTo>
                  <a:lnTo>
                    <a:pt x="5" y="15"/>
                  </a:lnTo>
                  <a:lnTo>
                    <a:pt x="2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1" y="8"/>
                  </a:lnTo>
                  <a:lnTo>
                    <a:pt x="2" y="8"/>
                  </a:lnTo>
                  <a:lnTo>
                    <a:pt x="3" y="8"/>
                  </a:lnTo>
                  <a:lnTo>
                    <a:pt x="4" y="7"/>
                  </a:lnTo>
                  <a:lnTo>
                    <a:pt x="5" y="7"/>
                  </a:lnTo>
                  <a:lnTo>
                    <a:pt x="9" y="6"/>
                  </a:lnTo>
                  <a:lnTo>
                    <a:pt x="14" y="4"/>
                  </a:lnTo>
                  <a:lnTo>
                    <a:pt x="19" y="3"/>
                  </a:lnTo>
                  <a:lnTo>
                    <a:pt x="23" y="1"/>
                  </a:lnTo>
                  <a:lnTo>
                    <a:pt x="26" y="1"/>
                  </a:lnTo>
                  <a:lnTo>
                    <a:pt x="27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39" name="Freeform 113"/>
            <p:cNvSpPr>
              <a:spLocks/>
            </p:cNvSpPr>
            <p:nvPr/>
          </p:nvSpPr>
          <p:spPr bwMode="auto">
            <a:xfrm>
              <a:off x="2198851" y="2689187"/>
              <a:ext cx="26066" cy="2896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8" y="0"/>
                </a:cxn>
                <a:cxn ang="0">
                  <a:pos x="15" y="11"/>
                </a:cxn>
                <a:cxn ang="0">
                  <a:pos x="18" y="14"/>
                </a:cxn>
                <a:cxn ang="0">
                  <a:pos x="18" y="18"/>
                </a:cxn>
                <a:cxn ang="0">
                  <a:pos x="16" y="20"/>
                </a:cxn>
                <a:cxn ang="0">
                  <a:pos x="13" y="20"/>
                </a:cxn>
                <a:cxn ang="0">
                  <a:pos x="10" y="20"/>
                </a:cxn>
                <a:cxn ang="0">
                  <a:pos x="7" y="19"/>
                </a:cxn>
                <a:cxn ang="0">
                  <a:pos x="4" y="17"/>
                </a:cxn>
                <a:cxn ang="0">
                  <a:pos x="1" y="14"/>
                </a:cxn>
                <a:cxn ang="0">
                  <a:pos x="0" y="10"/>
                </a:cxn>
                <a:cxn ang="0">
                  <a:pos x="0" y="5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3" y="0"/>
                </a:cxn>
              </a:cxnLst>
              <a:rect l="0" t="0" r="r" b="b"/>
              <a:pathLst>
                <a:path w="18" h="20">
                  <a:moveTo>
                    <a:pt x="3" y="0"/>
                  </a:moveTo>
                  <a:lnTo>
                    <a:pt x="8" y="0"/>
                  </a:lnTo>
                  <a:lnTo>
                    <a:pt x="15" y="11"/>
                  </a:lnTo>
                  <a:lnTo>
                    <a:pt x="18" y="14"/>
                  </a:lnTo>
                  <a:lnTo>
                    <a:pt x="18" y="18"/>
                  </a:lnTo>
                  <a:lnTo>
                    <a:pt x="16" y="20"/>
                  </a:lnTo>
                  <a:lnTo>
                    <a:pt x="13" y="20"/>
                  </a:lnTo>
                  <a:lnTo>
                    <a:pt x="10" y="20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1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0" y="1"/>
                  </a:ln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40" name="Freeform 114"/>
            <p:cNvSpPr>
              <a:spLocks/>
            </p:cNvSpPr>
            <p:nvPr/>
          </p:nvSpPr>
          <p:spPr bwMode="auto">
            <a:xfrm>
              <a:off x="2230709" y="2683394"/>
              <a:ext cx="120195" cy="4054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0"/>
                </a:cxn>
                <a:cxn ang="0">
                  <a:pos x="12" y="1"/>
                </a:cxn>
                <a:cxn ang="0">
                  <a:pos x="17" y="2"/>
                </a:cxn>
                <a:cxn ang="0">
                  <a:pos x="22" y="4"/>
                </a:cxn>
                <a:cxn ang="0">
                  <a:pos x="32" y="14"/>
                </a:cxn>
                <a:cxn ang="0">
                  <a:pos x="38" y="18"/>
                </a:cxn>
                <a:cxn ang="0">
                  <a:pos x="38" y="18"/>
                </a:cxn>
                <a:cxn ang="0">
                  <a:pos x="38" y="17"/>
                </a:cxn>
                <a:cxn ang="0">
                  <a:pos x="38" y="16"/>
                </a:cxn>
                <a:cxn ang="0">
                  <a:pos x="38" y="15"/>
                </a:cxn>
                <a:cxn ang="0">
                  <a:pos x="38" y="15"/>
                </a:cxn>
                <a:cxn ang="0">
                  <a:pos x="50" y="17"/>
                </a:cxn>
                <a:cxn ang="0">
                  <a:pos x="50" y="16"/>
                </a:cxn>
                <a:cxn ang="0">
                  <a:pos x="56" y="13"/>
                </a:cxn>
                <a:cxn ang="0">
                  <a:pos x="62" y="13"/>
                </a:cxn>
                <a:cxn ang="0">
                  <a:pos x="68" y="13"/>
                </a:cxn>
                <a:cxn ang="0">
                  <a:pos x="74" y="16"/>
                </a:cxn>
                <a:cxn ang="0">
                  <a:pos x="79" y="20"/>
                </a:cxn>
                <a:cxn ang="0">
                  <a:pos x="83" y="25"/>
                </a:cxn>
                <a:cxn ang="0">
                  <a:pos x="83" y="27"/>
                </a:cxn>
                <a:cxn ang="0">
                  <a:pos x="81" y="28"/>
                </a:cxn>
                <a:cxn ang="0">
                  <a:pos x="78" y="28"/>
                </a:cxn>
                <a:cxn ang="0">
                  <a:pos x="75" y="27"/>
                </a:cxn>
                <a:cxn ang="0">
                  <a:pos x="72" y="27"/>
                </a:cxn>
                <a:cxn ang="0">
                  <a:pos x="69" y="27"/>
                </a:cxn>
                <a:cxn ang="0">
                  <a:pos x="68" y="26"/>
                </a:cxn>
                <a:cxn ang="0">
                  <a:pos x="68" y="25"/>
                </a:cxn>
                <a:cxn ang="0">
                  <a:pos x="67" y="24"/>
                </a:cxn>
                <a:cxn ang="0">
                  <a:pos x="67" y="23"/>
                </a:cxn>
                <a:cxn ang="0">
                  <a:pos x="66" y="23"/>
                </a:cxn>
                <a:cxn ang="0">
                  <a:pos x="65" y="22"/>
                </a:cxn>
                <a:cxn ang="0">
                  <a:pos x="64" y="23"/>
                </a:cxn>
                <a:cxn ang="0">
                  <a:pos x="64" y="26"/>
                </a:cxn>
                <a:cxn ang="0">
                  <a:pos x="63" y="27"/>
                </a:cxn>
                <a:cxn ang="0">
                  <a:pos x="62" y="28"/>
                </a:cxn>
                <a:cxn ang="0">
                  <a:pos x="62" y="28"/>
                </a:cxn>
                <a:cxn ang="0">
                  <a:pos x="61" y="27"/>
                </a:cxn>
                <a:cxn ang="0">
                  <a:pos x="60" y="27"/>
                </a:cxn>
                <a:cxn ang="0">
                  <a:pos x="58" y="26"/>
                </a:cxn>
                <a:cxn ang="0">
                  <a:pos x="34" y="19"/>
                </a:cxn>
                <a:cxn ang="0">
                  <a:pos x="22" y="15"/>
                </a:cxn>
                <a:cxn ang="0">
                  <a:pos x="21" y="15"/>
                </a:cxn>
                <a:cxn ang="0">
                  <a:pos x="21" y="14"/>
                </a:cxn>
                <a:cxn ang="0">
                  <a:pos x="20" y="12"/>
                </a:cxn>
                <a:cxn ang="0">
                  <a:pos x="20" y="11"/>
                </a:cxn>
                <a:cxn ang="0">
                  <a:pos x="19" y="9"/>
                </a:cxn>
                <a:cxn ang="0">
                  <a:pos x="17" y="7"/>
                </a:cxn>
                <a:cxn ang="0">
                  <a:pos x="8" y="7"/>
                </a:cxn>
                <a:cxn ang="0">
                  <a:pos x="5" y="7"/>
                </a:cxn>
                <a:cxn ang="0">
                  <a:pos x="2" y="6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4" y="0"/>
                </a:cxn>
              </a:cxnLst>
              <a:rect l="0" t="0" r="r" b="b"/>
              <a:pathLst>
                <a:path w="83" h="28">
                  <a:moveTo>
                    <a:pt x="4" y="0"/>
                  </a:moveTo>
                  <a:lnTo>
                    <a:pt x="6" y="0"/>
                  </a:lnTo>
                  <a:lnTo>
                    <a:pt x="12" y="1"/>
                  </a:lnTo>
                  <a:lnTo>
                    <a:pt x="17" y="2"/>
                  </a:lnTo>
                  <a:lnTo>
                    <a:pt x="22" y="4"/>
                  </a:lnTo>
                  <a:lnTo>
                    <a:pt x="32" y="14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8" y="17"/>
                  </a:lnTo>
                  <a:lnTo>
                    <a:pt x="38" y="16"/>
                  </a:lnTo>
                  <a:lnTo>
                    <a:pt x="38" y="15"/>
                  </a:lnTo>
                  <a:lnTo>
                    <a:pt x="38" y="15"/>
                  </a:lnTo>
                  <a:lnTo>
                    <a:pt x="50" y="17"/>
                  </a:lnTo>
                  <a:lnTo>
                    <a:pt x="50" y="16"/>
                  </a:lnTo>
                  <a:lnTo>
                    <a:pt x="56" y="13"/>
                  </a:lnTo>
                  <a:lnTo>
                    <a:pt x="62" y="13"/>
                  </a:lnTo>
                  <a:lnTo>
                    <a:pt x="68" y="13"/>
                  </a:lnTo>
                  <a:lnTo>
                    <a:pt x="74" y="16"/>
                  </a:lnTo>
                  <a:lnTo>
                    <a:pt x="79" y="20"/>
                  </a:lnTo>
                  <a:lnTo>
                    <a:pt x="83" y="25"/>
                  </a:lnTo>
                  <a:lnTo>
                    <a:pt x="83" y="27"/>
                  </a:lnTo>
                  <a:lnTo>
                    <a:pt x="81" y="28"/>
                  </a:lnTo>
                  <a:lnTo>
                    <a:pt x="78" y="28"/>
                  </a:lnTo>
                  <a:lnTo>
                    <a:pt x="75" y="27"/>
                  </a:lnTo>
                  <a:lnTo>
                    <a:pt x="72" y="27"/>
                  </a:lnTo>
                  <a:lnTo>
                    <a:pt x="69" y="27"/>
                  </a:lnTo>
                  <a:lnTo>
                    <a:pt x="68" y="26"/>
                  </a:lnTo>
                  <a:lnTo>
                    <a:pt x="68" y="25"/>
                  </a:lnTo>
                  <a:lnTo>
                    <a:pt x="67" y="24"/>
                  </a:lnTo>
                  <a:lnTo>
                    <a:pt x="67" y="23"/>
                  </a:lnTo>
                  <a:lnTo>
                    <a:pt x="66" y="23"/>
                  </a:lnTo>
                  <a:lnTo>
                    <a:pt x="65" y="22"/>
                  </a:lnTo>
                  <a:lnTo>
                    <a:pt x="64" y="23"/>
                  </a:lnTo>
                  <a:lnTo>
                    <a:pt x="64" y="26"/>
                  </a:lnTo>
                  <a:lnTo>
                    <a:pt x="63" y="27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61" y="27"/>
                  </a:lnTo>
                  <a:lnTo>
                    <a:pt x="60" y="27"/>
                  </a:lnTo>
                  <a:lnTo>
                    <a:pt x="58" y="26"/>
                  </a:lnTo>
                  <a:lnTo>
                    <a:pt x="34" y="19"/>
                  </a:lnTo>
                  <a:lnTo>
                    <a:pt x="22" y="15"/>
                  </a:lnTo>
                  <a:lnTo>
                    <a:pt x="21" y="15"/>
                  </a:lnTo>
                  <a:lnTo>
                    <a:pt x="21" y="14"/>
                  </a:lnTo>
                  <a:lnTo>
                    <a:pt x="20" y="12"/>
                  </a:lnTo>
                  <a:lnTo>
                    <a:pt x="20" y="11"/>
                  </a:lnTo>
                  <a:lnTo>
                    <a:pt x="19" y="9"/>
                  </a:lnTo>
                  <a:lnTo>
                    <a:pt x="17" y="7"/>
                  </a:lnTo>
                  <a:lnTo>
                    <a:pt x="8" y="7"/>
                  </a:lnTo>
                  <a:lnTo>
                    <a:pt x="5" y="7"/>
                  </a:lnTo>
                  <a:lnTo>
                    <a:pt x="2" y="6"/>
                  </a:ln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41" name="Freeform 115"/>
            <p:cNvSpPr>
              <a:spLocks noEditPoints="1"/>
            </p:cNvSpPr>
            <p:nvPr/>
          </p:nvSpPr>
          <p:spPr bwMode="auto">
            <a:xfrm>
              <a:off x="2153958" y="2686290"/>
              <a:ext cx="2896" cy="7241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1" y="3"/>
                </a:cxn>
                <a:cxn ang="0">
                  <a:pos x="2" y="0"/>
                </a:cxn>
              </a:cxnLst>
              <a:rect l="0" t="0" r="r" b="b"/>
              <a:pathLst>
                <a:path w="2" h="5">
                  <a:moveTo>
                    <a:pt x="1" y="3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1" y="3"/>
                  </a:lnTo>
                  <a:close/>
                  <a:moveTo>
                    <a:pt x="2" y="0"/>
                  </a:moveTo>
                  <a:lnTo>
                    <a:pt x="1" y="3"/>
                  </a:lnTo>
                  <a:lnTo>
                    <a:pt x="2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42" name="Freeform 116"/>
            <p:cNvSpPr>
              <a:spLocks noEditPoints="1"/>
            </p:cNvSpPr>
            <p:nvPr/>
          </p:nvSpPr>
          <p:spPr bwMode="auto">
            <a:xfrm>
              <a:off x="2156855" y="2680498"/>
              <a:ext cx="2896" cy="4345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2" y="0"/>
                </a:cxn>
              </a:cxnLst>
              <a:rect l="0" t="0" r="r" b="b"/>
              <a:pathLst>
                <a:path w="2" h="3">
                  <a:moveTo>
                    <a:pt x="1" y="1"/>
                  </a:moveTo>
                  <a:lnTo>
                    <a:pt x="1" y="2"/>
                  </a:lnTo>
                  <a:lnTo>
                    <a:pt x="0" y="3"/>
                  </a:lnTo>
                  <a:lnTo>
                    <a:pt x="1" y="1"/>
                  </a:lnTo>
                  <a:close/>
                  <a:moveTo>
                    <a:pt x="2" y="0"/>
                  </a:moveTo>
                  <a:lnTo>
                    <a:pt x="2" y="1"/>
                  </a:lnTo>
                  <a:lnTo>
                    <a:pt x="1" y="1"/>
                  </a:lnTo>
                  <a:lnTo>
                    <a:pt x="2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43" name="Freeform 117"/>
            <p:cNvSpPr>
              <a:spLocks/>
            </p:cNvSpPr>
            <p:nvPr/>
          </p:nvSpPr>
          <p:spPr bwMode="auto">
            <a:xfrm>
              <a:off x="2110515" y="2689187"/>
              <a:ext cx="62270" cy="3041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7" y="3"/>
                </a:cxn>
                <a:cxn ang="0">
                  <a:pos x="20" y="6"/>
                </a:cxn>
                <a:cxn ang="0">
                  <a:pos x="23" y="9"/>
                </a:cxn>
                <a:cxn ang="0">
                  <a:pos x="26" y="10"/>
                </a:cxn>
                <a:cxn ang="0">
                  <a:pos x="28" y="9"/>
                </a:cxn>
                <a:cxn ang="0">
                  <a:pos x="29" y="8"/>
                </a:cxn>
                <a:cxn ang="0">
                  <a:pos x="29" y="7"/>
                </a:cxn>
                <a:cxn ang="0">
                  <a:pos x="30" y="5"/>
                </a:cxn>
                <a:cxn ang="0">
                  <a:pos x="30" y="3"/>
                </a:cxn>
                <a:cxn ang="0">
                  <a:pos x="31" y="4"/>
                </a:cxn>
                <a:cxn ang="0">
                  <a:pos x="33" y="6"/>
                </a:cxn>
                <a:cxn ang="0">
                  <a:pos x="37" y="6"/>
                </a:cxn>
                <a:cxn ang="0">
                  <a:pos x="40" y="8"/>
                </a:cxn>
                <a:cxn ang="0">
                  <a:pos x="43" y="10"/>
                </a:cxn>
                <a:cxn ang="0">
                  <a:pos x="43" y="11"/>
                </a:cxn>
                <a:cxn ang="0">
                  <a:pos x="43" y="12"/>
                </a:cxn>
                <a:cxn ang="0">
                  <a:pos x="42" y="13"/>
                </a:cxn>
                <a:cxn ang="0">
                  <a:pos x="41" y="14"/>
                </a:cxn>
                <a:cxn ang="0">
                  <a:pos x="40" y="15"/>
                </a:cxn>
                <a:cxn ang="0">
                  <a:pos x="39" y="16"/>
                </a:cxn>
                <a:cxn ang="0">
                  <a:pos x="38" y="16"/>
                </a:cxn>
                <a:cxn ang="0">
                  <a:pos x="33" y="16"/>
                </a:cxn>
                <a:cxn ang="0">
                  <a:pos x="24" y="15"/>
                </a:cxn>
                <a:cxn ang="0">
                  <a:pos x="18" y="17"/>
                </a:cxn>
                <a:cxn ang="0">
                  <a:pos x="14" y="19"/>
                </a:cxn>
                <a:cxn ang="0">
                  <a:pos x="9" y="21"/>
                </a:cxn>
                <a:cxn ang="0">
                  <a:pos x="4" y="20"/>
                </a:cxn>
                <a:cxn ang="0">
                  <a:pos x="3" y="19"/>
                </a:cxn>
                <a:cxn ang="0">
                  <a:pos x="12" y="15"/>
                </a:cxn>
                <a:cxn ang="0">
                  <a:pos x="15" y="13"/>
                </a:cxn>
                <a:cxn ang="0">
                  <a:pos x="15" y="11"/>
                </a:cxn>
                <a:cxn ang="0">
                  <a:pos x="14" y="10"/>
                </a:cxn>
                <a:cxn ang="0">
                  <a:pos x="12" y="10"/>
                </a:cxn>
                <a:cxn ang="0">
                  <a:pos x="8" y="11"/>
                </a:cxn>
                <a:cxn ang="0">
                  <a:pos x="5" y="12"/>
                </a:cxn>
                <a:cxn ang="0">
                  <a:pos x="2" y="12"/>
                </a:cxn>
                <a:cxn ang="0">
                  <a:pos x="1" y="12"/>
                </a:cxn>
                <a:cxn ang="0">
                  <a:pos x="2" y="12"/>
                </a:cxn>
                <a:cxn ang="0">
                  <a:pos x="2" y="11"/>
                </a:cxn>
                <a:cxn ang="0">
                  <a:pos x="2" y="11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0" y="10"/>
                </a:cxn>
                <a:cxn ang="0">
                  <a:pos x="3" y="7"/>
                </a:cxn>
                <a:cxn ang="0">
                  <a:pos x="7" y="5"/>
                </a:cxn>
                <a:cxn ang="0">
                  <a:pos x="11" y="2"/>
                </a:cxn>
                <a:cxn ang="0">
                  <a:pos x="13" y="1"/>
                </a:cxn>
                <a:cxn ang="0">
                  <a:pos x="14" y="0"/>
                </a:cxn>
              </a:cxnLst>
              <a:rect l="0" t="0" r="r" b="b"/>
              <a:pathLst>
                <a:path w="43" h="21">
                  <a:moveTo>
                    <a:pt x="14" y="0"/>
                  </a:moveTo>
                  <a:lnTo>
                    <a:pt x="17" y="3"/>
                  </a:lnTo>
                  <a:lnTo>
                    <a:pt x="20" y="6"/>
                  </a:lnTo>
                  <a:lnTo>
                    <a:pt x="23" y="9"/>
                  </a:lnTo>
                  <a:lnTo>
                    <a:pt x="26" y="10"/>
                  </a:lnTo>
                  <a:lnTo>
                    <a:pt x="28" y="9"/>
                  </a:lnTo>
                  <a:lnTo>
                    <a:pt x="29" y="8"/>
                  </a:lnTo>
                  <a:lnTo>
                    <a:pt x="29" y="7"/>
                  </a:lnTo>
                  <a:lnTo>
                    <a:pt x="30" y="5"/>
                  </a:lnTo>
                  <a:lnTo>
                    <a:pt x="30" y="3"/>
                  </a:lnTo>
                  <a:lnTo>
                    <a:pt x="31" y="4"/>
                  </a:lnTo>
                  <a:lnTo>
                    <a:pt x="33" y="6"/>
                  </a:lnTo>
                  <a:lnTo>
                    <a:pt x="37" y="6"/>
                  </a:lnTo>
                  <a:lnTo>
                    <a:pt x="40" y="8"/>
                  </a:lnTo>
                  <a:lnTo>
                    <a:pt x="43" y="10"/>
                  </a:lnTo>
                  <a:lnTo>
                    <a:pt x="43" y="11"/>
                  </a:lnTo>
                  <a:lnTo>
                    <a:pt x="43" y="12"/>
                  </a:lnTo>
                  <a:lnTo>
                    <a:pt x="42" y="13"/>
                  </a:lnTo>
                  <a:lnTo>
                    <a:pt x="41" y="14"/>
                  </a:lnTo>
                  <a:lnTo>
                    <a:pt x="40" y="15"/>
                  </a:lnTo>
                  <a:lnTo>
                    <a:pt x="39" y="16"/>
                  </a:lnTo>
                  <a:lnTo>
                    <a:pt x="38" y="16"/>
                  </a:lnTo>
                  <a:lnTo>
                    <a:pt x="33" y="16"/>
                  </a:lnTo>
                  <a:lnTo>
                    <a:pt x="24" y="15"/>
                  </a:lnTo>
                  <a:lnTo>
                    <a:pt x="18" y="17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4" y="20"/>
                  </a:lnTo>
                  <a:lnTo>
                    <a:pt x="3" y="19"/>
                  </a:lnTo>
                  <a:lnTo>
                    <a:pt x="12" y="15"/>
                  </a:lnTo>
                  <a:lnTo>
                    <a:pt x="15" y="13"/>
                  </a:lnTo>
                  <a:lnTo>
                    <a:pt x="15" y="11"/>
                  </a:lnTo>
                  <a:lnTo>
                    <a:pt x="14" y="10"/>
                  </a:lnTo>
                  <a:lnTo>
                    <a:pt x="12" y="10"/>
                  </a:lnTo>
                  <a:lnTo>
                    <a:pt x="8" y="11"/>
                  </a:lnTo>
                  <a:lnTo>
                    <a:pt x="5" y="12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3" y="7"/>
                  </a:lnTo>
                  <a:lnTo>
                    <a:pt x="7" y="5"/>
                  </a:lnTo>
                  <a:lnTo>
                    <a:pt x="11" y="2"/>
                  </a:lnTo>
                  <a:lnTo>
                    <a:pt x="13" y="1"/>
                  </a:lnTo>
                  <a:lnTo>
                    <a:pt x="14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44" name="Freeform 118"/>
            <p:cNvSpPr>
              <a:spLocks/>
            </p:cNvSpPr>
            <p:nvPr/>
          </p:nvSpPr>
          <p:spPr bwMode="auto">
            <a:xfrm>
              <a:off x="1941085" y="2489346"/>
              <a:ext cx="43444" cy="11585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30" y="0"/>
                </a:cxn>
                <a:cxn ang="0">
                  <a:pos x="29" y="0"/>
                </a:cxn>
                <a:cxn ang="0">
                  <a:pos x="26" y="0"/>
                </a:cxn>
                <a:cxn ang="0">
                  <a:pos x="23" y="1"/>
                </a:cxn>
                <a:cxn ang="0">
                  <a:pos x="19" y="2"/>
                </a:cxn>
                <a:cxn ang="0">
                  <a:pos x="17" y="2"/>
                </a:cxn>
                <a:cxn ang="0">
                  <a:pos x="10" y="5"/>
                </a:cxn>
                <a:cxn ang="0">
                  <a:pos x="3" y="8"/>
                </a:cxn>
                <a:cxn ang="0">
                  <a:pos x="1" y="8"/>
                </a:cxn>
                <a:cxn ang="0">
                  <a:pos x="0" y="7"/>
                </a:cxn>
                <a:cxn ang="0">
                  <a:pos x="0" y="6"/>
                </a:cxn>
                <a:cxn ang="0">
                  <a:pos x="2" y="5"/>
                </a:cxn>
                <a:cxn ang="0">
                  <a:pos x="5" y="3"/>
                </a:cxn>
                <a:cxn ang="0">
                  <a:pos x="7" y="2"/>
                </a:cxn>
                <a:cxn ang="0">
                  <a:pos x="8" y="2"/>
                </a:cxn>
                <a:cxn ang="0">
                  <a:pos x="15" y="1"/>
                </a:cxn>
                <a:cxn ang="0">
                  <a:pos x="22" y="0"/>
                </a:cxn>
              </a:cxnLst>
              <a:rect l="0" t="0" r="r" b="b"/>
              <a:pathLst>
                <a:path w="30" h="8">
                  <a:moveTo>
                    <a:pt x="22" y="0"/>
                  </a:moveTo>
                  <a:lnTo>
                    <a:pt x="30" y="0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3" y="1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0" y="5"/>
                  </a:lnTo>
                  <a:lnTo>
                    <a:pt x="3" y="8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2" y="5"/>
                  </a:lnTo>
                  <a:lnTo>
                    <a:pt x="5" y="3"/>
                  </a:lnTo>
                  <a:lnTo>
                    <a:pt x="7" y="2"/>
                  </a:lnTo>
                  <a:lnTo>
                    <a:pt x="8" y="2"/>
                  </a:lnTo>
                  <a:lnTo>
                    <a:pt x="15" y="1"/>
                  </a:lnTo>
                  <a:lnTo>
                    <a:pt x="22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45" name="Freeform 119"/>
            <p:cNvSpPr>
              <a:spLocks/>
            </p:cNvSpPr>
            <p:nvPr/>
          </p:nvSpPr>
          <p:spPr bwMode="auto">
            <a:xfrm>
              <a:off x="1916466" y="2503827"/>
              <a:ext cx="27515" cy="8689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9" y="0"/>
                </a:cxn>
                <a:cxn ang="0">
                  <a:pos x="11" y="3"/>
                </a:cxn>
                <a:cxn ang="0">
                  <a:pos x="3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5" y="0"/>
                </a:cxn>
              </a:cxnLst>
              <a:rect l="0" t="0" r="r" b="b"/>
              <a:pathLst>
                <a:path w="19" h="6">
                  <a:moveTo>
                    <a:pt x="15" y="0"/>
                  </a:moveTo>
                  <a:lnTo>
                    <a:pt x="19" y="0"/>
                  </a:lnTo>
                  <a:lnTo>
                    <a:pt x="11" y="3"/>
                  </a:lnTo>
                  <a:lnTo>
                    <a:pt x="3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3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46" name="Freeform 120"/>
            <p:cNvSpPr>
              <a:spLocks noEditPoints="1"/>
            </p:cNvSpPr>
            <p:nvPr/>
          </p:nvSpPr>
          <p:spPr bwMode="auto">
            <a:xfrm>
              <a:off x="1977287" y="2473416"/>
              <a:ext cx="2896" cy="144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close/>
                  <a:moveTo>
                    <a:pt x="2" y="0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47" name="Freeform 121"/>
            <p:cNvSpPr>
              <a:spLocks/>
            </p:cNvSpPr>
            <p:nvPr/>
          </p:nvSpPr>
          <p:spPr bwMode="auto">
            <a:xfrm>
              <a:off x="1987425" y="2705116"/>
              <a:ext cx="99921" cy="60821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32" y="0"/>
                </a:cxn>
                <a:cxn ang="0">
                  <a:pos x="36" y="1"/>
                </a:cxn>
                <a:cxn ang="0">
                  <a:pos x="40" y="2"/>
                </a:cxn>
                <a:cxn ang="0">
                  <a:pos x="44" y="4"/>
                </a:cxn>
                <a:cxn ang="0">
                  <a:pos x="48" y="6"/>
                </a:cxn>
                <a:cxn ang="0">
                  <a:pos x="51" y="8"/>
                </a:cxn>
                <a:cxn ang="0">
                  <a:pos x="52" y="8"/>
                </a:cxn>
                <a:cxn ang="0">
                  <a:pos x="53" y="8"/>
                </a:cxn>
                <a:cxn ang="0">
                  <a:pos x="56" y="7"/>
                </a:cxn>
                <a:cxn ang="0">
                  <a:pos x="59" y="7"/>
                </a:cxn>
                <a:cxn ang="0">
                  <a:pos x="62" y="7"/>
                </a:cxn>
                <a:cxn ang="0">
                  <a:pos x="65" y="7"/>
                </a:cxn>
                <a:cxn ang="0">
                  <a:pos x="67" y="8"/>
                </a:cxn>
                <a:cxn ang="0">
                  <a:pos x="69" y="11"/>
                </a:cxn>
                <a:cxn ang="0">
                  <a:pos x="69" y="14"/>
                </a:cxn>
                <a:cxn ang="0">
                  <a:pos x="68" y="18"/>
                </a:cxn>
                <a:cxn ang="0">
                  <a:pos x="66" y="20"/>
                </a:cxn>
                <a:cxn ang="0">
                  <a:pos x="63" y="21"/>
                </a:cxn>
                <a:cxn ang="0">
                  <a:pos x="59" y="21"/>
                </a:cxn>
                <a:cxn ang="0">
                  <a:pos x="56" y="22"/>
                </a:cxn>
                <a:cxn ang="0">
                  <a:pos x="53" y="22"/>
                </a:cxn>
                <a:cxn ang="0">
                  <a:pos x="48" y="24"/>
                </a:cxn>
                <a:cxn ang="0">
                  <a:pos x="42" y="26"/>
                </a:cxn>
                <a:cxn ang="0">
                  <a:pos x="38" y="27"/>
                </a:cxn>
                <a:cxn ang="0">
                  <a:pos x="34" y="29"/>
                </a:cxn>
                <a:cxn ang="0">
                  <a:pos x="23" y="40"/>
                </a:cxn>
                <a:cxn ang="0">
                  <a:pos x="19" y="41"/>
                </a:cxn>
                <a:cxn ang="0">
                  <a:pos x="15" y="42"/>
                </a:cxn>
                <a:cxn ang="0">
                  <a:pos x="10" y="40"/>
                </a:cxn>
                <a:cxn ang="0">
                  <a:pos x="4" y="36"/>
                </a:cxn>
                <a:cxn ang="0">
                  <a:pos x="1" y="33"/>
                </a:cxn>
                <a:cxn ang="0">
                  <a:pos x="0" y="30"/>
                </a:cxn>
                <a:cxn ang="0">
                  <a:pos x="0" y="28"/>
                </a:cxn>
                <a:cxn ang="0">
                  <a:pos x="2" y="26"/>
                </a:cxn>
                <a:cxn ang="0">
                  <a:pos x="14" y="20"/>
                </a:cxn>
                <a:cxn ang="0">
                  <a:pos x="15" y="17"/>
                </a:cxn>
                <a:cxn ang="0">
                  <a:pos x="16" y="16"/>
                </a:cxn>
                <a:cxn ang="0">
                  <a:pos x="19" y="16"/>
                </a:cxn>
                <a:cxn ang="0">
                  <a:pos x="26" y="12"/>
                </a:cxn>
                <a:cxn ang="0">
                  <a:pos x="31" y="7"/>
                </a:cxn>
                <a:cxn ang="0">
                  <a:pos x="31" y="1"/>
                </a:cxn>
                <a:cxn ang="0">
                  <a:pos x="31" y="0"/>
                </a:cxn>
              </a:cxnLst>
              <a:rect l="0" t="0" r="r" b="b"/>
              <a:pathLst>
                <a:path w="69" h="42">
                  <a:moveTo>
                    <a:pt x="31" y="0"/>
                  </a:moveTo>
                  <a:lnTo>
                    <a:pt x="32" y="0"/>
                  </a:lnTo>
                  <a:lnTo>
                    <a:pt x="36" y="1"/>
                  </a:lnTo>
                  <a:lnTo>
                    <a:pt x="40" y="2"/>
                  </a:lnTo>
                  <a:lnTo>
                    <a:pt x="44" y="4"/>
                  </a:lnTo>
                  <a:lnTo>
                    <a:pt x="48" y="6"/>
                  </a:lnTo>
                  <a:lnTo>
                    <a:pt x="51" y="8"/>
                  </a:lnTo>
                  <a:lnTo>
                    <a:pt x="52" y="8"/>
                  </a:lnTo>
                  <a:lnTo>
                    <a:pt x="53" y="8"/>
                  </a:lnTo>
                  <a:lnTo>
                    <a:pt x="56" y="7"/>
                  </a:lnTo>
                  <a:lnTo>
                    <a:pt x="59" y="7"/>
                  </a:lnTo>
                  <a:lnTo>
                    <a:pt x="62" y="7"/>
                  </a:lnTo>
                  <a:lnTo>
                    <a:pt x="65" y="7"/>
                  </a:lnTo>
                  <a:lnTo>
                    <a:pt x="67" y="8"/>
                  </a:lnTo>
                  <a:lnTo>
                    <a:pt x="69" y="11"/>
                  </a:lnTo>
                  <a:lnTo>
                    <a:pt x="69" y="14"/>
                  </a:lnTo>
                  <a:lnTo>
                    <a:pt x="68" y="18"/>
                  </a:lnTo>
                  <a:lnTo>
                    <a:pt x="66" y="20"/>
                  </a:lnTo>
                  <a:lnTo>
                    <a:pt x="63" y="21"/>
                  </a:lnTo>
                  <a:lnTo>
                    <a:pt x="59" y="21"/>
                  </a:lnTo>
                  <a:lnTo>
                    <a:pt x="56" y="22"/>
                  </a:lnTo>
                  <a:lnTo>
                    <a:pt x="53" y="22"/>
                  </a:lnTo>
                  <a:lnTo>
                    <a:pt x="48" y="24"/>
                  </a:lnTo>
                  <a:lnTo>
                    <a:pt x="42" y="26"/>
                  </a:lnTo>
                  <a:lnTo>
                    <a:pt x="38" y="27"/>
                  </a:lnTo>
                  <a:lnTo>
                    <a:pt x="34" y="29"/>
                  </a:lnTo>
                  <a:lnTo>
                    <a:pt x="23" y="40"/>
                  </a:lnTo>
                  <a:lnTo>
                    <a:pt x="19" y="41"/>
                  </a:lnTo>
                  <a:lnTo>
                    <a:pt x="15" y="42"/>
                  </a:lnTo>
                  <a:lnTo>
                    <a:pt x="10" y="40"/>
                  </a:lnTo>
                  <a:lnTo>
                    <a:pt x="4" y="36"/>
                  </a:lnTo>
                  <a:lnTo>
                    <a:pt x="1" y="33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2" y="26"/>
                  </a:lnTo>
                  <a:lnTo>
                    <a:pt x="14" y="20"/>
                  </a:lnTo>
                  <a:lnTo>
                    <a:pt x="15" y="17"/>
                  </a:lnTo>
                  <a:lnTo>
                    <a:pt x="16" y="16"/>
                  </a:lnTo>
                  <a:lnTo>
                    <a:pt x="19" y="16"/>
                  </a:lnTo>
                  <a:lnTo>
                    <a:pt x="26" y="12"/>
                  </a:lnTo>
                  <a:lnTo>
                    <a:pt x="31" y="7"/>
                  </a:lnTo>
                  <a:lnTo>
                    <a:pt x="31" y="1"/>
                  </a:lnTo>
                  <a:lnTo>
                    <a:pt x="31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48" name="Freeform 122"/>
            <p:cNvSpPr>
              <a:spLocks/>
            </p:cNvSpPr>
            <p:nvPr/>
          </p:nvSpPr>
          <p:spPr bwMode="auto">
            <a:xfrm>
              <a:off x="2177128" y="2734078"/>
              <a:ext cx="52132" cy="44892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1" y="5"/>
                </a:cxn>
                <a:cxn ang="0">
                  <a:pos x="22" y="9"/>
                </a:cxn>
                <a:cxn ang="0">
                  <a:pos x="25" y="12"/>
                </a:cxn>
                <a:cxn ang="0">
                  <a:pos x="27" y="14"/>
                </a:cxn>
                <a:cxn ang="0">
                  <a:pos x="29" y="14"/>
                </a:cxn>
                <a:cxn ang="0">
                  <a:pos x="31" y="13"/>
                </a:cxn>
                <a:cxn ang="0">
                  <a:pos x="35" y="11"/>
                </a:cxn>
                <a:cxn ang="0">
                  <a:pos x="36" y="11"/>
                </a:cxn>
                <a:cxn ang="0">
                  <a:pos x="36" y="12"/>
                </a:cxn>
                <a:cxn ang="0">
                  <a:pos x="36" y="15"/>
                </a:cxn>
                <a:cxn ang="0">
                  <a:pos x="36" y="20"/>
                </a:cxn>
                <a:cxn ang="0">
                  <a:pos x="35" y="28"/>
                </a:cxn>
                <a:cxn ang="0">
                  <a:pos x="34" y="30"/>
                </a:cxn>
                <a:cxn ang="0">
                  <a:pos x="31" y="31"/>
                </a:cxn>
                <a:cxn ang="0">
                  <a:pos x="29" y="30"/>
                </a:cxn>
                <a:cxn ang="0">
                  <a:pos x="24" y="28"/>
                </a:cxn>
                <a:cxn ang="0">
                  <a:pos x="21" y="28"/>
                </a:cxn>
                <a:cxn ang="0">
                  <a:pos x="18" y="28"/>
                </a:cxn>
                <a:cxn ang="0">
                  <a:pos x="15" y="28"/>
                </a:cxn>
                <a:cxn ang="0">
                  <a:pos x="13" y="26"/>
                </a:cxn>
                <a:cxn ang="0">
                  <a:pos x="13" y="25"/>
                </a:cxn>
                <a:cxn ang="0">
                  <a:pos x="12" y="23"/>
                </a:cxn>
                <a:cxn ang="0">
                  <a:pos x="11" y="22"/>
                </a:cxn>
                <a:cxn ang="0">
                  <a:pos x="8" y="20"/>
                </a:cxn>
                <a:cxn ang="0">
                  <a:pos x="4" y="18"/>
                </a:cxn>
                <a:cxn ang="0">
                  <a:pos x="0" y="15"/>
                </a:cxn>
                <a:cxn ang="0">
                  <a:pos x="0" y="14"/>
                </a:cxn>
                <a:cxn ang="0">
                  <a:pos x="1" y="12"/>
                </a:cxn>
                <a:cxn ang="0">
                  <a:pos x="2" y="11"/>
                </a:cxn>
                <a:cxn ang="0">
                  <a:pos x="3" y="10"/>
                </a:cxn>
                <a:cxn ang="0">
                  <a:pos x="4" y="10"/>
                </a:cxn>
                <a:cxn ang="0">
                  <a:pos x="6" y="11"/>
                </a:cxn>
                <a:cxn ang="0">
                  <a:pos x="7" y="12"/>
                </a:cxn>
                <a:cxn ang="0">
                  <a:pos x="7" y="14"/>
                </a:cxn>
                <a:cxn ang="0">
                  <a:pos x="8" y="15"/>
                </a:cxn>
                <a:cxn ang="0">
                  <a:pos x="10" y="16"/>
                </a:cxn>
                <a:cxn ang="0">
                  <a:pos x="13" y="15"/>
                </a:cxn>
                <a:cxn ang="0">
                  <a:pos x="15" y="12"/>
                </a:cxn>
                <a:cxn ang="0">
                  <a:pos x="16" y="8"/>
                </a:cxn>
                <a:cxn ang="0">
                  <a:pos x="18" y="5"/>
                </a:cxn>
                <a:cxn ang="0">
                  <a:pos x="19" y="1"/>
                </a:cxn>
                <a:cxn ang="0">
                  <a:pos x="19" y="0"/>
                </a:cxn>
              </a:cxnLst>
              <a:rect l="0" t="0" r="r" b="b"/>
              <a:pathLst>
                <a:path w="36" h="31">
                  <a:moveTo>
                    <a:pt x="19" y="0"/>
                  </a:moveTo>
                  <a:lnTo>
                    <a:pt x="21" y="5"/>
                  </a:lnTo>
                  <a:lnTo>
                    <a:pt x="22" y="9"/>
                  </a:lnTo>
                  <a:lnTo>
                    <a:pt x="25" y="12"/>
                  </a:lnTo>
                  <a:lnTo>
                    <a:pt x="27" y="14"/>
                  </a:lnTo>
                  <a:lnTo>
                    <a:pt x="29" y="14"/>
                  </a:lnTo>
                  <a:lnTo>
                    <a:pt x="31" y="13"/>
                  </a:lnTo>
                  <a:lnTo>
                    <a:pt x="35" y="11"/>
                  </a:lnTo>
                  <a:lnTo>
                    <a:pt x="36" y="11"/>
                  </a:lnTo>
                  <a:lnTo>
                    <a:pt x="36" y="12"/>
                  </a:lnTo>
                  <a:lnTo>
                    <a:pt x="36" y="15"/>
                  </a:lnTo>
                  <a:lnTo>
                    <a:pt x="36" y="20"/>
                  </a:lnTo>
                  <a:lnTo>
                    <a:pt x="35" y="28"/>
                  </a:lnTo>
                  <a:lnTo>
                    <a:pt x="34" y="30"/>
                  </a:lnTo>
                  <a:lnTo>
                    <a:pt x="31" y="31"/>
                  </a:lnTo>
                  <a:lnTo>
                    <a:pt x="29" y="30"/>
                  </a:lnTo>
                  <a:lnTo>
                    <a:pt x="24" y="28"/>
                  </a:lnTo>
                  <a:lnTo>
                    <a:pt x="21" y="28"/>
                  </a:lnTo>
                  <a:lnTo>
                    <a:pt x="18" y="28"/>
                  </a:lnTo>
                  <a:lnTo>
                    <a:pt x="15" y="28"/>
                  </a:lnTo>
                  <a:lnTo>
                    <a:pt x="13" y="26"/>
                  </a:lnTo>
                  <a:lnTo>
                    <a:pt x="13" y="25"/>
                  </a:lnTo>
                  <a:lnTo>
                    <a:pt x="12" y="23"/>
                  </a:lnTo>
                  <a:lnTo>
                    <a:pt x="11" y="22"/>
                  </a:lnTo>
                  <a:lnTo>
                    <a:pt x="8" y="20"/>
                  </a:lnTo>
                  <a:lnTo>
                    <a:pt x="4" y="18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2" y="11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6" y="11"/>
                  </a:lnTo>
                  <a:lnTo>
                    <a:pt x="7" y="12"/>
                  </a:lnTo>
                  <a:lnTo>
                    <a:pt x="7" y="14"/>
                  </a:lnTo>
                  <a:lnTo>
                    <a:pt x="8" y="15"/>
                  </a:lnTo>
                  <a:lnTo>
                    <a:pt x="10" y="16"/>
                  </a:lnTo>
                  <a:lnTo>
                    <a:pt x="13" y="15"/>
                  </a:lnTo>
                  <a:lnTo>
                    <a:pt x="15" y="12"/>
                  </a:lnTo>
                  <a:lnTo>
                    <a:pt x="16" y="8"/>
                  </a:lnTo>
                  <a:lnTo>
                    <a:pt x="18" y="5"/>
                  </a:lnTo>
                  <a:lnTo>
                    <a:pt x="19" y="1"/>
                  </a:lnTo>
                  <a:lnTo>
                    <a:pt x="19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49" name="Freeform 123"/>
            <p:cNvSpPr>
              <a:spLocks/>
            </p:cNvSpPr>
            <p:nvPr/>
          </p:nvSpPr>
          <p:spPr bwMode="auto">
            <a:xfrm>
              <a:off x="2649216" y="2786210"/>
              <a:ext cx="5792" cy="289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2" y="0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2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50" name="Freeform 124"/>
            <p:cNvSpPr>
              <a:spLocks noEditPoints="1"/>
            </p:cNvSpPr>
            <p:nvPr/>
          </p:nvSpPr>
          <p:spPr bwMode="auto">
            <a:xfrm>
              <a:off x="2362488" y="2547271"/>
              <a:ext cx="495258" cy="362031"/>
            </a:xfrm>
            <a:custGeom>
              <a:avLst/>
              <a:gdLst/>
              <a:ahLst/>
              <a:cxnLst>
                <a:cxn ang="0">
                  <a:pos x="30" y="17"/>
                </a:cxn>
                <a:cxn ang="0">
                  <a:pos x="83" y="11"/>
                </a:cxn>
                <a:cxn ang="0">
                  <a:pos x="87" y="8"/>
                </a:cxn>
                <a:cxn ang="0">
                  <a:pos x="96" y="15"/>
                </a:cxn>
                <a:cxn ang="0">
                  <a:pos x="136" y="28"/>
                </a:cxn>
                <a:cxn ang="0">
                  <a:pos x="145" y="32"/>
                </a:cxn>
                <a:cxn ang="0">
                  <a:pos x="181" y="44"/>
                </a:cxn>
                <a:cxn ang="0">
                  <a:pos x="197" y="52"/>
                </a:cxn>
                <a:cxn ang="0">
                  <a:pos x="195" y="65"/>
                </a:cxn>
                <a:cxn ang="0">
                  <a:pos x="215" y="70"/>
                </a:cxn>
                <a:cxn ang="0">
                  <a:pos x="252" y="78"/>
                </a:cxn>
                <a:cxn ang="0">
                  <a:pos x="264" y="89"/>
                </a:cxn>
                <a:cxn ang="0">
                  <a:pos x="275" y="102"/>
                </a:cxn>
                <a:cxn ang="0">
                  <a:pos x="264" y="121"/>
                </a:cxn>
                <a:cxn ang="0">
                  <a:pos x="276" y="130"/>
                </a:cxn>
                <a:cxn ang="0">
                  <a:pos x="289" y="151"/>
                </a:cxn>
                <a:cxn ang="0">
                  <a:pos x="288" y="179"/>
                </a:cxn>
                <a:cxn ang="0">
                  <a:pos x="293" y="186"/>
                </a:cxn>
                <a:cxn ang="0">
                  <a:pos x="307" y="209"/>
                </a:cxn>
                <a:cxn ang="0">
                  <a:pos x="322" y="221"/>
                </a:cxn>
                <a:cxn ang="0">
                  <a:pos x="325" y="228"/>
                </a:cxn>
                <a:cxn ang="0">
                  <a:pos x="336" y="250"/>
                </a:cxn>
                <a:cxn ang="0">
                  <a:pos x="317" y="235"/>
                </a:cxn>
                <a:cxn ang="0">
                  <a:pos x="302" y="243"/>
                </a:cxn>
                <a:cxn ang="0">
                  <a:pos x="283" y="233"/>
                </a:cxn>
                <a:cxn ang="0">
                  <a:pos x="258" y="218"/>
                </a:cxn>
                <a:cxn ang="0">
                  <a:pos x="243" y="206"/>
                </a:cxn>
                <a:cxn ang="0">
                  <a:pos x="236" y="208"/>
                </a:cxn>
                <a:cxn ang="0">
                  <a:pos x="231" y="191"/>
                </a:cxn>
                <a:cxn ang="0">
                  <a:pos x="211" y="192"/>
                </a:cxn>
                <a:cxn ang="0">
                  <a:pos x="201" y="181"/>
                </a:cxn>
                <a:cxn ang="0">
                  <a:pos x="195" y="179"/>
                </a:cxn>
                <a:cxn ang="0">
                  <a:pos x="205" y="165"/>
                </a:cxn>
                <a:cxn ang="0">
                  <a:pos x="193" y="156"/>
                </a:cxn>
                <a:cxn ang="0">
                  <a:pos x="175" y="139"/>
                </a:cxn>
                <a:cxn ang="0">
                  <a:pos x="153" y="137"/>
                </a:cxn>
                <a:cxn ang="0">
                  <a:pos x="166" y="133"/>
                </a:cxn>
                <a:cxn ang="0">
                  <a:pos x="152" y="126"/>
                </a:cxn>
                <a:cxn ang="0">
                  <a:pos x="150" y="125"/>
                </a:cxn>
                <a:cxn ang="0">
                  <a:pos x="133" y="123"/>
                </a:cxn>
                <a:cxn ang="0">
                  <a:pos x="122" y="113"/>
                </a:cxn>
                <a:cxn ang="0">
                  <a:pos x="85" y="96"/>
                </a:cxn>
                <a:cxn ang="0">
                  <a:pos x="40" y="92"/>
                </a:cxn>
                <a:cxn ang="0">
                  <a:pos x="20" y="90"/>
                </a:cxn>
                <a:cxn ang="0">
                  <a:pos x="34" y="82"/>
                </a:cxn>
                <a:cxn ang="0">
                  <a:pos x="1" y="72"/>
                </a:cxn>
                <a:cxn ang="0">
                  <a:pos x="17" y="62"/>
                </a:cxn>
                <a:cxn ang="0">
                  <a:pos x="7" y="55"/>
                </a:cxn>
                <a:cxn ang="0">
                  <a:pos x="16" y="39"/>
                </a:cxn>
                <a:cxn ang="0">
                  <a:pos x="6" y="32"/>
                </a:cxn>
                <a:cxn ang="0">
                  <a:pos x="23" y="34"/>
                </a:cxn>
                <a:cxn ang="0">
                  <a:pos x="35" y="24"/>
                </a:cxn>
                <a:cxn ang="0">
                  <a:pos x="17" y="20"/>
                </a:cxn>
                <a:cxn ang="0">
                  <a:pos x="32" y="4"/>
                </a:cxn>
                <a:cxn ang="0">
                  <a:pos x="35" y="8"/>
                </a:cxn>
                <a:cxn ang="0">
                  <a:pos x="52" y="14"/>
                </a:cxn>
                <a:cxn ang="0">
                  <a:pos x="67" y="9"/>
                </a:cxn>
                <a:cxn ang="0">
                  <a:pos x="75" y="12"/>
                </a:cxn>
                <a:cxn ang="0">
                  <a:pos x="69" y="0"/>
                </a:cxn>
              </a:cxnLst>
              <a:rect l="0" t="0" r="r" b="b"/>
              <a:pathLst>
                <a:path w="342" h="250">
                  <a:moveTo>
                    <a:pt x="28" y="17"/>
                  </a:moveTo>
                  <a:lnTo>
                    <a:pt x="27" y="17"/>
                  </a:lnTo>
                  <a:lnTo>
                    <a:pt x="26" y="17"/>
                  </a:lnTo>
                  <a:lnTo>
                    <a:pt x="25" y="18"/>
                  </a:lnTo>
                  <a:lnTo>
                    <a:pt x="26" y="18"/>
                  </a:lnTo>
                  <a:lnTo>
                    <a:pt x="27" y="17"/>
                  </a:lnTo>
                  <a:lnTo>
                    <a:pt x="30" y="17"/>
                  </a:lnTo>
                  <a:lnTo>
                    <a:pt x="30" y="17"/>
                  </a:lnTo>
                  <a:lnTo>
                    <a:pt x="28" y="17"/>
                  </a:lnTo>
                  <a:close/>
                  <a:moveTo>
                    <a:pt x="69" y="0"/>
                  </a:moveTo>
                  <a:lnTo>
                    <a:pt x="70" y="0"/>
                  </a:lnTo>
                  <a:lnTo>
                    <a:pt x="75" y="1"/>
                  </a:lnTo>
                  <a:lnTo>
                    <a:pt x="80" y="3"/>
                  </a:lnTo>
                  <a:lnTo>
                    <a:pt x="84" y="6"/>
                  </a:lnTo>
                  <a:lnTo>
                    <a:pt x="84" y="9"/>
                  </a:lnTo>
                  <a:lnTo>
                    <a:pt x="83" y="11"/>
                  </a:lnTo>
                  <a:lnTo>
                    <a:pt x="83" y="12"/>
                  </a:lnTo>
                  <a:lnTo>
                    <a:pt x="83" y="13"/>
                  </a:lnTo>
                  <a:lnTo>
                    <a:pt x="84" y="13"/>
                  </a:lnTo>
                  <a:lnTo>
                    <a:pt x="85" y="12"/>
                  </a:lnTo>
                  <a:lnTo>
                    <a:pt x="85" y="11"/>
                  </a:lnTo>
                  <a:lnTo>
                    <a:pt x="85" y="10"/>
                  </a:lnTo>
                  <a:lnTo>
                    <a:pt x="86" y="9"/>
                  </a:lnTo>
                  <a:lnTo>
                    <a:pt x="87" y="8"/>
                  </a:lnTo>
                  <a:lnTo>
                    <a:pt x="87" y="7"/>
                  </a:lnTo>
                  <a:lnTo>
                    <a:pt x="88" y="8"/>
                  </a:lnTo>
                  <a:lnTo>
                    <a:pt x="89" y="9"/>
                  </a:lnTo>
                  <a:lnTo>
                    <a:pt x="90" y="10"/>
                  </a:lnTo>
                  <a:lnTo>
                    <a:pt x="92" y="14"/>
                  </a:lnTo>
                  <a:lnTo>
                    <a:pt x="93" y="15"/>
                  </a:lnTo>
                  <a:lnTo>
                    <a:pt x="95" y="15"/>
                  </a:lnTo>
                  <a:lnTo>
                    <a:pt x="96" y="15"/>
                  </a:lnTo>
                  <a:lnTo>
                    <a:pt x="98" y="15"/>
                  </a:lnTo>
                  <a:lnTo>
                    <a:pt x="101" y="17"/>
                  </a:lnTo>
                  <a:lnTo>
                    <a:pt x="106" y="19"/>
                  </a:lnTo>
                  <a:lnTo>
                    <a:pt x="112" y="21"/>
                  </a:lnTo>
                  <a:lnTo>
                    <a:pt x="118" y="24"/>
                  </a:lnTo>
                  <a:lnTo>
                    <a:pt x="124" y="26"/>
                  </a:lnTo>
                  <a:lnTo>
                    <a:pt x="131" y="29"/>
                  </a:lnTo>
                  <a:lnTo>
                    <a:pt x="136" y="28"/>
                  </a:lnTo>
                  <a:lnTo>
                    <a:pt x="140" y="27"/>
                  </a:lnTo>
                  <a:lnTo>
                    <a:pt x="143" y="27"/>
                  </a:lnTo>
                  <a:lnTo>
                    <a:pt x="148" y="27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7" y="30"/>
                  </a:lnTo>
                  <a:lnTo>
                    <a:pt x="146" y="31"/>
                  </a:lnTo>
                  <a:lnTo>
                    <a:pt x="145" y="32"/>
                  </a:lnTo>
                  <a:lnTo>
                    <a:pt x="145" y="34"/>
                  </a:lnTo>
                  <a:lnTo>
                    <a:pt x="146" y="35"/>
                  </a:lnTo>
                  <a:lnTo>
                    <a:pt x="152" y="35"/>
                  </a:lnTo>
                  <a:lnTo>
                    <a:pt x="159" y="39"/>
                  </a:lnTo>
                  <a:lnTo>
                    <a:pt x="166" y="42"/>
                  </a:lnTo>
                  <a:lnTo>
                    <a:pt x="173" y="45"/>
                  </a:lnTo>
                  <a:lnTo>
                    <a:pt x="177" y="45"/>
                  </a:lnTo>
                  <a:lnTo>
                    <a:pt x="181" y="44"/>
                  </a:lnTo>
                  <a:lnTo>
                    <a:pt x="185" y="43"/>
                  </a:lnTo>
                  <a:lnTo>
                    <a:pt x="188" y="43"/>
                  </a:lnTo>
                  <a:lnTo>
                    <a:pt x="190" y="45"/>
                  </a:lnTo>
                  <a:lnTo>
                    <a:pt x="190" y="47"/>
                  </a:lnTo>
                  <a:lnTo>
                    <a:pt x="191" y="50"/>
                  </a:lnTo>
                  <a:lnTo>
                    <a:pt x="192" y="52"/>
                  </a:lnTo>
                  <a:lnTo>
                    <a:pt x="194" y="53"/>
                  </a:lnTo>
                  <a:lnTo>
                    <a:pt x="197" y="52"/>
                  </a:lnTo>
                  <a:lnTo>
                    <a:pt x="200" y="51"/>
                  </a:lnTo>
                  <a:lnTo>
                    <a:pt x="203" y="51"/>
                  </a:lnTo>
                  <a:lnTo>
                    <a:pt x="205" y="53"/>
                  </a:lnTo>
                  <a:lnTo>
                    <a:pt x="204" y="55"/>
                  </a:lnTo>
                  <a:lnTo>
                    <a:pt x="202" y="58"/>
                  </a:lnTo>
                  <a:lnTo>
                    <a:pt x="199" y="60"/>
                  </a:lnTo>
                  <a:lnTo>
                    <a:pt x="196" y="62"/>
                  </a:lnTo>
                  <a:lnTo>
                    <a:pt x="195" y="65"/>
                  </a:lnTo>
                  <a:lnTo>
                    <a:pt x="195" y="66"/>
                  </a:lnTo>
                  <a:lnTo>
                    <a:pt x="195" y="66"/>
                  </a:lnTo>
                  <a:lnTo>
                    <a:pt x="196" y="66"/>
                  </a:lnTo>
                  <a:lnTo>
                    <a:pt x="197" y="66"/>
                  </a:lnTo>
                  <a:lnTo>
                    <a:pt x="198" y="65"/>
                  </a:lnTo>
                  <a:lnTo>
                    <a:pt x="200" y="65"/>
                  </a:lnTo>
                  <a:lnTo>
                    <a:pt x="208" y="67"/>
                  </a:lnTo>
                  <a:lnTo>
                    <a:pt x="215" y="70"/>
                  </a:lnTo>
                  <a:lnTo>
                    <a:pt x="223" y="72"/>
                  </a:lnTo>
                  <a:lnTo>
                    <a:pt x="231" y="73"/>
                  </a:lnTo>
                  <a:lnTo>
                    <a:pt x="238" y="74"/>
                  </a:lnTo>
                  <a:lnTo>
                    <a:pt x="243" y="74"/>
                  </a:lnTo>
                  <a:lnTo>
                    <a:pt x="248" y="74"/>
                  </a:lnTo>
                  <a:lnTo>
                    <a:pt x="251" y="75"/>
                  </a:lnTo>
                  <a:lnTo>
                    <a:pt x="252" y="76"/>
                  </a:lnTo>
                  <a:lnTo>
                    <a:pt x="252" y="78"/>
                  </a:lnTo>
                  <a:lnTo>
                    <a:pt x="250" y="81"/>
                  </a:lnTo>
                  <a:lnTo>
                    <a:pt x="247" y="86"/>
                  </a:lnTo>
                  <a:lnTo>
                    <a:pt x="252" y="83"/>
                  </a:lnTo>
                  <a:lnTo>
                    <a:pt x="259" y="82"/>
                  </a:lnTo>
                  <a:lnTo>
                    <a:pt x="261" y="82"/>
                  </a:lnTo>
                  <a:lnTo>
                    <a:pt x="264" y="87"/>
                  </a:lnTo>
                  <a:lnTo>
                    <a:pt x="264" y="88"/>
                  </a:lnTo>
                  <a:lnTo>
                    <a:pt x="264" y="89"/>
                  </a:lnTo>
                  <a:lnTo>
                    <a:pt x="263" y="89"/>
                  </a:lnTo>
                  <a:lnTo>
                    <a:pt x="263" y="89"/>
                  </a:lnTo>
                  <a:lnTo>
                    <a:pt x="262" y="89"/>
                  </a:lnTo>
                  <a:lnTo>
                    <a:pt x="262" y="90"/>
                  </a:lnTo>
                  <a:lnTo>
                    <a:pt x="265" y="93"/>
                  </a:lnTo>
                  <a:lnTo>
                    <a:pt x="269" y="97"/>
                  </a:lnTo>
                  <a:lnTo>
                    <a:pt x="272" y="100"/>
                  </a:lnTo>
                  <a:lnTo>
                    <a:pt x="275" y="102"/>
                  </a:lnTo>
                  <a:lnTo>
                    <a:pt x="274" y="106"/>
                  </a:lnTo>
                  <a:lnTo>
                    <a:pt x="271" y="108"/>
                  </a:lnTo>
                  <a:lnTo>
                    <a:pt x="268" y="110"/>
                  </a:lnTo>
                  <a:lnTo>
                    <a:pt x="265" y="112"/>
                  </a:lnTo>
                  <a:lnTo>
                    <a:pt x="262" y="114"/>
                  </a:lnTo>
                  <a:lnTo>
                    <a:pt x="261" y="117"/>
                  </a:lnTo>
                  <a:lnTo>
                    <a:pt x="262" y="120"/>
                  </a:lnTo>
                  <a:lnTo>
                    <a:pt x="264" y="121"/>
                  </a:lnTo>
                  <a:lnTo>
                    <a:pt x="267" y="122"/>
                  </a:lnTo>
                  <a:lnTo>
                    <a:pt x="271" y="122"/>
                  </a:lnTo>
                  <a:lnTo>
                    <a:pt x="273" y="124"/>
                  </a:lnTo>
                  <a:lnTo>
                    <a:pt x="274" y="124"/>
                  </a:lnTo>
                  <a:lnTo>
                    <a:pt x="273" y="126"/>
                  </a:lnTo>
                  <a:lnTo>
                    <a:pt x="273" y="128"/>
                  </a:lnTo>
                  <a:lnTo>
                    <a:pt x="273" y="129"/>
                  </a:lnTo>
                  <a:lnTo>
                    <a:pt x="276" y="130"/>
                  </a:lnTo>
                  <a:lnTo>
                    <a:pt x="276" y="130"/>
                  </a:lnTo>
                  <a:lnTo>
                    <a:pt x="277" y="131"/>
                  </a:lnTo>
                  <a:lnTo>
                    <a:pt x="280" y="135"/>
                  </a:lnTo>
                  <a:lnTo>
                    <a:pt x="284" y="138"/>
                  </a:lnTo>
                  <a:lnTo>
                    <a:pt x="286" y="142"/>
                  </a:lnTo>
                  <a:lnTo>
                    <a:pt x="287" y="144"/>
                  </a:lnTo>
                  <a:lnTo>
                    <a:pt x="289" y="150"/>
                  </a:lnTo>
                  <a:lnTo>
                    <a:pt x="289" y="151"/>
                  </a:lnTo>
                  <a:lnTo>
                    <a:pt x="288" y="156"/>
                  </a:lnTo>
                  <a:lnTo>
                    <a:pt x="287" y="162"/>
                  </a:lnTo>
                  <a:lnTo>
                    <a:pt x="286" y="166"/>
                  </a:lnTo>
                  <a:lnTo>
                    <a:pt x="284" y="169"/>
                  </a:lnTo>
                  <a:lnTo>
                    <a:pt x="283" y="172"/>
                  </a:lnTo>
                  <a:lnTo>
                    <a:pt x="283" y="176"/>
                  </a:lnTo>
                  <a:lnTo>
                    <a:pt x="285" y="178"/>
                  </a:lnTo>
                  <a:lnTo>
                    <a:pt x="288" y="179"/>
                  </a:lnTo>
                  <a:lnTo>
                    <a:pt x="292" y="180"/>
                  </a:lnTo>
                  <a:lnTo>
                    <a:pt x="295" y="181"/>
                  </a:lnTo>
                  <a:lnTo>
                    <a:pt x="297" y="182"/>
                  </a:lnTo>
                  <a:lnTo>
                    <a:pt x="297" y="183"/>
                  </a:lnTo>
                  <a:lnTo>
                    <a:pt x="297" y="184"/>
                  </a:lnTo>
                  <a:lnTo>
                    <a:pt x="294" y="185"/>
                  </a:lnTo>
                  <a:lnTo>
                    <a:pt x="293" y="186"/>
                  </a:lnTo>
                  <a:lnTo>
                    <a:pt x="293" y="186"/>
                  </a:lnTo>
                  <a:lnTo>
                    <a:pt x="296" y="188"/>
                  </a:lnTo>
                  <a:lnTo>
                    <a:pt x="299" y="189"/>
                  </a:lnTo>
                  <a:lnTo>
                    <a:pt x="302" y="190"/>
                  </a:lnTo>
                  <a:lnTo>
                    <a:pt x="306" y="191"/>
                  </a:lnTo>
                  <a:lnTo>
                    <a:pt x="308" y="193"/>
                  </a:lnTo>
                  <a:lnTo>
                    <a:pt x="308" y="195"/>
                  </a:lnTo>
                  <a:lnTo>
                    <a:pt x="306" y="206"/>
                  </a:lnTo>
                  <a:lnTo>
                    <a:pt x="307" y="209"/>
                  </a:lnTo>
                  <a:lnTo>
                    <a:pt x="309" y="211"/>
                  </a:lnTo>
                  <a:lnTo>
                    <a:pt x="314" y="211"/>
                  </a:lnTo>
                  <a:lnTo>
                    <a:pt x="316" y="211"/>
                  </a:lnTo>
                  <a:lnTo>
                    <a:pt x="321" y="216"/>
                  </a:lnTo>
                  <a:lnTo>
                    <a:pt x="324" y="220"/>
                  </a:lnTo>
                  <a:lnTo>
                    <a:pt x="324" y="221"/>
                  </a:lnTo>
                  <a:lnTo>
                    <a:pt x="322" y="221"/>
                  </a:lnTo>
                  <a:lnTo>
                    <a:pt x="322" y="221"/>
                  </a:lnTo>
                  <a:lnTo>
                    <a:pt x="325" y="223"/>
                  </a:lnTo>
                  <a:lnTo>
                    <a:pt x="326" y="224"/>
                  </a:lnTo>
                  <a:lnTo>
                    <a:pt x="328" y="225"/>
                  </a:lnTo>
                  <a:lnTo>
                    <a:pt x="329" y="226"/>
                  </a:lnTo>
                  <a:lnTo>
                    <a:pt x="329" y="227"/>
                  </a:lnTo>
                  <a:lnTo>
                    <a:pt x="329" y="227"/>
                  </a:lnTo>
                  <a:lnTo>
                    <a:pt x="325" y="227"/>
                  </a:lnTo>
                  <a:lnTo>
                    <a:pt x="325" y="228"/>
                  </a:lnTo>
                  <a:lnTo>
                    <a:pt x="329" y="231"/>
                  </a:lnTo>
                  <a:lnTo>
                    <a:pt x="333" y="234"/>
                  </a:lnTo>
                  <a:lnTo>
                    <a:pt x="337" y="237"/>
                  </a:lnTo>
                  <a:lnTo>
                    <a:pt x="340" y="240"/>
                  </a:lnTo>
                  <a:lnTo>
                    <a:pt x="342" y="244"/>
                  </a:lnTo>
                  <a:lnTo>
                    <a:pt x="342" y="246"/>
                  </a:lnTo>
                  <a:lnTo>
                    <a:pt x="339" y="249"/>
                  </a:lnTo>
                  <a:lnTo>
                    <a:pt x="336" y="250"/>
                  </a:lnTo>
                  <a:lnTo>
                    <a:pt x="333" y="250"/>
                  </a:lnTo>
                  <a:lnTo>
                    <a:pt x="331" y="249"/>
                  </a:lnTo>
                  <a:lnTo>
                    <a:pt x="329" y="246"/>
                  </a:lnTo>
                  <a:lnTo>
                    <a:pt x="328" y="242"/>
                  </a:lnTo>
                  <a:lnTo>
                    <a:pt x="326" y="239"/>
                  </a:lnTo>
                  <a:lnTo>
                    <a:pt x="324" y="236"/>
                  </a:lnTo>
                  <a:lnTo>
                    <a:pt x="321" y="235"/>
                  </a:lnTo>
                  <a:lnTo>
                    <a:pt x="317" y="235"/>
                  </a:lnTo>
                  <a:lnTo>
                    <a:pt x="314" y="238"/>
                  </a:lnTo>
                  <a:lnTo>
                    <a:pt x="311" y="241"/>
                  </a:lnTo>
                  <a:lnTo>
                    <a:pt x="309" y="246"/>
                  </a:lnTo>
                  <a:lnTo>
                    <a:pt x="306" y="249"/>
                  </a:lnTo>
                  <a:lnTo>
                    <a:pt x="306" y="249"/>
                  </a:lnTo>
                  <a:lnTo>
                    <a:pt x="306" y="248"/>
                  </a:lnTo>
                  <a:lnTo>
                    <a:pt x="306" y="245"/>
                  </a:lnTo>
                  <a:lnTo>
                    <a:pt x="302" y="243"/>
                  </a:lnTo>
                  <a:lnTo>
                    <a:pt x="298" y="242"/>
                  </a:lnTo>
                  <a:lnTo>
                    <a:pt x="296" y="243"/>
                  </a:lnTo>
                  <a:lnTo>
                    <a:pt x="295" y="244"/>
                  </a:lnTo>
                  <a:lnTo>
                    <a:pt x="293" y="244"/>
                  </a:lnTo>
                  <a:lnTo>
                    <a:pt x="290" y="240"/>
                  </a:lnTo>
                  <a:lnTo>
                    <a:pt x="287" y="236"/>
                  </a:lnTo>
                  <a:lnTo>
                    <a:pt x="284" y="233"/>
                  </a:lnTo>
                  <a:lnTo>
                    <a:pt x="283" y="233"/>
                  </a:lnTo>
                  <a:lnTo>
                    <a:pt x="283" y="235"/>
                  </a:lnTo>
                  <a:lnTo>
                    <a:pt x="283" y="236"/>
                  </a:lnTo>
                  <a:lnTo>
                    <a:pt x="283" y="237"/>
                  </a:lnTo>
                  <a:lnTo>
                    <a:pt x="282" y="237"/>
                  </a:lnTo>
                  <a:lnTo>
                    <a:pt x="275" y="233"/>
                  </a:lnTo>
                  <a:lnTo>
                    <a:pt x="268" y="227"/>
                  </a:lnTo>
                  <a:lnTo>
                    <a:pt x="261" y="221"/>
                  </a:lnTo>
                  <a:lnTo>
                    <a:pt x="258" y="218"/>
                  </a:lnTo>
                  <a:lnTo>
                    <a:pt x="255" y="213"/>
                  </a:lnTo>
                  <a:lnTo>
                    <a:pt x="254" y="209"/>
                  </a:lnTo>
                  <a:lnTo>
                    <a:pt x="251" y="205"/>
                  </a:lnTo>
                  <a:lnTo>
                    <a:pt x="249" y="203"/>
                  </a:lnTo>
                  <a:lnTo>
                    <a:pt x="245" y="200"/>
                  </a:lnTo>
                  <a:lnTo>
                    <a:pt x="243" y="201"/>
                  </a:lnTo>
                  <a:lnTo>
                    <a:pt x="243" y="203"/>
                  </a:lnTo>
                  <a:lnTo>
                    <a:pt x="243" y="206"/>
                  </a:lnTo>
                  <a:lnTo>
                    <a:pt x="243" y="212"/>
                  </a:lnTo>
                  <a:lnTo>
                    <a:pt x="242" y="214"/>
                  </a:lnTo>
                  <a:lnTo>
                    <a:pt x="240" y="214"/>
                  </a:lnTo>
                  <a:lnTo>
                    <a:pt x="239" y="213"/>
                  </a:lnTo>
                  <a:lnTo>
                    <a:pt x="239" y="212"/>
                  </a:lnTo>
                  <a:lnTo>
                    <a:pt x="238" y="211"/>
                  </a:lnTo>
                  <a:lnTo>
                    <a:pt x="237" y="209"/>
                  </a:lnTo>
                  <a:lnTo>
                    <a:pt x="236" y="208"/>
                  </a:lnTo>
                  <a:lnTo>
                    <a:pt x="235" y="207"/>
                  </a:lnTo>
                  <a:lnTo>
                    <a:pt x="233" y="206"/>
                  </a:lnTo>
                  <a:lnTo>
                    <a:pt x="229" y="204"/>
                  </a:lnTo>
                  <a:lnTo>
                    <a:pt x="227" y="203"/>
                  </a:lnTo>
                  <a:lnTo>
                    <a:pt x="225" y="200"/>
                  </a:lnTo>
                  <a:lnTo>
                    <a:pt x="226" y="198"/>
                  </a:lnTo>
                  <a:lnTo>
                    <a:pt x="230" y="194"/>
                  </a:lnTo>
                  <a:lnTo>
                    <a:pt x="231" y="191"/>
                  </a:lnTo>
                  <a:lnTo>
                    <a:pt x="231" y="191"/>
                  </a:lnTo>
                  <a:lnTo>
                    <a:pt x="229" y="191"/>
                  </a:lnTo>
                  <a:lnTo>
                    <a:pt x="227" y="192"/>
                  </a:lnTo>
                  <a:lnTo>
                    <a:pt x="227" y="192"/>
                  </a:lnTo>
                  <a:lnTo>
                    <a:pt x="226" y="192"/>
                  </a:lnTo>
                  <a:lnTo>
                    <a:pt x="215" y="195"/>
                  </a:lnTo>
                  <a:lnTo>
                    <a:pt x="212" y="194"/>
                  </a:lnTo>
                  <a:lnTo>
                    <a:pt x="211" y="192"/>
                  </a:lnTo>
                  <a:lnTo>
                    <a:pt x="212" y="189"/>
                  </a:lnTo>
                  <a:lnTo>
                    <a:pt x="214" y="183"/>
                  </a:lnTo>
                  <a:lnTo>
                    <a:pt x="214" y="180"/>
                  </a:lnTo>
                  <a:lnTo>
                    <a:pt x="213" y="178"/>
                  </a:lnTo>
                  <a:lnTo>
                    <a:pt x="211" y="177"/>
                  </a:lnTo>
                  <a:lnTo>
                    <a:pt x="208" y="178"/>
                  </a:lnTo>
                  <a:lnTo>
                    <a:pt x="204" y="180"/>
                  </a:lnTo>
                  <a:lnTo>
                    <a:pt x="201" y="181"/>
                  </a:lnTo>
                  <a:lnTo>
                    <a:pt x="198" y="182"/>
                  </a:lnTo>
                  <a:lnTo>
                    <a:pt x="197" y="183"/>
                  </a:lnTo>
                  <a:lnTo>
                    <a:pt x="195" y="184"/>
                  </a:lnTo>
                  <a:lnTo>
                    <a:pt x="194" y="184"/>
                  </a:lnTo>
                  <a:lnTo>
                    <a:pt x="193" y="183"/>
                  </a:lnTo>
                  <a:lnTo>
                    <a:pt x="193" y="183"/>
                  </a:lnTo>
                  <a:lnTo>
                    <a:pt x="195" y="180"/>
                  </a:lnTo>
                  <a:lnTo>
                    <a:pt x="195" y="179"/>
                  </a:lnTo>
                  <a:lnTo>
                    <a:pt x="195" y="178"/>
                  </a:lnTo>
                  <a:lnTo>
                    <a:pt x="196" y="177"/>
                  </a:lnTo>
                  <a:lnTo>
                    <a:pt x="198" y="173"/>
                  </a:lnTo>
                  <a:lnTo>
                    <a:pt x="201" y="169"/>
                  </a:lnTo>
                  <a:lnTo>
                    <a:pt x="202" y="166"/>
                  </a:lnTo>
                  <a:lnTo>
                    <a:pt x="203" y="166"/>
                  </a:lnTo>
                  <a:lnTo>
                    <a:pt x="204" y="166"/>
                  </a:lnTo>
                  <a:lnTo>
                    <a:pt x="205" y="165"/>
                  </a:lnTo>
                  <a:lnTo>
                    <a:pt x="205" y="164"/>
                  </a:lnTo>
                  <a:lnTo>
                    <a:pt x="205" y="163"/>
                  </a:lnTo>
                  <a:lnTo>
                    <a:pt x="204" y="161"/>
                  </a:lnTo>
                  <a:lnTo>
                    <a:pt x="201" y="159"/>
                  </a:lnTo>
                  <a:lnTo>
                    <a:pt x="199" y="158"/>
                  </a:lnTo>
                  <a:lnTo>
                    <a:pt x="196" y="157"/>
                  </a:lnTo>
                  <a:lnTo>
                    <a:pt x="193" y="156"/>
                  </a:lnTo>
                  <a:lnTo>
                    <a:pt x="193" y="156"/>
                  </a:lnTo>
                  <a:lnTo>
                    <a:pt x="192" y="155"/>
                  </a:lnTo>
                  <a:lnTo>
                    <a:pt x="192" y="154"/>
                  </a:lnTo>
                  <a:lnTo>
                    <a:pt x="191" y="153"/>
                  </a:lnTo>
                  <a:lnTo>
                    <a:pt x="188" y="150"/>
                  </a:lnTo>
                  <a:lnTo>
                    <a:pt x="185" y="145"/>
                  </a:lnTo>
                  <a:lnTo>
                    <a:pt x="182" y="142"/>
                  </a:lnTo>
                  <a:lnTo>
                    <a:pt x="178" y="139"/>
                  </a:lnTo>
                  <a:lnTo>
                    <a:pt x="175" y="139"/>
                  </a:lnTo>
                  <a:lnTo>
                    <a:pt x="172" y="141"/>
                  </a:lnTo>
                  <a:lnTo>
                    <a:pt x="168" y="142"/>
                  </a:lnTo>
                  <a:lnTo>
                    <a:pt x="167" y="142"/>
                  </a:lnTo>
                  <a:lnTo>
                    <a:pt x="166" y="141"/>
                  </a:lnTo>
                  <a:lnTo>
                    <a:pt x="164" y="141"/>
                  </a:lnTo>
                  <a:lnTo>
                    <a:pt x="150" y="141"/>
                  </a:lnTo>
                  <a:lnTo>
                    <a:pt x="151" y="139"/>
                  </a:lnTo>
                  <a:lnTo>
                    <a:pt x="153" y="137"/>
                  </a:lnTo>
                  <a:lnTo>
                    <a:pt x="157" y="136"/>
                  </a:lnTo>
                  <a:lnTo>
                    <a:pt x="161" y="135"/>
                  </a:lnTo>
                  <a:lnTo>
                    <a:pt x="165" y="134"/>
                  </a:lnTo>
                  <a:lnTo>
                    <a:pt x="168" y="133"/>
                  </a:lnTo>
                  <a:lnTo>
                    <a:pt x="169" y="133"/>
                  </a:lnTo>
                  <a:lnTo>
                    <a:pt x="168" y="132"/>
                  </a:lnTo>
                  <a:lnTo>
                    <a:pt x="168" y="133"/>
                  </a:lnTo>
                  <a:lnTo>
                    <a:pt x="166" y="133"/>
                  </a:lnTo>
                  <a:lnTo>
                    <a:pt x="165" y="134"/>
                  </a:lnTo>
                  <a:lnTo>
                    <a:pt x="164" y="133"/>
                  </a:lnTo>
                  <a:lnTo>
                    <a:pt x="164" y="133"/>
                  </a:lnTo>
                  <a:lnTo>
                    <a:pt x="161" y="130"/>
                  </a:lnTo>
                  <a:lnTo>
                    <a:pt x="158" y="127"/>
                  </a:lnTo>
                  <a:lnTo>
                    <a:pt x="154" y="125"/>
                  </a:lnTo>
                  <a:lnTo>
                    <a:pt x="153" y="125"/>
                  </a:lnTo>
                  <a:lnTo>
                    <a:pt x="152" y="126"/>
                  </a:lnTo>
                  <a:lnTo>
                    <a:pt x="151" y="127"/>
                  </a:lnTo>
                  <a:lnTo>
                    <a:pt x="150" y="128"/>
                  </a:lnTo>
                  <a:lnTo>
                    <a:pt x="150" y="128"/>
                  </a:lnTo>
                  <a:lnTo>
                    <a:pt x="149" y="128"/>
                  </a:lnTo>
                  <a:lnTo>
                    <a:pt x="148" y="128"/>
                  </a:lnTo>
                  <a:lnTo>
                    <a:pt x="148" y="127"/>
                  </a:lnTo>
                  <a:lnTo>
                    <a:pt x="149" y="125"/>
                  </a:lnTo>
                  <a:lnTo>
                    <a:pt x="150" y="125"/>
                  </a:lnTo>
                  <a:lnTo>
                    <a:pt x="150" y="124"/>
                  </a:lnTo>
                  <a:lnTo>
                    <a:pt x="151" y="123"/>
                  </a:lnTo>
                  <a:lnTo>
                    <a:pt x="150" y="123"/>
                  </a:lnTo>
                  <a:lnTo>
                    <a:pt x="145" y="120"/>
                  </a:lnTo>
                  <a:lnTo>
                    <a:pt x="140" y="118"/>
                  </a:lnTo>
                  <a:lnTo>
                    <a:pt x="135" y="119"/>
                  </a:lnTo>
                  <a:lnTo>
                    <a:pt x="134" y="120"/>
                  </a:lnTo>
                  <a:lnTo>
                    <a:pt x="133" y="123"/>
                  </a:lnTo>
                  <a:lnTo>
                    <a:pt x="134" y="125"/>
                  </a:lnTo>
                  <a:lnTo>
                    <a:pt x="134" y="129"/>
                  </a:lnTo>
                  <a:lnTo>
                    <a:pt x="133" y="129"/>
                  </a:lnTo>
                  <a:lnTo>
                    <a:pt x="129" y="127"/>
                  </a:lnTo>
                  <a:lnTo>
                    <a:pt x="127" y="124"/>
                  </a:lnTo>
                  <a:lnTo>
                    <a:pt x="126" y="121"/>
                  </a:lnTo>
                  <a:lnTo>
                    <a:pt x="124" y="116"/>
                  </a:lnTo>
                  <a:lnTo>
                    <a:pt x="122" y="113"/>
                  </a:lnTo>
                  <a:lnTo>
                    <a:pt x="120" y="113"/>
                  </a:lnTo>
                  <a:lnTo>
                    <a:pt x="119" y="114"/>
                  </a:lnTo>
                  <a:lnTo>
                    <a:pt x="117" y="114"/>
                  </a:lnTo>
                  <a:lnTo>
                    <a:pt x="112" y="111"/>
                  </a:lnTo>
                  <a:lnTo>
                    <a:pt x="103" y="102"/>
                  </a:lnTo>
                  <a:lnTo>
                    <a:pt x="98" y="99"/>
                  </a:lnTo>
                  <a:lnTo>
                    <a:pt x="92" y="98"/>
                  </a:lnTo>
                  <a:lnTo>
                    <a:pt x="85" y="96"/>
                  </a:lnTo>
                  <a:lnTo>
                    <a:pt x="79" y="94"/>
                  </a:lnTo>
                  <a:lnTo>
                    <a:pt x="73" y="91"/>
                  </a:lnTo>
                  <a:lnTo>
                    <a:pt x="69" y="89"/>
                  </a:lnTo>
                  <a:lnTo>
                    <a:pt x="64" y="87"/>
                  </a:lnTo>
                  <a:lnTo>
                    <a:pt x="58" y="87"/>
                  </a:lnTo>
                  <a:lnTo>
                    <a:pt x="51" y="88"/>
                  </a:lnTo>
                  <a:lnTo>
                    <a:pt x="44" y="89"/>
                  </a:lnTo>
                  <a:lnTo>
                    <a:pt x="40" y="92"/>
                  </a:lnTo>
                  <a:lnTo>
                    <a:pt x="37" y="93"/>
                  </a:lnTo>
                  <a:lnTo>
                    <a:pt x="36" y="94"/>
                  </a:lnTo>
                  <a:lnTo>
                    <a:pt x="35" y="95"/>
                  </a:lnTo>
                  <a:lnTo>
                    <a:pt x="34" y="95"/>
                  </a:lnTo>
                  <a:lnTo>
                    <a:pt x="31" y="94"/>
                  </a:lnTo>
                  <a:lnTo>
                    <a:pt x="27" y="92"/>
                  </a:lnTo>
                  <a:lnTo>
                    <a:pt x="24" y="91"/>
                  </a:lnTo>
                  <a:lnTo>
                    <a:pt x="20" y="90"/>
                  </a:lnTo>
                  <a:lnTo>
                    <a:pt x="17" y="89"/>
                  </a:lnTo>
                  <a:lnTo>
                    <a:pt x="15" y="88"/>
                  </a:lnTo>
                  <a:lnTo>
                    <a:pt x="15" y="86"/>
                  </a:lnTo>
                  <a:lnTo>
                    <a:pt x="17" y="84"/>
                  </a:lnTo>
                  <a:lnTo>
                    <a:pt x="22" y="84"/>
                  </a:lnTo>
                  <a:lnTo>
                    <a:pt x="30" y="84"/>
                  </a:lnTo>
                  <a:lnTo>
                    <a:pt x="34" y="83"/>
                  </a:lnTo>
                  <a:lnTo>
                    <a:pt x="34" y="82"/>
                  </a:lnTo>
                  <a:lnTo>
                    <a:pt x="34" y="81"/>
                  </a:lnTo>
                  <a:lnTo>
                    <a:pt x="33" y="81"/>
                  </a:lnTo>
                  <a:lnTo>
                    <a:pt x="33" y="80"/>
                  </a:lnTo>
                  <a:lnTo>
                    <a:pt x="32" y="79"/>
                  </a:lnTo>
                  <a:lnTo>
                    <a:pt x="31" y="7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1" y="72"/>
                  </a:lnTo>
                  <a:lnTo>
                    <a:pt x="2" y="71"/>
                  </a:lnTo>
                  <a:lnTo>
                    <a:pt x="4" y="71"/>
                  </a:lnTo>
                  <a:lnTo>
                    <a:pt x="5" y="71"/>
                  </a:lnTo>
                  <a:lnTo>
                    <a:pt x="6" y="71"/>
                  </a:lnTo>
                  <a:lnTo>
                    <a:pt x="9" y="69"/>
                  </a:lnTo>
                  <a:lnTo>
                    <a:pt x="12" y="67"/>
                  </a:lnTo>
                  <a:lnTo>
                    <a:pt x="15" y="65"/>
                  </a:lnTo>
                  <a:lnTo>
                    <a:pt x="17" y="62"/>
                  </a:lnTo>
                  <a:lnTo>
                    <a:pt x="19" y="57"/>
                  </a:lnTo>
                  <a:lnTo>
                    <a:pt x="20" y="54"/>
                  </a:lnTo>
                  <a:lnTo>
                    <a:pt x="19" y="52"/>
                  </a:lnTo>
                  <a:lnTo>
                    <a:pt x="17" y="51"/>
                  </a:lnTo>
                  <a:lnTo>
                    <a:pt x="13" y="52"/>
                  </a:lnTo>
                  <a:lnTo>
                    <a:pt x="10" y="53"/>
                  </a:lnTo>
                  <a:lnTo>
                    <a:pt x="8" y="54"/>
                  </a:lnTo>
                  <a:lnTo>
                    <a:pt x="7" y="55"/>
                  </a:lnTo>
                  <a:lnTo>
                    <a:pt x="6" y="55"/>
                  </a:lnTo>
                  <a:lnTo>
                    <a:pt x="2" y="51"/>
                  </a:lnTo>
                  <a:lnTo>
                    <a:pt x="1" y="48"/>
                  </a:lnTo>
                  <a:lnTo>
                    <a:pt x="2" y="45"/>
                  </a:lnTo>
                  <a:lnTo>
                    <a:pt x="4" y="43"/>
                  </a:lnTo>
                  <a:lnTo>
                    <a:pt x="7" y="42"/>
                  </a:lnTo>
                  <a:lnTo>
                    <a:pt x="13" y="40"/>
                  </a:lnTo>
                  <a:lnTo>
                    <a:pt x="16" y="39"/>
                  </a:lnTo>
                  <a:lnTo>
                    <a:pt x="18" y="38"/>
                  </a:lnTo>
                  <a:lnTo>
                    <a:pt x="19" y="37"/>
                  </a:lnTo>
                  <a:lnTo>
                    <a:pt x="19" y="35"/>
                  </a:lnTo>
                  <a:lnTo>
                    <a:pt x="16" y="35"/>
                  </a:lnTo>
                  <a:lnTo>
                    <a:pt x="14" y="34"/>
                  </a:lnTo>
                  <a:lnTo>
                    <a:pt x="11" y="34"/>
                  </a:lnTo>
                  <a:lnTo>
                    <a:pt x="8" y="34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7" y="30"/>
                  </a:lnTo>
                  <a:lnTo>
                    <a:pt x="10" y="28"/>
                  </a:lnTo>
                  <a:lnTo>
                    <a:pt x="11" y="28"/>
                  </a:lnTo>
                  <a:lnTo>
                    <a:pt x="14" y="29"/>
                  </a:lnTo>
                  <a:lnTo>
                    <a:pt x="16" y="31"/>
                  </a:lnTo>
                  <a:lnTo>
                    <a:pt x="20" y="33"/>
                  </a:lnTo>
                  <a:lnTo>
                    <a:pt x="23" y="34"/>
                  </a:lnTo>
                  <a:lnTo>
                    <a:pt x="24" y="34"/>
                  </a:lnTo>
                  <a:lnTo>
                    <a:pt x="25" y="33"/>
                  </a:lnTo>
                  <a:lnTo>
                    <a:pt x="27" y="31"/>
                  </a:lnTo>
                  <a:lnTo>
                    <a:pt x="29" y="30"/>
                  </a:lnTo>
                  <a:lnTo>
                    <a:pt x="34" y="29"/>
                  </a:lnTo>
                  <a:lnTo>
                    <a:pt x="35" y="28"/>
                  </a:lnTo>
                  <a:lnTo>
                    <a:pt x="36" y="26"/>
                  </a:lnTo>
                  <a:lnTo>
                    <a:pt x="35" y="24"/>
                  </a:lnTo>
                  <a:lnTo>
                    <a:pt x="33" y="24"/>
                  </a:lnTo>
                  <a:lnTo>
                    <a:pt x="29" y="23"/>
                  </a:lnTo>
                  <a:lnTo>
                    <a:pt x="26" y="23"/>
                  </a:lnTo>
                  <a:lnTo>
                    <a:pt x="23" y="23"/>
                  </a:lnTo>
                  <a:lnTo>
                    <a:pt x="21" y="22"/>
                  </a:lnTo>
                  <a:lnTo>
                    <a:pt x="20" y="20"/>
                  </a:lnTo>
                  <a:lnTo>
                    <a:pt x="19" y="20"/>
                  </a:lnTo>
                  <a:lnTo>
                    <a:pt x="17" y="20"/>
                  </a:lnTo>
                  <a:lnTo>
                    <a:pt x="16" y="20"/>
                  </a:lnTo>
                  <a:lnTo>
                    <a:pt x="15" y="19"/>
                  </a:lnTo>
                  <a:lnTo>
                    <a:pt x="14" y="16"/>
                  </a:lnTo>
                  <a:lnTo>
                    <a:pt x="16" y="12"/>
                  </a:lnTo>
                  <a:lnTo>
                    <a:pt x="20" y="9"/>
                  </a:lnTo>
                  <a:lnTo>
                    <a:pt x="24" y="6"/>
                  </a:lnTo>
                  <a:lnTo>
                    <a:pt x="28" y="5"/>
                  </a:lnTo>
                  <a:lnTo>
                    <a:pt x="32" y="4"/>
                  </a:lnTo>
                  <a:lnTo>
                    <a:pt x="34" y="4"/>
                  </a:lnTo>
                  <a:lnTo>
                    <a:pt x="35" y="5"/>
                  </a:lnTo>
                  <a:lnTo>
                    <a:pt x="34" y="8"/>
                  </a:lnTo>
                  <a:lnTo>
                    <a:pt x="33" y="11"/>
                  </a:lnTo>
                  <a:lnTo>
                    <a:pt x="33" y="13"/>
                  </a:lnTo>
                  <a:lnTo>
                    <a:pt x="34" y="14"/>
                  </a:lnTo>
                  <a:lnTo>
                    <a:pt x="35" y="13"/>
                  </a:lnTo>
                  <a:lnTo>
                    <a:pt x="35" y="8"/>
                  </a:lnTo>
                  <a:lnTo>
                    <a:pt x="36" y="6"/>
                  </a:lnTo>
                  <a:lnTo>
                    <a:pt x="37" y="4"/>
                  </a:lnTo>
                  <a:lnTo>
                    <a:pt x="40" y="2"/>
                  </a:lnTo>
                  <a:lnTo>
                    <a:pt x="45" y="2"/>
                  </a:lnTo>
                  <a:lnTo>
                    <a:pt x="49" y="3"/>
                  </a:lnTo>
                  <a:lnTo>
                    <a:pt x="51" y="6"/>
                  </a:lnTo>
                  <a:lnTo>
                    <a:pt x="51" y="10"/>
                  </a:lnTo>
                  <a:lnTo>
                    <a:pt x="52" y="14"/>
                  </a:lnTo>
                  <a:lnTo>
                    <a:pt x="54" y="17"/>
                  </a:lnTo>
                  <a:lnTo>
                    <a:pt x="55" y="17"/>
                  </a:lnTo>
                  <a:lnTo>
                    <a:pt x="55" y="11"/>
                  </a:lnTo>
                  <a:lnTo>
                    <a:pt x="55" y="10"/>
                  </a:lnTo>
                  <a:lnTo>
                    <a:pt x="56" y="10"/>
                  </a:lnTo>
                  <a:lnTo>
                    <a:pt x="59" y="9"/>
                  </a:lnTo>
                  <a:lnTo>
                    <a:pt x="64" y="9"/>
                  </a:lnTo>
                  <a:lnTo>
                    <a:pt x="67" y="9"/>
                  </a:lnTo>
                  <a:lnTo>
                    <a:pt x="70" y="10"/>
                  </a:lnTo>
                  <a:lnTo>
                    <a:pt x="72" y="12"/>
                  </a:lnTo>
                  <a:lnTo>
                    <a:pt x="79" y="16"/>
                  </a:lnTo>
                  <a:lnTo>
                    <a:pt x="81" y="17"/>
                  </a:lnTo>
                  <a:lnTo>
                    <a:pt x="81" y="17"/>
                  </a:lnTo>
                  <a:lnTo>
                    <a:pt x="81" y="16"/>
                  </a:lnTo>
                  <a:lnTo>
                    <a:pt x="79" y="13"/>
                  </a:lnTo>
                  <a:lnTo>
                    <a:pt x="75" y="12"/>
                  </a:lnTo>
                  <a:lnTo>
                    <a:pt x="71" y="11"/>
                  </a:lnTo>
                  <a:lnTo>
                    <a:pt x="68" y="9"/>
                  </a:lnTo>
                  <a:lnTo>
                    <a:pt x="65" y="6"/>
                  </a:lnTo>
                  <a:lnTo>
                    <a:pt x="65" y="5"/>
                  </a:lnTo>
                  <a:lnTo>
                    <a:pt x="65" y="4"/>
                  </a:lnTo>
                  <a:lnTo>
                    <a:pt x="66" y="2"/>
                  </a:lnTo>
                  <a:lnTo>
                    <a:pt x="68" y="1"/>
                  </a:lnTo>
                  <a:lnTo>
                    <a:pt x="69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51" name="Freeform 125"/>
            <p:cNvSpPr>
              <a:spLocks/>
            </p:cNvSpPr>
            <p:nvPr/>
          </p:nvSpPr>
          <p:spPr bwMode="auto">
            <a:xfrm>
              <a:off x="2634735" y="2787659"/>
              <a:ext cx="14481" cy="1303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9" y="4"/>
                </a:cxn>
                <a:cxn ang="0">
                  <a:pos x="7" y="7"/>
                </a:cxn>
                <a:cxn ang="0">
                  <a:pos x="4" y="9"/>
                </a:cxn>
                <a:cxn ang="0">
                  <a:pos x="3" y="9"/>
                </a:cxn>
                <a:cxn ang="0">
                  <a:pos x="2" y="8"/>
                </a:cxn>
                <a:cxn ang="0">
                  <a:pos x="2" y="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2" y="0"/>
                </a:cxn>
              </a:cxnLst>
              <a:rect l="0" t="0" r="r" b="b"/>
              <a:pathLst>
                <a:path w="10" h="9">
                  <a:moveTo>
                    <a:pt x="2" y="0"/>
                  </a:moveTo>
                  <a:lnTo>
                    <a:pt x="7" y="0"/>
                  </a:lnTo>
                  <a:lnTo>
                    <a:pt x="10" y="1"/>
                  </a:lnTo>
                  <a:lnTo>
                    <a:pt x="9" y="4"/>
                  </a:lnTo>
                  <a:lnTo>
                    <a:pt x="7" y="7"/>
                  </a:lnTo>
                  <a:lnTo>
                    <a:pt x="4" y="9"/>
                  </a:lnTo>
                  <a:lnTo>
                    <a:pt x="3" y="9"/>
                  </a:lnTo>
                  <a:lnTo>
                    <a:pt x="2" y="8"/>
                  </a:lnTo>
                  <a:lnTo>
                    <a:pt x="2" y="7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52" name="Freeform 126"/>
            <p:cNvSpPr>
              <a:spLocks/>
            </p:cNvSpPr>
            <p:nvPr/>
          </p:nvSpPr>
          <p:spPr bwMode="auto">
            <a:xfrm>
              <a:off x="2025076" y="2738423"/>
              <a:ext cx="160742" cy="94128"/>
            </a:xfrm>
            <a:custGeom>
              <a:avLst/>
              <a:gdLst/>
              <a:ahLst/>
              <a:cxnLst>
                <a:cxn ang="0">
                  <a:pos x="31" y="1"/>
                </a:cxn>
                <a:cxn ang="0">
                  <a:pos x="37" y="4"/>
                </a:cxn>
                <a:cxn ang="0">
                  <a:pos x="40" y="7"/>
                </a:cxn>
                <a:cxn ang="0">
                  <a:pos x="56" y="8"/>
                </a:cxn>
                <a:cxn ang="0">
                  <a:pos x="72" y="12"/>
                </a:cxn>
                <a:cxn ang="0">
                  <a:pos x="73" y="16"/>
                </a:cxn>
                <a:cxn ang="0">
                  <a:pos x="71" y="21"/>
                </a:cxn>
                <a:cxn ang="0">
                  <a:pos x="72" y="24"/>
                </a:cxn>
                <a:cxn ang="0">
                  <a:pos x="76" y="21"/>
                </a:cxn>
                <a:cxn ang="0">
                  <a:pos x="77" y="20"/>
                </a:cxn>
                <a:cxn ang="0">
                  <a:pos x="76" y="18"/>
                </a:cxn>
                <a:cxn ang="0">
                  <a:pos x="75" y="13"/>
                </a:cxn>
                <a:cxn ang="0">
                  <a:pos x="76" y="5"/>
                </a:cxn>
                <a:cxn ang="0">
                  <a:pos x="82" y="1"/>
                </a:cxn>
                <a:cxn ang="0">
                  <a:pos x="87" y="4"/>
                </a:cxn>
                <a:cxn ang="0">
                  <a:pos x="90" y="9"/>
                </a:cxn>
                <a:cxn ang="0">
                  <a:pos x="92" y="29"/>
                </a:cxn>
                <a:cxn ang="0">
                  <a:pos x="97" y="40"/>
                </a:cxn>
                <a:cxn ang="0">
                  <a:pos x="100" y="42"/>
                </a:cxn>
                <a:cxn ang="0">
                  <a:pos x="109" y="46"/>
                </a:cxn>
                <a:cxn ang="0">
                  <a:pos x="111" y="50"/>
                </a:cxn>
                <a:cxn ang="0">
                  <a:pos x="104" y="58"/>
                </a:cxn>
                <a:cxn ang="0">
                  <a:pos x="95" y="63"/>
                </a:cxn>
                <a:cxn ang="0">
                  <a:pos x="84" y="64"/>
                </a:cxn>
                <a:cxn ang="0">
                  <a:pos x="75" y="60"/>
                </a:cxn>
                <a:cxn ang="0">
                  <a:pos x="73" y="54"/>
                </a:cxn>
                <a:cxn ang="0">
                  <a:pos x="69" y="52"/>
                </a:cxn>
                <a:cxn ang="0">
                  <a:pos x="65" y="57"/>
                </a:cxn>
                <a:cxn ang="0">
                  <a:pos x="63" y="59"/>
                </a:cxn>
                <a:cxn ang="0">
                  <a:pos x="49" y="62"/>
                </a:cxn>
                <a:cxn ang="0">
                  <a:pos x="39" y="63"/>
                </a:cxn>
                <a:cxn ang="0">
                  <a:pos x="31" y="61"/>
                </a:cxn>
                <a:cxn ang="0">
                  <a:pos x="26" y="54"/>
                </a:cxn>
                <a:cxn ang="0">
                  <a:pos x="19" y="50"/>
                </a:cxn>
                <a:cxn ang="0">
                  <a:pos x="6" y="46"/>
                </a:cxn>
                <a:cxn ang="0">
                  <a:pos x="0" y="39"/>
                </a:cxn>
                <a:cxn ang="0">
                  <a:pos x="2" y="36"/>
                </a:cxn>
                <a:cxn ang="0">
                  <a:pos x="21" y="36"/>
                </a:cxn>
                <a:cxn ang="0">
                  <a:pos x="28" y="34"/>
                </a:cxn>
                <a:cxn ang="0">
                  <a:pos x="31" y="31"/>
                </a:cxn>
                <a:cxn ang="0">
                  <a:pos x="28" y="30"/>
                </a:cxn>
                <a:cxn ang="0">
                  <a:pos x="22" y="31"/>
                </a:cxn>
                <a:cxn ang="0">
                  <a:pos x="15" y="29"/>
                </a:cxn>
                <a:cxn ang="0">
                  <a:pos x="7" y="23"/>
                </a:cxn>
                <a:cxn ang="0">
                  <a:pos x="7" y="21"/>
                </a:cxn>
                <a:cxn ang="0">
                  <a:pos x="11" y="21"/>
                </a:cxn>
                <a:cxn ang="0">
                  <a:pos x="16" y="20"/>
                </a:cxn>
                <a:cxn ang="0">
                  <a:pos x="16" y="15"/>
                </a:cxn>
                <a:cxn ang="0">
                  <a:pos x="10" y="15"/>
                </a:cxn>
                <a:cxn ang="0">
                  <a:pos x="9" y="13"/>
                </a:cxn>
                <a:cxn ang="0">
                  <a:pos x="13" y="10"/>
                </a:cxn>
                <a:cxn ang="0">
                  <a:pos x="19" y="8"/>
                </a:cxn>
                <a:cxn ang="0">
                  <a:pos x="23" y="3"/>
                </a:cxn>
                <a:cxn ang="0">
                  <a:pos x="28" y="0"/>
                </a:cxn>
              </a:cxnLst>
              <a:rect l="0" t="0" r="r" b="b"/>
              <a:pathLst>
                <a:path w="111" h="65">
                  <a:moveTo>
                    <a:pt x="28" y="0"/>
                  </a:moveTo>
                  <a:lnTo>
                    <a:pt x="31" y="1"/>
                  </a:lnTo>
                  <a:lnTo>
                    <a:pt x="34" y="3"/>
                  </a:lnTo>
                  <a:lnTo>
                    <a:pt x="37" y="4"/>
                  </a:lnTo>
                  <a:lnTo>
                    <a:pt x="39" y="6"/>
                  </a:lnTo>
                  <a:lnTo>
                    <a:pt x="40" y="7"/>
                  </a:lnTo>
                  <a:lnTo>
                    <a:pt x="48" y="7"/>
                  </a:lnTo>
                  <a:lnTo>
                    <a:pt x="56" y="8"/>
                  </a:lnTo>
                  <a:lnTo>
                    <a:pt x="64" y="9"/>
                  </a:lnTo>
                  <a:lnTo>
                    <a:pt x="72" y="12"/>
                  </a:lnTo>
                  <a:lnTo>
                    <a:pt x="73" y="13"/>
                  </a:lnTo>
                  <a:lnTo>
                    <a:pt x="73" y="16"/>
                  </a:lnTo>
                  <a:lnTo>
                    <a:pt x="72" y="19"/>
                  </a:lnTo>
                  <a:lnTo>
                    <a:pt x="71" y="21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4"/>
                  </a:lnTo>
                  <a:lnTo>
                    <a:pt x="76" y="21"/>
                  </a:lnTo>
                  <a:lnTo>
                    <a:pt x="77" y="20"/>
                  </a:lnTo>
                  <a:lnTo>
                    <a:pt x="77" y="20"/>
                  </a:lnTo>
                  <a:lnTo>
                    <a:pt x="76" y="19"/>
                  </a:lnTo>
                  <a:lnTo>
                    <a:pt x="76" y="18"/>
                  </a:lnTo>
                  <a:lnTo>
                    <a:pt x="75" y="17"/>
                  </a:lnTo>
                  <a:lnTo>
                    <a:pt x="75" y="13"/>
                  </a:lnTo>
                  <a:lnTo>
                    <a:pt x="75" y="8"/>
                  </a:lnTo>
                  <a:lnTo>
                    <a:pt x="76" y="5"/>
                  </a:lnTo>
                  <a:lnTo>
                    <a:pt x="79" y="2"/>
                  </a:lnTo>
                  <a:lnTo>
                    <a:pt x="82" y="1"/>
                  </a:lnTo>
                  <a:lnTo>
                    <a:pt x="84" y="2"/>
                  </a:lnTo>
                  <a:lnTo>
                    <a:pt x="87" y="4"/>
                  </a:lnTo>
                  <a:lnTo>
                    <a:pt x="89" y="6"/>
                  </a:lnTo>
                  <a:lnTo>
                    <a:pt x="90" y="9"/>
                  </a:lnTo>
                  <a:lnTo>
                    <a:pt x="90" y="15"/>
                  </a:lnTo>
                  <a:lnTo>
                    <a:pt x="92" y="29"/>
                  </a:lnTo>
                  <a:lnTo>
                    <a:pt x="94" y="35"/>
                  </a:lnTo>
                  <a:lnTo>
                    <a:pt x="97" y="40"/>
                  </a:lnTo>
                  <a:lnTo>
                    <a:pt x="98" y="41"/>
                  </a:lnTo>
                  <a:lnTo>
                    <a:pt x="100" y="42"/>
                  </a:lnTo>
                  <a:lnTo>
                    <a:pt x="106" y="44"/>
                  </a:lnTo>
                  <a:lnTo>
                    <a:pt x="109" y="46"/>
                  </a:lnTo>
                  <a:lnTo>
                    <a:pt x="111" y="47"/>
                  </a:lnTo>
                  <a:lnTo>
                    <a:pt x="111" y="50"/>
                  </a:lnTo>
                  <a:lnTo>
                    <a:pt x="109" y="53"/>
                  </a:lnTo>
                  <a:lnTo>
                    <a:pt x="104" y="58"/>
                  </a:lnTo>
                  <a:lnTo>
                    <a:pt x="99" y="61"/>
                  </a:lnTo>
                  <a:lnTo>
                    <a:pt x="95" y="63"/>
                  </a:lnTo>
                  <a:lnTo>
                    <a:pt x="89" y="65"/>
                  </a:lnTo>
                  <a:lnTo>
                    <a:pt x="84" y="64"/>
                  </a:lnTo>
                  <a:lnTo>
                    <a:pt x="77" y="62"/>
                  </a:lnTo>
                  <a:lnTo>
                    <a:pt x="75" y="60"/>
                  </a:lnTo>
                  <a:lnTo>
                    <a:pt x="74" y="57"/>
                  </a:lnTo>
                  <a:lnTo>
                    <a:pt x="73" y="54"/>
                  </a:lnTo>
                  <a:lnTo>
                    <a:pt x="70" y="52"/>
                  </a:lnTo>
                  <a:lnTo>
                    <a:pt x="69" y="52"/>
                  </a:lnTo>
                  <a:lnTo>
                    <a:pt x="66" y="55"/>
                  </a:lnTo>
                  <a:lnTo>
                    <a:pt x="65" y="57"/>
                  </a:lnTo>
                  <a:lnTo>
                    <a:pt x="64" y="58"/>
                  </a:lnTo>
                  <a:lnTo>
                    <a:pt x="63" y="59"/>
                  </a:lnTo>
                  <a:lnTo>
                    <a:pt x="56" y="61"/>
                  </a:lnTo>
                  <a:lnTo>
                    <a:pt x="49" y="62"/>
                  </a:lnTo>
                  <a:lnTo>
                    <a:pt x="44" y="63"/>
                  </a:lnTo>
                  <a:lnTo>
                    <a:pt x="39" y="63"/>
                  </a:lnTo>
                  <a:lnTo>
                    <a:pt x="34" y="63"/>
                  </a:lnTo>
                  <a:lnTo>
                    <a:pt x="31" y="61"/>
                  </a:lnTo>
                  <a:lnTo>
                    <a:pt x="29" y="57"/>
                  </a:lnTo>
                  <a:lnTo>
                    <a:pt x="26" y="54"/>
                  </a:lnTo>
                  <a:lnTo>
                    <a:pt x="24" y="51"/>
                  </a:lnTo>
                  <a:lnTo>
                    <a:pt x="19" y="50"/>
                  </a:lnTo>
                  <a:lnTo>
                    <a:pt x="10" y="48"/>
                  </a:lnTo>
                  <a:lnTo>
                    <a:pt x="6" y="46"/>
                  </a:lnTo>
                  <a:lnTo>
                    <a:pt x="2" y="42"/>
                  </a:lnTo>
                  <a:lnTo>
                    <a:pt x="0" y="39"/>
                  </a:lnTo>
                  <a:lnTo>
                    <a:pt x="0" y="38"/>
                  </a:lnTo>
                  <a:lnTo>
                    <a:pt x="2" y="36"/>
                  </a:lnTo>
                  <a:lnTo>
                    <a:pt x="5" y="36"/>
                  </a:lnTo>
                  <a:lnTo>
                    <a:pt x="21" y="36"/>
                  </a:lnTo>
                  <a:lnTo>
                    <a:pt x="25" y="35"/>
                  </a:lnTo>
                  <a:lnTo>
                    <a:pt x="28" y="34"/>
                  </a:lnTo>
                  <a:lnTo>
                    <a:pt x="30" y="33"/>
                  </a:lnTo>
                  <a:lnTo>
                    <a:pt x="31" y="31"/>
                  </a:lnTo>
                  <a:lnTo>
                    <a:pt x="30" y="30"/>
                  </a:lnTo>
                  <a:lnTo>
                    <a:pt x="28" y="30"/>
                  </a:lnTo>
                  <a:lnTo>
                    <a:pt x="26" y="30"/>
                  </a:lnTo>
                  <a:lnTo>
                    <a:pt x="22" y="31"/>
                  </a:lnTo>
                  <a:lnTo>
                    <a:pt x="20" y="31"/>
                  </a:lnTo>
                  <a:lnTo>
                    <a:pt x="15" y="29"/>
                  </a:lnTo>
                  <a:lnTo>
                    <a:pt x="11" y="26"/>
                  </a:lnTo>
                  <a:lnTo>
                    <a:pt x="7" y="23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9" y="21"/>
                  </a:lnTo>
                  <a:lnTo>
                    <a:pt x="11" y="21"/>
                  </a:lnTo>
                  <a:lnTo>
                    <a:pt x="15" y="21"/>
                  </a:lnTo>
                  <a:lnTo>
                    <a:pt x="16" y="20"/>
                  </a:lnTo>
                  <a:lnTo>
                    <a:pt x="17" y="18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0" y="15"/>
                  </a:lnTo>
                  <a:lnTo>
                    <a:pt x="9" y="14"/>
                  </a:lnTo>
                  <a:lnTo>
                    <a:pt x="9" y="13"/>
                  </a:lnTo>
                  <a:lnTo>
                    <a:pt x="11" y="11"/>
                  </a:lnTo>
                  <a:lnTo>
                    <a:pt x="13" y="10"/>
                  </a:lnTo>
                  <a:lnTo>
                    <a:pt x="16" y="9"/>
                  </a:lnTo>
                  <a:lnTo>
                    <a:pt x="19" y="8"/>
                  </a:lnTo>
                  <a:lnTo>
                    <a:pt x="21" y="6"/>
                  </a:lnTo>
                  <a:lnTo>
                    <a:pt x="23" y="3"/>
                  </a:lnTo>
                  <a:lnTo>
                    <a:pt x="26" y="2"/>
                  </a:lnTo>
                  <a:lnTo>
                    <a:pt x="28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53" name="Freeform 127"/>
            <p:cNvSpPr>
              <a:spLocks/>
            </p:cNvSpPr>
            <p:nvPr/>
          </p:nvSpPr>
          <p:spPr bwMode="auto">
            <a:xfrm>
              <a:off x="2588395" y="2754352"/>
              <a:ext cx="24619" cy="173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5"/>
                </a:cxn>
                <a:cxn ang="0">
                  <a:pos x="16" y="11"/>
                </a:cxn>
                <a:cxn ang="0">
                  <a:pos x="17" y="11"/>
                </a:cxn>
                <a:cxn ang="0">
                  <a:pos x="16" y="11"/>
                </a:cxn>
                <a:cxn ang="0">
                  <a:pos x="16" y="12"/>
                </a:cxn>
                <a:cxn ang="0">
                  <a:pos x="15" y="11"/>
                </a:cxn>
                <a:cxn ang="0">
                  <a:pos x="14" y="11"/>
                </a:cxn>
                <a:cxn ang="0">
                  <a:pos x="12" y="11"/>
                </a:cxn>
                <a:cxn ang="0">
                  <a:pos x="11" y="11"/>
                </a:cxn>
                <a:cxn ang="0">
                  <a:pos x="11" y="10"/>
                </a:cxn>
                <a:cxn ang="0">
                  <a:pos x="8" y="8"/>
                </a:cxn>
                <a:cxn ang="0">
                  <a:pos x="2" y="2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17" h="12">
                  <a:moveTo>
                    <a:pt x="0" y="0"/>
                  </a:moveTo>
                  <a:lnTo>
                    <a:pt x="9" y="5"/>
                  </a:lnTo>
                  <a:lnTo>
                    <a:pt x="16" y="11"/>
                  </a:lnTo>
                  <a:lnTo>
                    <a:pt x="17" y="11"/>
                  </a:lnTo>
                  <a:lnTo>
                    <a:pt x="16" y="11"/>
                  </a:lnTo>
                  <a:lnTo>
                    <a:pt x="16" y="12"/>
                  </a:lnTo>
                  <a:lnTo>
                    <a:pt x="15" y="11"/>
                  </a:lnTo>
                  <a:lnTo>
                    <a:pt x="14" y="11"/>
                  </a:lnTo>
                  <a:lnTo>
                    <a:pt x="12" y="11"/>
                  </a:lnTo>
                  <a:lnTo>
                    <a:pt x="11" y="11"/>
                  </a:lnTo>
                  <a:lnTo>
                    <a:pt x="11" y="10"/>
                  </a:lnTo>
                  <a:lnTo>
                    <a:pt x="8" y="8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54" name="Freeform 128"/>
            <p:cNvSpPr>
              <a:spLocks/>
            </p:cNvSpPr>
            <p:nvPr/>
          </p:nvSpPr>
          <p:spPr bwMode="auto">
            <a:xfrm>
              <a:off x="2194506" y="2812277"/>
              <a:ext cx="39100" cy="2896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6" y="4"/>
                </a:cxn>
                <a:cxn ang="0">
                  <a:pos x="21" y="8"/>
                </a:cxn>
                <a:cxn ang="0">
                  <a:pos x="25" y="12"/>
                </a:cxn>
                <a:cxn ang="0">
                  <a:pos x="27" y="17"/>
                </a:cxn>
                <a:cxn ang="0">
                  <a:pos x="27" y="18"/>
                </a:cxn>
                <a:cxn ang="0">
                  <a:pos x="26" y="19"/>
                </a:cxn>
                <a:cxn ang="0">
                  <a:pos x="25" y="20"/>
                </a:cxn>
                <a:cxn ang="0">
                  <a:pos x="24" y="20"/>
                </a:cxn>
                <a:cxn ang="0">
                  <a:pos x="23" y="20"/>
                </a:cxn>
                <a:cxn ang="0">
                  <a:pos x="20" y="20"/>
                </a:cxn>
                <a:cxn ang="0">
                  <a:pos x="14" y="19"/>
                </a:cxn>
                <a:cxn ang="0">
                  <a:pos x="9" y="16"/>
                </a:cxn>
                <a:cxn ang="0">
                  <a:pos x="7" y="16"/>
                </a:cxn>
                <a:cxn ang="0">
                  <a:pos x="4" y="16"/>
                </a:cxn>
                <a:cxn ang="0">
                  <a:pos x="2" y="15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1" y="10"/>
                </a:cxn>
                <a:cxn ang="0">
                  <a:pos x="7" y="4"/>
                </a:cxn>
                <a:cxn ang="0">
                  <a:pos x="9" y="2"/>
                </a:cxn>
                <a:cxn ang="0">
                  <a:pos x="11" y="0"/>
                </a:cxn>
                <a:cxn ang="0">
                  <a:pos x="12" y="0"/>
                </a:cxn>
              </a:cxnLst>
              <a:rect l="0" t="0" r="r" b="b"/>
              <a:pathLst>
                <a:path w="27" h="20">
                  <a:moveTo>
                    <a:pt x="12" y="0"/>
                  </a:moveTo>
                  <a:lnTo>
                    <a:pt x="16" y="4"/>
                  </a:lnTo>
                  <a:lnTo>
                    <a:pt x="21" y="8"/>
                  </a:lnTo>
                  <a:lnTo>
                    <a:pt x="25" y="12"/>
                  </a:lnTo>
                  <a:lnTo>
                    <a:pt x="27" y="17"/>
                  </a:lnTo>
                  <a:lnTo>
                    <a:pt x="27" y="18"/>
                  </a:lnTo>
                  <a:lnTo>
                    <a:pt x="26" y="19"/>
                  </a:lnTo>
                  <a:lnTo>
                    <a:pt x="25" y="20"/>
                  </a:lnTo>
                  <a:lnTo>
                    <a:pt x="24" y="20"/>
                  </a:lnTo>
                  <a:lnTo>
                    <a:pt x="23" y="20"/>
                  </a:lnTo>
                  <a:lnTo>
                    <a:pt x="20" y="20"/>
                  </a:lnTo>
                  <a:lnTo>
                    <a:pt x="14" y="19"/>
                  </a:lnTo>
                  <a:lnTo>
                    <a:pt x="9" y="16"/>
                  </a:lnTo>
                  <a:lnTo>
                    <a:pt x="7" y="16"/>
                  </a:lnTo>
                  <a:lnTo>
                    <a:pt x="4" y="16"/>
                  </a:lnTo>
                  <a:lnTo>
                    <a:pt x="2" y="15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7" y="4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2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55" name="Freeform 129"/>
            <p:cNvSpPr>
              <a:spLocks/>
            </p:cNvSpPr>
            <p:nvPr/>
          </p:nvSpPr>
          <p:spPr bwMode="auto">
            <a:xfrm>
              <a:off x="2323389" y="2845584"/>
              <a:ext cx="5792" cy="434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2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3" y="2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56" name="Freeform 130"/>
            <p:cNvSpPr>
              <a:spLocks noEditPoints="1"/>
            </p:cNvSpPr>
            <p:nvPr/>
          </p:nvSpPr>
          <p:spPr bwMode="auto">
            <a:xfrm>
              <a:off x="2284289" y="2734078"/>
              <a:ext cx="328724" cy="218667"/>
            </a:xfrm>
            <a:custGeom>
              <a:avLst/>
              <a:gdLst/>
              <a:ahLst/>
              <a:cxnLst>
                <a:cxn ang="0">
                  <a:pos x="189" y="67"/>
                </a:cxn>
                <a:cxn ang="0">
                  <a:pos x="23" y="0"/>
                </a:cxn>
                <a:cxn ang="0">
                  <a:pos x="19" y="10"/>
                </a:cxn>
                <a:cxn ang="0">
                  <a:pos x="29" y="33"/>
                </a:cxn>
                <a:cxn ang="0">
                  <a:pos x="34" y="32"/>
                </a:cxn>
                <a:cxn ang="0">
                  <a:pos x="29" y="26"/>
                </a:cxn>
                <a:cxn ang="0">
                  <a:pos x="23" y="13"/>
                </a:cxn>
                <a:cxn ang="0">
                  <a:pos x="33" y="14"/>
                </a:cxn>
                <a:cxn ang="0">
                  <a:pos x="42" y="1"/>
                </a:cxn>
                <a:cxn ang="0">
                  <a:pos x="54" y="16"/>
                </a:cxn>
                <a:cxn ang="0">
                  <a:pos x="55" y="19"/>
                </a:cxn>
                <a:cxn ang="0">
                  <a:pos x="60" y="20"/>
                </a:cxn>
                <a:cxn ang="0">
                  <a:pos x="70" y="10"/>
                </a:cxn>
                <a:cxn ang="0">
                  <a:pos x="54" y="3"/>
                </a:cxn>
                <a:cxn ang="0">
                  <a:pos x="75" y="9"/>
                </a:cxn>
                <a:cxn ang="0">
                  <a:pos x="90" y="25"/>
                </a:cxn>
                <a:cxn ang="0">
                  <a:pos x="104" y="28"/>
                </a:cxn>
                <a:cxn ang="0">
                  <a:pos x="109" y="25"/>
                </a:cxn>
                <a:cxn ang="0">
                  <a:pos x="114" y="41"/>
                </a:cxn>
                <a:cxn ang="0">
                  <a:pos x="122" y="31"/>
                </a:cxn>
                <a:cxn ang="0">
                  <a:pos x="134" y="34"/>
                </a:cxn>
                <a:cxn ang="0">
                  <a:pos x="133" y="44"/>
                </a:cxn>
                <a:cxn ang="0">
                  <a:pos x="144" y="42"/>
                </a:cxn>
                <a:cxn ang="0">
                  <a:pos x="144" y="51"/>
                </a:cxn>
                <a:cxn ang="0">
                  <a:pos x="152" y="54"/>
                </a:cxn>
                <a:cxn ang="0">
                  <a:pos x="172" y="65"/>
                </a:cxn>
                <a:cxn ang="0">
                  <a:pos x="174" y="64"/>
                </a:cxn>
                <a:cxn ang="0">
                  <a:pos x="175" y="60"/>
                </a:cxn>
                <a:cxn ang="0">
                  <a:pos x="190" y="65"/>
                </a:cxn>
                <a:cxn ang="0">
                  <a:pos x="193" y="69"/>
                </a:cxn>
                <a:cxn ang="0">
                  <a:pos x="213" y="71"/>
                </a:cxn>
                <a:cxn ang="0">
                  <a:pos x="208" y="72"/>
                </a:cxn>
                <a:cxn ang="0">
                  <a:pos x="217" y="79"/>
                </a:cxn>
                <a:cxn ang="0">
                  <a:pos x="207" y="81"/>
                </a:cxn>
                <a:cxn ang="0">
                  <a:pos x="210" y="97"/>
                </a:cxn>
                <a:cxn ang="0">
                  <a:pos x="201" y="83"/>
                </a:cxn>
                <a:cxn ang="0">
                  <a:pos x="193" y="84"/>
                </a:cxn>
                <a:cxn ang="0">
                  <a:pos x="179" y="98"/>
                </a:cxn>
                <a:cxn ang="0">
                  <a:pos x="183" y="96"/>
                </a:cxn>
                <a:cxn ang="0">
                  <a:pos x="190" y="103"/>
                </a:cxn>
                <a:cxn ang="0">
                  <a:pos x="203" y="104"/>
                </a:cxn>
                <a:cxn ang="0">
                  <a:pos x="208" y="109"/>
                </a:cxn>
                <a:cxn ang="0">
                  <a:pos x="216" y="113"/>
                </a:cxn>
                <a:cxn ang="0">
                  <a:pos x="227" y="135"/>
                </a:cxn>
                <a:cxn ang="0">
                  <a:pos x="211" y="151"/>
                </a:cxn>
                <a:cxn ang="0">
                  <a:pos x="184" y="138"/>
                </a:cxn>
                <a:cxn ang="0">
                  <a:pos x="164" y="133"/>
                </a:cxn>
                <a:cxn ang="0">
                  <a:pos x="169" y="130"/>
                </a:cxn>
                <a:cxn ang="0">
                  <a:pos x="149" y="123"/>
                </a:cxn>
                <a:cxn ang="0">
                  <a:pos x="146" y="101"/>
                </a:cxn>
                <a:cxn ang="0">
                  <a:pos x="162" y="87"/>
                </a:cxn>
                <a:cxn ang="0">
                  <a:pos x="144" y="80"/>
                </a:cxn>
                <a:cxn ang="0">
                  <a:pos x="124" y="66"/>
                </a:cxn>
                <a:cxn ang="0">
                  <a:pos x="118" y="65"/>
                </a:cxn>
                <a:cxn ang="0">
                  <a:pos x="107" y="60"/>
                </a:cxn>
                <a:cxn ang="0">
                  <a:pos x="101" y="55"/>
                </a:cxn>
                <a:cxn ang="0">
                  <a:pos x="90" y="48"/>
                </a:cxn>
                <a:cxn ang="0">
                  <a:pos x="76" y="38"/>
                </a:cxn>
                <a:cxn ang="0">
                  <a:pos x="65" y="49"/>
                </a:cxn>
                <a:cxn ang="0">
                  <a:pos x="58" y="50"/>
                </a:cxn>
                <a:cxn ang="0">
                  <a:pos x="21" y="43"/>
                </a:cxn>
                <a:cxn ang="0">
                  <a:pos x="5" y="18"/>
                </a:cxn>
              </a:cxnLst>
              <a:rect l="0" t="0" r="r" b="b"/>
              <a:pathLst>
                <a:path w="227" h="151">
                  <a:moveTo>
                    <a:pt x="184" y="67"/>
                  </a:moveTo>
                  <a:lnTo>
                    <a:pt x="184" y="67"/>
                  </a:lnTo>
                  <a:lnTo>
                    <a:pt x="185" y="68"/>
                  </a:lnTo>
                  <a:lnTo>
                    <a:pt x="187" y="68"/>
                  </a:lnTo>
                  <a:lnTo>
                    <a:pt x="189" y="67"/>
                  </a:lnTo>
                  <a:lnTo>
                    <a:pt x="187" y="67"/>
                  </a:lnTo>
                  <a:lnTo>
                    <a:pt x="186" y="67"/>
                  </a:lnTo>
                  <a:lnTo>
                    <a:pt x="184" y="67"/>
                  </a:lnTo>
                  <a:close/>
                  <a:moveTo>
                    <a:pt x="20" y="0"/>
                  </a:moveTo>
                  <a:lnTo>
                    <a:pt x="23" y="0"/>
                  </a:lnTo>
                  <a:lnTo>
                    <a:pt x="24" y="0"/>
                  </a:lnTo>
                  <a:lnTo>
                    <a:pt x="25" y="1"/>
                  </a:lnTo>
                  <a:lnTo>
                    <a:pt x="25" y="2"/>
                  </a:lnTo>
                  <a:lnTo>
                    <a:pt x="24" y="5"/>
                  </a:lnTo>
                  <a:lnTo>
                    <a:pt x="19" y="10"/>
                  </a:lnTo>
                  <a:lnTo>
                    <a:pt x="18" y="13"/>
                  </a:lnTo>
                  <a:lnTo>
                    <a:pt x="18" y="18"/>
                  </a:lnTo>
                  <a:lnTo>
                    <a:pt x="21" y="23"/>
                  </a:lnTo>
                  <a:lnTo>
                    <a:pt x="24" y="28"/>
                  </a:lnTo>
                  <a:lnTo>
                    <a:pt x="29" y="33"/>
                  </a:lnTo>
                  <a:lnTo>
                    <a:pt x="33" y="35"/>
                  </a:lnTo>
                  <a:lnTo>
                    <a:pt x="33" y="35"/>
                  </a:lnTo>
                  <a:lnTo>
                    <a:pt x="34" y="34"/>
                  </a:lnTo>
                  <a:lnTo>
                    <a:pt x="34" y="33"/>
                  </a:lnTo>
                  <a:lnTo>
                    <a:pt x="34" y="32"/>
                  </a:lnTo>
                  <a:lnTo>
                    <a:pt x="34" y="30"/>
                  </a:lnTo>
                  <a:lnTo>
                    <a:pt x="34" y="29"/>
                  </a:lnTo>
                  <a:lnTo>
                    <a:pt x="33" y="28"/>
                  </a:lnTo>
                  <a:lnTo>
                    <a:pt x="32" y="27"/>
                  </a:lnTo>
                  <a:lnTo>
                    <a:pt x="29" y="26"/>
                  </a:lnTo>
                  <a:lnTo>
                    <a:pt x="23" y="24"/>
                  </a:lnTo>
                  <a:lnTo>
                    <a:pt x="21" y="22"/>
                  </a:lnTo>
                  <a:lnTo>
                    <a:pt x="20" y="20"/>
                  </a:lnTo>
                  <a:lnTo>
                    <a:pt x="20" y="16"/>
                  </a:lnTo>
                  <a:lnTo>
                    <a:pt x="23" y="13"/>
                  </a:lnTo>
                  <a:lnTo>
                    <a:pt x="25" y="12"/>
                  </a:lnTo>
                  <a:lnTo>
                    <a:pt x="27" y="13"/>
                  </a:lnTo>
                  <a:lnTo>
                    <a:pt x="29" y="14"/>
                  </a:lnTo>
                  <a:lnTo>
                    <a:pt x="31" y="14"/>
                  </a:lnTo>
                  <a:lnTo>
                    <a:pt x="33" y="14"/>
                  </a:lnTo>
                  <a:lnTo>
                    <a:pt x="36" y="11"/>
                  </a:lnTo>
                  <a:lnTo>
                    <a:pt x="37" y="8"/>
                  </a:lnTo>
                  <a:lnTo>
                    <a:pt x="38" y="5"/>
                  </a:lnTo>
                  <a:lnTo>
                    <a:pt x="40" y="1"/>
                  </a:lnTo>
                  <a:lnTo>
                    <a:pt x="42" y="1"/>
                  </a:lnTo>
                  <a:lnTo>
                    <a:pt x="45" y="2"/>
                  </a:lnTo>
                  <a:lnTo>
                    <a:pt x="48" y="4"/>
                  </a:lnTo>
                  <a:lnTo>
                    <a:pt x="51" y="8"/>
                  </a:lnTo>
                  <a:lnTo>
                    <a:pt x="54" y="12"/>
                  </a:lnTo>
                  <a:lnTo>
                    <a:pt x="54" y="16"/>
                  </a:lnTo>
                  <a:lnTo>
                    <a:pt x="53" y="20"/>
                  </a:lnTo>
                  <a:lnTo>
                    <a:pt x="54" y="24"/>
                  </a:lnTo>
                  <a:lnTo>
                    <a:pt x="54" y="23"/>
                  </a:lnTo>
                  <a:lnTo>
                    <a:pt x="54" y="21"/>
                  </a:lnTo>
                  <a:lnTo>
                    <a:pt x="55" y="19"/>
                  </a:lnTo>
                  <a:lnTo>
                    <a:pt x="56" y="18"/>
                  </a:lnTo>
                  <a:lnTo>
                    <a:pt x="57" y="18"/>
                  </a:lnTo>
                  <a:lnTo>
                    <a:pt x="58" y="19"/>
                  </a:lnTo>
                  <a:lnTo>
                    <a:pt x="59" y="19"/>
                  </a:lnTo>
                  <a:lnTo>
                    <a:pt x="60" y="20"/>
                  </a:lnTo>
                  <a:lnTo>
                    <a:pt x="60" y="20"/>
                  </a:lnTo>
                  <a:lnTo>
                    <a:pt x="65" y="16"/>
                  </a:lnTo>
                  <a:lnTo>
                    <a:pt x="69" y="12"/>
                  </a:lnTo>
                  <a:lnTo>
                    <a:pt x="72" y="10"/>
                  </a:lnTo>
                  <a:lnTo>
                    <a:pt x="70" y="10"/>
                  </a:lnTo>
                  <a:lnTo>
                    <a:pt x="69" y="9"/>
                  </a:lnTo>
                  <a:lnTo>
                    <a:pt x="68" y="9"/>
                  </a:lnTo>
                  <a:lnTo>
                    <a:pt x="67" y="9"/>
                  </a:lnTo>
                  <a:lnTo>
                    <a:pt x="59" y="6"/>
                  </a:lnTo>
                  <a:lnTo>
                    <a:pt x="54" y="3"/>
                  </a:lnTo>
                  <a:lnTo>
                    <a:pt x="50" y="2"/>
                  </a:lnTo>
                  <a:lnTo>
                    <a:pt x="48" y="1"/>
                  </a:lnTo>
                  <a:lnTo>
                    <a:pt x="47" y="0"/>
                  </a:lnTo>
                  <a:lnTo>
                    <a:pt x="61" y="4"/>
                  </a:lnTo>
                  <a:lnTo>
                    <a:pt x="75" y="9"/>
                  </a:lnTo>
                  <a:lnTo>
                    <a:pt x="77" y="9"/>
                  </a:lnTo>
                  <a:lnTo>
                    <a:pt x="81" y="11"/>
                  </a:lnTo>
                  <a:lnTo>
                    <a:pt x="85" y="15"/>
                  </a:lnTo>
                  <a:lnTo>
                    <a:pt x="88" y="18"/>
                  </a:lnTo>
                  <a:lnTo>
                    <a:pt x="90" y="25"/>
                  </a:lnTo>
                  <a:lnTo>
                    <a:pt x="92" y="28"/>
                  </a:lnTo>
                  <a:lnTo>
                    <a:pt x="95" y="30"/>
                  </a:lnTo>
                  <a:lnTo>
                    <a:pt x="99" y="31"/>
                  </a:lnTo>
                  <a:lnTo>
                    <a:pt x="103" y="30"/>
                  </a:lnTo>
                  <a:lnTo>
                    <a:pt x="104" y="28"/>
                  </a:lnTo>
                  <a:lnTo>
                    <a:pt x="105" y="23"/>
                  </a:lnTo>
                  <a:lnTo>
                    <a:pt x="106" y="21"/>
                  </a:lnTo>
                  <a:lnTo>
                    <a:pt x="107" y="21"/>
                  </a:lnTo>
                  <a:lnTo>
                    <a:pt x="108" y="22"/>
                  </a:lnTo>
                  <a:lnTo>
                    <a:pt x="109" y="25"/>
                  </a:lnTo>
                  <a:lnTo>
                    <a:pt x="109" y="28"/>
                  </a:lnTo>
                  <a:lnTo>
                    <a:pt x="109" y="32"/>
                  </a:lnTo>
                  <a:lnTo>
                    <a:pt x="110" y="35"/>
                  </a:lnTo>
                  <a:lnTo>
                    <a:pt x="112" y="38"/>
                  </a:lnTo>
                  <a:lnTo>
                    <a:pt x="114" y="41"/>
                  </a:lnTo>
                  <a:lnTo>
                    <a:pt x="117" y="41"/>
                  </a:lnTo>
                  <a:lnTo>
                    <a:pt x="121" y="40"/>
                  </a:lnTo>
                  <a:lnTo>
                    <a:pt x="122" y="39"/>
                  </a:lnTo>
                  <a:lnTo>
                    <a:pt x="122" y="34"/>
                  </a:lnTo>
                  <a:lnTo>
                    <a:pt x="122" y="31"/>
                  </a:lnTo>
                  <a:lnTo>
                    <a:pt x="122" y="28"/>
                  </a:lnTo>
                  <a:lnTo>
                    <a:pt x="124" y="27"/>
                  </a:lnTo>
                  <a:lnTo>
                    <a:pt x="127" y="28"/>
                  </a:lnTo>
                  <a:lnTo>
                    <a:pt x="131" y="30"/>
                  </a:lnTo>
                  <a:lnTo>
                    <a:pt x="134" y="34"/>
                  </a:lnTo>
                  <a:lnTo>
                    <a:pt x="135" y="38"/>
                  </a:lnTo>
                  <a:lnTo>
                    <a:pt x="135" y="41"/>
                  </a:lnTo>
                  <a:lnTo>
                    <a:pt x="134" y="42"/>
                  </a:lnTo>
                  <a:lnTo>
                    <a:pt x="133" y="43"/>
                  </a:lnTo>
                  <a:lnTo>
                    <a:pt x="133" y="44"/>
                  </a:lnTo>
                  <a:lnTo>
                    <a:pt x="133" y="44"/>
                  </a:lnTo>
                  <a:lnTo>
                    <a:pt x="133" y="45"/>
                  </a:lnTo>
                  <a:lnTo>
                    <a:pt x="137" y="45"/>
                  </a:lnTo>
                  <a:lnTo>
                    <a:pt x="140" y="44"/>
                  </a:lnTo>
                  <a:lnTo>
                    <a:pt x="144" y="42"/>
                  </a:lnTo>
                  <a:lnTo>
                    <a:pt x="148" y="42"/>
                  </a:lnTo>
                  <a:lnTo>
                    <a:pt x="150" y="43"/>
                  </a:lnTo>
                  <a:lnTo>
                    <a:pt x="151" y="44"/>
                  </a:lnTo>
                  <a:lnTo>
                    <a:pt x="149" y="47"/>
                  </a:lnTo>
                  <a:lnTo>
                    <a:pt x="144" y="51"/>
                  </a:lnTo>
                  <a:lnTo>
                    <a:pt x="142" y="53"/>
                  </a:lnTo>
                  <a:lnTo>
                    <a:pt x="144" y="54"/>
                  </a:lnTo>
                  <a:lnTo>
                    <a:pt x="145" y="55"/>
                  </a:lnTo>
                  <a:lnTo>
                    <a:pt x="150" y="54"/>
                  </a:lnTo>
                  <a:lnTo>
                    <a:pt x="152" y="54"/>
                  </a:lnTo>
                  <a:lnTo>
                    <a:pt x="155" y="55"/>
                  </a:lnTo>
                  <a:lnTo>
                    <a:pt x="158" y="56"/>
                  </a:lnTo>
                  <a:lnTo>
                    <a:pt x="161" y="58"/>
                  </a:lnTo>
                  <a:lnTo>
                    <a:pt x="170" y="64"/>
                  </a:lnTo>
                  <a:lnTo>
                    <a:pt x="172" y="65"/>
                  </a:lnTo>
                  <a:lnTo>
                    <a:pt x="172" y="65"/>
                  </a:lnTo>
                  <a:lnTo>
                    <a:pt x="173" y="65"/>
                  </a:lnTo>
                  <a:lnTo>
                    <a:pt x="174" y="66"/>
                  </a:lnTo>
                  <a:lnTo>
                    <a:pt x="174" y="65"/>
                  </a:lnTo>
                  <a:lnTo>
                    <a:pt x="174" y="64"/>
                  </a:lnTo>
                  <a:lnTo>
                    <a:pt x="174" y="63"/>
                  </a:lnTo>
                  <a:lnTo>
                    <a:pt x="173" y="62"/>
                  </a:lnTo>
                  <a:lnTo>
                    <a:pt x="172" y="61"/>
                  </a:lnTo>
                  <a:lnTo>
                    <a:pt x="173" y="61"/>
                  </a:lnTo>
                  <a:lnTo>
                    <a:pt x="175" y="60"/>
                  </a:lnTo>
                  <a:lnTo>
                    <a:pt x="178" y="60"/>
                  </a:lnTo>
                  <a:lnTo>
                    <a:pt x="181" y="61"/>
                  </a:lnTo>
                  <a:lnTo>
                    <a:pt x="182" y="61"/>
                  </a:lnTo>
                  <a:lnTo>
                    <a:pt x="185" y="62"/>
                  </a:lnTo>
                  <a:lnTo>
                    <a:pt x="190" y="65"/>
                  </a:lnTo>
                  <a:lnTo>
                    <a:pt x="191" y="67"/>
                  </a:lnTo>
                  <a:lnTo>
                    <a:pt x="190" y="67"/>
                  </a:lnTo>
                  <a:lnTo>
                    <a:pt x="192" y="67"/>
                  </a:lnTo>
                  <a:lnTo>
                    <a:pt x="193" y="68"/>
                  </a:lnTo>
                  <a:lnTo>
                    <a:pt x="193" y="69"/>
                  </a:lnTo>
                  <a:lnTo>
                    <a:pt x="194" y="70"/>
                  </a:lnTo>
                  <a:lnTo>
                    <a:pt x="196" y="70"/>
                  </a:lnTo>
                  <a:lnTo>
                    <a:pt x="199" y="69"/>
                  </a:lnTo>
                  <a:lnTo>
                    <a:pt x="207" y="69"/>
                  </a:lnTo>
                  <a:lnTo>
                    <a:pt x="213" y="71"/>
                  </a:lnTo>
                  <a:lnTo>
                    <a:pt x="213" y="71"/>
                  </a:lnTo>
                  <a:lnTo>
                    <a:pt x="209" y="71"/>
                  </a:lnTo>
                  <a:lnTo>
                    <a:pt x="208" y="72"/>
                  </a:lnTo>
                  <a:lnTo>
                    <a:pt x="208" y="72"/>
                  </a:lnTo>
                  <a:lnTo>
                    <a:pt x="208" y="72"/>
                  </a:lnTo>
                  <a:lnTo>
                    <a:pt x="209" y="74"/>
                  </a:lnTo>
                  <a:lnTo>
                    <a:pt x="211" y="74"/>
                  </a:lnTo>
                  <a:lnTo>
                    <a:pt x="214" y="75"/>
                  </a:lnTo>
                  <a:lnTo>
                    <a:pt x="217" y="77"/>
                  </a:lnTo>
                  <a:lnTo>
                    <a:pt x="217" y="79"/>
                  </a:lnTo>
                  <a:lnTo>
                    <a:pt x="216" y="81"/>
                  </a:lnTo>
                  <a:lnTo>
                    <a:pt x="214" y="81"/>
                  </a:lnTo>
                  <a:lnTo>
                    <a:pt x="210" y="80"/>
                  </a:lnTo>
                  <a:lnTo>
                    <a:pt x="208" y="80"/>
                  </a:lnTo>
                  <a:lnTo>
                    <a:pt x="207" y="81"/>
                  </a:lnTo>
                  <a:lnTo>
                    <a:pt x="208" y="86"/>
                  </a:lnTo>
                  <a:lnTo>
                    <a:pt x="210" y="91"/>
                  </a:lnTo>
                  <a:lnTo>
                    <a:pt x="211" y="95"/>
                  </a:lnTo>
                  <a:lnTo>
                    <a:pt x="211" y="96"/>
                  </a:lnTo>
                  <a:lnTo>
                    <a:pt x="210" y="97"/>
                  </a:lnTo>
                  <a:lnTo>
                    <a:pt x="210" y="97"/>
                  </a:lnTo>
                  <a:lnTo>
                    <a:pt x="209" y="97"/>
                  </a:lnTo>
                  <a:lnTo>
                    <a:pt x="206" y="93"/>
                  </a:lnTo>
                  <a:lnTo>
                    <a:pt x="204" y="88"/>
                  </a:lnTo>
                  <a:lnTo>
                    <a:pt x="201" y="83"/>
                  </a:lnTo>
                  <a:lnTo>
                    <a:pt x="197" y="80"/>
                  </a:lnTo>
                  <a:lnTo>
                    <a:pt x="195" y="80"/>
                  </a:lnTo>
                  <a:lnTo>
                    <a:pt x="194" y="81"/>
                  </a:lnTo>
                  <a:lnTo>
                    <a:pt x="193" y="82"/>
                  </a:lnTo>
                  <a:lnTo>
                    <a:pt x="193" y="84"/>
                  </a:lnTo>
                  <a:lnTo>
                    <a:pt x="192" y="85"/>
                  </a:lnTo>
                  <a:lnTo>
                    <a:pt x="191" y="87"/>
                  </a:lnTo>
                  <a:lnTo>
                    <a:pt x="190" y="88"/>
                  </a:lnTo>
                  <a:lnTo>
                    <a:pt x="185" y="93"/>
                  </a:lnTo>
                  <a:lnTo>
                    <a:pt x="179" y="98"/>
                  </a:lnTo>
                  <a:lnTo>
                    <a:pt x="180" y="98"/>
                  </a:lnTo>
                  <a:lnTo>
                    <a:pt x="181" y="97"/>
                  </a:lnTo>
                  <a:lnTo>
                    <a:pt x="181" y="97"/>
                  </a:lnTo>
                  <a:lnTo>
                    <a:pt x="182" y="96"/>
                  </a:lnTo>
                  <a:lnTo>
                    <a:pt x="183" y="96"/>
                  </a:lnTo>
                  <a:lnTo>
                    <a:pt x="185" y="97"/>
                  </a:lnTo>
                  <a:lnTo>
                    <a:pt x="186" y="98"/>
                  </a:lnTo>
                  <a:lnTo>
                    <a:pt x="187" y="100"/>
                  </a:lnTo>
                  <a:lnTo>
                    <a:pt x="189" y="101"/>
                  </a:lnTo>
                  <a:lnTo>
                    <a:pt x="190" y="103"/>
                  </a:lnTo>
                  <a:lnTo>
                    <a:pt x="192" y="105"/>
                  </a:lnTo>
                  <a:lnTo>
                    <a:pt x="195" y="106"/>
                  </a:lnTo>
                  <a:lnTo>
                    <a:pt x="197" y="107"/>
                  </a:lnTo>
                  <a:lnTo>
                    <a:pt x="199" y="106"/>
                  </a:lnTo>
                  <a:lnTo>
                    <a:pt x="203" y="104"/>
                  </a:lnTo>
                  <a:lnTo>
                    <a:pt x="204" y="103"/>
                  </a:lnTo>
                  <a:lnTo>
                    <a:pt x="206" y="104"/>
                  </a:lnTo>
                  <a:lnTo>
                    <a:pt x="209" y="108"/>
                  </a:lnTo>
                  <a:lnTo>
                    <a:pt x="209" y="109"/>
                  </a:lnTo>
                  <a:lnTo>
                    <a:pt x="208" y="109"/>
                  </a:lnTo>
                  <a:lnTo>
                    <a:pt x="206" y="111"/>
                  </a:lnTo>
                  <a:lnTo>
                    <a:pt x="207" y="111"/>
                  </a:lnTo>
                  <a:lnTo>
                    <a:pt x="210" y="112"/>
                  </a:lnTo>
                  <a:lnTo>
                    <a:pt x="213" y="112"/>
                  </a:lnTo>
                  <a:lnTo>
                    <a:pt x="216" y="113"/>
                  </a:lnTo>
                  <a:lnTo>
                    <a:pt x="219" y="117"/>
                  </a:lnTo>
                  <a:lnTo>
                    <a:pt x="222" y="120"/>
                  </a:lnTo>
                  <a:lnTo>
                    <a:pt x="225" y="125"/>
                  </a:lnTo>
                  <a:lnTo>
                    <a:pt x="227" y="130"/>
                  </a:lnTo>
                  <a:lnTo>
                    <a:pt x="227" y="135"/>
                  </a:lnTo>
                  <a:lnTo>
                    <a:pt x="227" y="140"/>
                  </a:lnTo>
                  <a:lnTo>
                    <a:pt x="225" y="145"/>
                  </a:lnTo>
                  <a:lnTo>
                    <a:pt x="221" y="148"/>
                  </a:lnTo>
                  <a:lnTo>
                    <a:pt x="216" y="151"/>
                  </a:lnTo>
                  <a:lnTo>
                    <a:pt x="211" y="151"/>
                  </a:lnTo>
                  <a:lnTo>
                    <a:pt x="207" y="150"/>
                  </a:lnTo>
                  <a:lnTo>
                    <a:pt x="203" y="147"/>
                  </a:lnTo>
                  <a:lnTo>
                    <a:pt x="195" y="142"/>
                  </a:lnTo>
                  <a:lnTo>
                    <a:pt x="191" y="140"/>
                  </a:lnTo>
                  <a:lnTo>
                    <a:pt x="184" y="138"/>
                  </a:lnTo>
                  <a:lnTo>
                    <a:pt x="178" y="137"/>
                  </a:lnTo>
                  <a:lnTo>
                    <a:pt x="170" y="136"/>
                  </a:lnTo>
                  <a:lnTo>
                    <a:pt x="164" y="134"/>
                  </a:lnTo>
                  <a:lnTo>
                    <a:pt x="164" y="134"/>
                  </a:lnTo>
                  <a:lnTo>
                    <a:pt x="164" y="133"/>
                  </a:lnTo>
                  <a:lnTo>
                    <a:pt x="165" y="133"/>
                  </a:lnTo>
                  <a:lnTo>
                    <a:pt x="168" y="132"/>
                  </a:lnTo>
                  <a:lnTo>
                    <a:pt x="170" y="131"/>
                  </a:lnTo>
                  <a:lnTo>
                    <a:pt x="170" y="131"/>
                  </a:lnTo>
                  <a:lnTo>
                    <a:pt x="169" y="130"/>
                  </a:lnTo>
                  <a:lnTo>
                    <a:pt x="165" y="129"/>
                  </a:lnTo>
                  <a:lnTo>
                    <a:pt x="161" y="127"/>
                  </a:lnTo>
                  <a:lnTo>
                    <a:pt x="156" y="125"/>
                  </a:lnTo>
                  <a:lnTo>
                    <a:pt x="152" y="124"/>
                  </a:lnTo>
                  <a:lnTo>
                    <a:pt x="149" y="123"/>
                  </a:lnTo>
                  <a:lnTo>
                    <a:pt x="132" y="118"/>
                  </a:lnTo>
                  <a:lnTo>
                    <a:pt x="135" y="115"/>
                  </a:lnTo>
                  <a:lnTo>
                    <a:pt x="137" y="110"/>
                  </a:lnTo>
                  <a:lnTo>
                    <a:pt x="140" y="106"/>
                  </a:lnTo>
                  <a:lnTo>
                    <a:pt x="146" y="101"/>
                  </a:lnTo>
                  <a:lnTo>
                    <a:pt x="153" y="96"/>
                  </a:lnTo>
                  <a:lnTo>
                    <a:pt x="155" y="94"/>
                  </a:lnTo>
                  <a:lnTo>
                    <a:pt x="159" y="92"/>
                  </a:lnTo>
                  <a:lnTo>
                    <a:pt x="161" y="90"/>
                  </a:lnTo>
                  <a:lnTo>
                    <a:pt x="162" y="87"/>
                  </a:lnTo>
                  <a:lnTo>
                    <a:pt x="162" y="84"/>
                  </a:lnTo>
                  <a:lnTo>
                    <a:pt x="160" y="82"/>
                  </a:lnTo>
                  <a:lnTo>
                    <a:pt x="157" y="81"/>
                  </a:lnTo>
                  <a:lnTo>
                    <a:pt x="153" y="81"/>
                  </a:lnTo>
                  <a:lnTo>
                    <a:pt x="144" y="80"/>
                  </a:lnTo>
                  <a:lnTo>
                    <a:pt x="139" y="79"/>
                  </a:lnTo>
                  <a:lnTo>
                    <a:pt x="136" y="78"/>
                  </a:lnTo>
                  <a:lnTo>
                    <a:pt x="132" y="75"/>
                  </a:lnTo>
                  <a:lnTo>
                    <a:pt x="128" y="70"/>
                  </a:lnTo>
                  <a:lnTo>
                    <a:pt x="124" y="66"/>
                  </a:lnTo>
                  <a:lnTo>
                    <a:pt x="123" y="65"/>
                  </a:lnTo>
                  <a:lnTo>
                    <a:pt x="122" y="65"/>
                  </a:lnTo>
                  <a:lnTo>
                    <a:pt x="120" y="66"/>
                  </a:lnTo>
                  <a:lnTo>
                    <a:pt x="119" y="66"/>
                  </a:lnTo>
                  <a:lnTo>
                    <a:pt x="118" y="65"/>
                  </a:lnTo>
                  <a:lnTo>
                    <a:pt x="117" y="65"/>
                  </a:lnTo>
                  <a:lnTo>
                    <a:pt x="117" y="62"/>
                  </a:lnTo>
                  <a:lnTo>
                    <a:pt x="116" y="61"/>
                  </a:lnTo>
                  <a:lnTo>
                    <a:pt x="113" y="60"/>
                  </a:lnTo>
                  <a:lnTo>
                    <a:pt x="107" y="60"/>
                  </a:lnTo>
                  <a:lnTo>
                    <a:pt x="106" y="59"/>
                  </a:lnTo>
                  <a:lnTo>
                    <a:pt x="105" y="58"/>
                  </a:lnTo>
                  <a:lnTo>
                    <a:pt x="103" y="57"/>
                  </a:lnTo>
                  <a:lnTo>
                    <a:pt x="102" y="56"/>
                  </a:lnTo>
                  <a:lnTo>
                    <a:pt x="101" y="55"/>
                  </a:lnTo>
                  <a:lnTo>
                    <a:pt x="96" y="53"/>
                  </a:lnTo>
                  <a:lnTo>
                    <a:pt x="92" y="51"/>
                  </a:lnTo>
                  <a:lnTo>
                    <a:pt x="91" y="50"/>
                  </a:lnTo>
                  <a:lnTo>
                    <a:pt x="90" y="50"/>
                  </a:lnTo>
                  <a:lnTo>
                    <a:pt x="90" y="48"/>
                  </a:lnTo>
                  <a:lnTo>
                    <a:pt x="89" y="48"/>
                  </a:lnTo>
                  <a:lnTo>
                    <a:pt x="88" y="47"/>
                  </a:lnTo>
                  <a:lnTo>
                    <a:pt x="83" y="43"/>
                  </a:lnTo>
                  <a:lnTo>
                    <a:pt x="80" y="40"/>
                  </a:lnTo>
                  <a:lnTo>
                    <a:pt x="76" y="38"/>
                  </a:lnTo>
                  <a:lnTo>
                    <a:pt x="71" y="38"/>
                  </a:lnTo>
                  <a:lnTo>
                    <a:pt x="68" y="40"/>
                  </a:lnTo>
                  <a:lnTo>
                    <a:pt x="67" y="42"/>
                  </a:lnTo>
                  <a:lnTo>
                    <a:pt x="66" y="46"/>
                  </a:lnTo>
                  <a:lnTo>
                    <a:pt x="65" y="49"/>
                  </a:lnTo>
                  <a:lnTo>
                    <a:pt x="63" y="52"/>
                  </a:lnTo>
                  <a:lnTo>
                    <a:pt x="63" y="52"/>
                  </a:lnTo>
                  <a:lnTo>
                    <a:pt x="62" y="52"/>
                  </a:lnTo>
                  <a:lnTo>
                    <a:pt x="59" y="51"/>
                  </a:lnTo>
                  <a:lnTo>
                    <a:pt x="58" y="50"/>
                  </a:lnTo>
                  <a:lnTo>
                    <a:pt x="58" y="51"/>
                  </a:lnTo>
                  <a:lnTo>
                    <a:pt x="56" y="52"/>
                  </a:lnTo>
                  <a:lnTo>
                    <a:pt x="55" y="52"/>
                  </a:lnTo>
                  <a:lnTo>
                    <a:pt x="38" y="48"/>
                  </a:lnTo>
                  <a:lnTo>
                    <a:pt x="21" y="43"/>
                  </a:lnTo>
                  <a:lnTo>
                    <a:pt x="4" y="37"/>
                  </a:lnTo>
                  <a:lnTo>
                    <a:pt x="1" y="35"/>
                  </a:lnTo>
                  <a:lnTo>
                    <a:pt x="0" y="31"/>
                  </a:lnTo>
                  <a:lnTo>
                    <a:pt x="0" y="27"/>
                  </a:lnTo>
                  <a:lnTo>
                    <a:pt x="5" y="18"/>
                  </a:lnTo>
                  <a:lnTo>
                    <a:pt x="11" y="9"/>
                  </a:lnTo>
                  <a:lnTo>
                    <a:pt x="18" y="1"/>
                  </a:lnTo>
                  <a:lnTo>
                    <a:pt x="2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57" name="Freeform 131"/>
            <p:cNvSpPr>
              <a:spLocks/>
            </p:cNvSpPr>
            <p:nvPr/>
          </p:nvSpPr>
          <p:spPr bwMode="auto">
            <a:xfrm>
              <a:off x="2468202" y="2903509"/>
              <a:ext cx="7241" cy="28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5" y="1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58" name="Freeform 132"/>
            <p:cNvSpPr>
              <a:spLocks/>
            </p:cNvSpPr>
            <p:nvPr/>
          </p:nvSpPr>
          <p:spPr bwMode="auto">
            <a:xfrm>
              <a:off x="2442135" y="2891924"/>
              <a:ext cx="26066" cy="1158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4" y="0"/>
                </a:cxn>
                <a:cxn ang="0">
                  <a:pos x="8" y="1"/>
                </a:cxn>
                <a:cxn ang="0">
                  <a:pos x="12" y="2"/>
                </a:cxn>
                <a:cxn ang="0">
                  <a:pos x="15" y="3"/>
                </a:cxn>
                <a:cxn ang="0">
                  <a:pos x="16" y="3"/>
                </a:cxn>
                <a:cxn ang="0">
                  <a:pos x="17" y="4"/>
                </a:cxn>
                <a:cxn ang="0">
                  <a:pos x="18" y="8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18" h="8">
                  <a:moveTo>
                    <a:pt x="1" y="0"/>
                  </a:moveTo>
                  <a:lnTo>
                    <a:pt x="4" y="0"/>
                  </a:lnTo>
                  <a:lnTo>
                    <a:pt x="8" y="1"/>
                  </a:lnTo>
                  <a:lnTo>
                    <a:pt x="12" y="2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7" y="4"/>
                  </a:lnTo>
                  <a:lnTo>
                    <a:pt x="18" y="8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59" name="Freeform 133"/>
            <p:cNvSpPr>
              <a:spLocks noEditPoints="1"/>
            </p:cNvSpPr>
            <p:nvPr/>
          </p:nvSpPr>
          <p:spPr bwMode="auto">
            <a:xfrm>
              <a:off x="2817199" y="2683394"/>
              <a:ext cx="76751" cy="56477"/>
            </a:xfrm>
            <a:custGeom>
              <a:avLst/>
              <a:gdLst/>
              <a:ahLst/>
              <a:cxnLst>
                <a:cxn ang="0">
                  <a:pos x="22" y="26"/>
                </a:cxn>
                <a:cxn ang="0">
                  <a:pos x="23" y="26"/>
                </a:cxn>
                <a:cxn ang="0">
                  <a:pos x="22" y="26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9" y="0"/>
                </a:cxn>
                <a:cxn ang="0">
                  <a:pos x="10" y="1"/>
                </a:cxn>
                <a:cxn ang="0">
                  <a:pos x="12" y="1"/>
                </a:cxn>
                <a:cxn ang="0">
                  <a:pos x="13" y="1"/>
                </a:cxn>
                <a:cxn ang="0">
                  <a:pos x="14" y="2"/>
                </a:cxn>
                <a:cxn ang="0">
                  <a:pos x="21" y="4"/>
                </a:cxn>
                <a:cxn ang="0">
                  <a:pos x="28" y="6"/>
                </a:cxn>
                <a:cxn ang="0">
                  <a:pos x="35" y="9"/>
                </a:cxn>
                <a:cxn ang="0">
                  <a:pos x="41" y="14"/>
                </a:cxn>
                <a:cxn ang="0">
                  <a:pos x="41" y="15"/>
                </a:cxn>
                <a:cxn ang="0">
                  <a:pos x="41" y="16"/>
                </a:cxn>
                <a:cxn ang="0">
                  <a:pos x="41" y="17"/>
                </a:cxn>
                <a:cxn ang="0">
                  <a:pos x="42" y="19"/>
                </a:cxn>
                <a:cxn ang="0">
                  <a:pos x="47" y="22"/>
                </a:cxn>
                <a:cxn ang="0">
                  <a:pos x="48" y="24"/>
                </a:cxn>
                <a:cxn ang="0">
                  <a:pos x="50" y="26"/>
                </a:cxn>
                <a:cxn ang="0">
                  <a:pos x="52" y="29"/>
                </a:cxn>
                <a:cxn ang="0">
                  <a:pos x="53" y="31"/>
                </a:cxn>
                <a:cxn ang="0">
                  <a:pos x="53" y="33"/>
                </a:cxn>
                <a:cxn ang="0">
                  <a:pos x="51" y="36"/>
                </a:cxn>
                <a:cxn ang="0">
                  <a:pos x="48" y="37"/>
                </a:cxn>
                <a:cxn ang="0">
                  <a:pos x="43" y="39"/>
                </a:cxn>
                <a:cxn ang="0">
                  <a:pos x="28" y="39"/>
                </a:cxn>
                <a:cxn ang="0">
                  <a:pos x="24" y="37"/>
                </a:cxn>
                <a:cxn ang="0">
                  <a:pos x="22" y="35"/>
                </a:cxn>
                <a:cxn ang="0">
                  <a:pos x="21" y="33"/>
                </a:cxn>
                <a:cxn ang="0">
                  <a:pos x="21" y="30"/>
                </a:cxn>
                <a:cxn ang="0">
                  <a:pos x="20" y="27"/>
                </a:cxn>
                <a:cxn ang="0">
                  <a:pos x="18" y="26"/>
                </a:cxn>
                <a:cxn ang="0">
                  <a:pos x="17" y="26"/>
                </a:cxn>
                <a:cxn ang="0">
                  <a:pos x="15" y="29"/>
                </a:cxn>
                <a:cxn ang="0">
                  <a:pos x="15" y="30"/>
                </a:cxn>
                <a:cxn ang="0">
                  <a:pos x="14" y="32"/>
                </a:cxn>
                <a:cxn ang="0">
                  <a:pos x="14" y="33"/>
                </a:cxn>
                <a:cxn ang="0">
                  <a:pos x="13" y="33"/>
                </a:cxn>
                <a:cxn ang="0">
                  <a:pos x="7" y="30"/>
                </a:cxn>
                <a:cxn ang="0">
                  <a:pos x="3" y="28"/>
                </a:cxn>
                <a:cxn ang="0">
                  <a:pos x="1" y="24"/>
                </a:cxn>
                <a:cxn ang="0">
                  <a:pos x="0" y="21"/>
                </a:cxn>
                <a:cxn ang="0">
                  <a:pos x="1" y="20"/>
                </a:cxn>
                <a:cxn ang="0">
                  <a:pos x="5" y="19"/>
                </a:cxn>
                <a:cxn ang="0">
                  <a:pos x="10" y="19"/>
                </a:cxn>
                <a:cxn ang="0">
                  <a:pos x="14" y="21"/>
                </a:cxn>
                <a:cxn ang="0">
                  <a:pos x="19" y="24"/>
                </a:cxn>
                <a:cxn ang="0">
                  <a:pos x="21" y="25"/>
                </a:cxn>
                <a:cxn ang="0">
                  <a:pos x="20" y="24"/>
                </a:cxn>
                <a:cxn ang="0">
                  <a:pos x="19" y="23"/>
                </a:cxn>
                <a:cxn ang="0">
                  <a:pos x="18" y="22"/>
                </a:cxn>
                <a:cxn ang="0">
                  <a:pos x="17" y="22"/>
                </a:cxn>
                <a:cxn ang="0">
                  <a:pos x="20" y="22"/>
                </a:cxn>
                <a:cxn ang="0">
                  <a:pos x="20" y="21"/>
                </a:cxn>
                <a:cxn ang="0">
                  <a:pos x="16" y="16"/>
                </a:cxn>
                <a:cxn ang="0">
                  <a:pos x="13" y="11"/>
                </a:cxn>
                <a:cxn ang="0">
                  <a:pos x="9" y="6"/>
                </a:cxn>
                <a:cxn ang="0">
                  <a:pos x="7" y="1"/>
                </a:cxn>
                <a:cxn ang="0">
                  <a:pos x="7" y="0"/>
                </a:cxn>
                <a:cxn ang="0">
                  <a:pos x="8" y="0"/>
                </a:cxn>
              </a:cxnLst>
              <a:rect l="0" t="0" r="r" b="b"/>
              <a:pathLst>
                <a:path w="53" h="39">
                  <a:moveTo>
                    <a:pt x="22" y="26"/>
                  </a:moveTo>
                  <a:lnTo>
                    <a:pt x="23" y="26"/>
                  </a:lnTo>
                  <a:lnTo>
                    <a:pt x="22" y="26"/>
                  </a:lnTo>
                  <a:close/>
                  <a:moveTo>
                    <a:pt x="8" y="0"/>
                  </a:moveTo>
                  <a:lnTo>
                    <a:pt x="8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4" y="2"/>
                  </a:lnTo>
                  <a:lnTo>
                    <a:pt x="21" y="4"/>
                  </a:lnTo>
                  <a:lnTo>
                    <a:pt x="28" y="6"/>
                  </a:lnTo>
                  <a:lnTo>
                    <a:pt x="35" y="9"/>
                  </a:lnTo>
                  <a:lnTo>
                    <a:pt x="41" y="14"/>
                  </a:lnTo>
                  <a:lnTo>
                    <a:pt x="41" y="15"/>
                  </a:lnTo>
                  <a:lnTo>
                    <a:pt x="41" y="16"/>
                  </a:lnTo>
                  <a:lnTo>
                    <a:pt x="41" y="17"/>
                  </a:lnTo>
                  <a:lnTo>
                    <a:pt x="42" y="19"/>
                  </a:lnTo>
                  <a:lnTo>
                    <a:pt x="47" y="22"/>
                  </a:lnTo>
                  <a:lnTo>
                    <a:pt x="48" y="24"/>
                  </a:lnTo>
                  <a:lnTo>
                    <a:pt x="50" y="26"/>
                  </a:lnTo>
                  <a:lnTo>
                    <a:pt x="52" y="29"/>
                  </a:lnTo>
                  <a:lnTo>
                    <a:pt x="53" y="31"/>
                  </a:lnTo>
                  <a:lnTo>
                    <a:pt x="53" y="33"/>
                  </a:lnTo>
                  <a:lnTo>
                    <a:pt x="51" y="36"/>
                  </a:lnTo>
                  <a:lnTo>
                    <a:pt x="48" y="37"/>
                  </a:lnTo>
                  <a:lnTo>
                    <a:pt x="43" y="39"/>
                  </a:lnTo>
                  <a:lnTo>
                    <a:pt x="28" y="39"/>
                  </a:lnTo>
                  <a:lnTo>
                    <a:pt x="24" y="37"/>
                  </a:lnTo>
                  <a:lnTo>
                    <a:pt x="22" y="35"/>
                  </a:lnTo>
                  <a:lnTo>
                    <a:pt x="21" y="33"/>
                  </a:lnTo>
                  <a:lnTo>
                    <a:pt x="21" y="30"/>
                  </a:lnTo>
                  <a:lnTo>
                    <a:pt x="20" y="27"/>
                  </a:lnTo>
                  <a:lnTo>
                    <a:pt x="18" y="26"/>
                  </a:lnTo>
                  <a:lnTo>
                    <a:pt x="17" y="26"/>
                  </a:lnTo>
                  <a:lnTo>
                    <a:pt x="15" y="29"/>
                  </a:lnTo>
                  <a:lnTo>
                    <a:pt x="15" y="30"/>
                  </a:lnTo>
                  <a:lnTo>
                    <a:pt x="14" y="32"/>
                  </a:lnTo>
                  <a:lnTo>
                    <a:pt x="14" y="33"/>
                  </a:lnTo>
                  <a:lnTo>
                    <a:pt x="13" y="33"/>
                  </a:lnTo>
                  <a:lnTo>
                    <a:pt x="7" y="30"/>
                  </a:lnTo>
                  <a:lnTo>
                    <a:pt x="3" y="28"/>
                  </a:lnTo>
                  <a:lnTo>
                    <a:pt x="1" y="24"/>
                  </a:lnTo>
                  <a:lnTo>
                    <a:pt x="0" y="21"/>
                  </a:lnTo>
                  <a:lnTo>
                    <a:pt x="1" y="20"/>
                  </a:lnTo>
                  <a:lnTo>
                    <a:pt x="5" y="19"/>
                  </a:lnTo>
                  <a:lnTo>
                    <a:pt x="10" y="19"/>
                  </a:lnTo>
                  <a:lnTo>
                    <a:pt x="14" y="21"/>
                  </a:lnTo>
                  <a:lnTo>
                    <a:pt x="19" y="24"/>
                  </a:lnTo>
                  <a:lnTo>
                    <a:pt x="21" y="25"/>
                  </a:lnTo>
                  <a:lnTo>
                    <a:pt x="20" y="24"/>
                  </a:lnTo>
                  <a:lnTo>
                    <a:pt x="19" y="23"/>
                  </a:lnTo>
                  <a:lnTo>
                    <a:pt x="18" y="22"/>
                  </a:lnTo>
                  <a:lnTo>
                    <a:pt x="17" y="22"/>
                  </a:lnTo>
                  <a:lnTo>
                    <a:pt x="20" y="22"/>
                  </a:lnTo>
                  <a:lnTo>
                    <a:pt x="20" y="21"/>
                  </a:lnTo>
                  <a:lnTo>
                    <a:pt x="16" y="16"/>
                  </a:lnTo>
                  <a:lnTo>
                    <a:pt x="13" y="11"/>
                  </a:lnTo>
                  <a:lnTo>
                    <a:pt x="9" y="6"/>
                  </a:lnTo>
                  <a:lnTo>
                    <a:pt x="7" y="1"/>
                  </a:lnTo>
                  <a:lnTo>
                    <a:pt x="7" y="0"/>
                  </a:lnTo>
                  <a:lnTo>
                    <a:pt x="8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60" name="Freeform 134"/>
            <p:cNvSpPr>
              <a:spLocks/>
            </p:cNvSpPr>
            <p:nvPr/>
          </p:nvSpPr>
          <p:spPr bwMode="auto">
            <a:xfrm>
              <a:off x="2336422" y="2900613"/>
              <a:ext cx="79647" cy="53581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7" y="0"/>
                </a:cxn>
                <a:cxn ang="0">
                  <a:pos x="20" y="2"/>
                </a:cxn>
                <a:cxn ang="0">
                  <a:pos x="25" y="4"/>
                </a:cxn>
                <a:cxn ang="0">
                  <a:pos x="28" y="6"/>
                </a:cxn>
                <a:cxn ang="0">
                  <a:pos x="31" y="7"/>
                </a:cxn>
                <a:cxn ang="0">
                  <a:pos x="32" y="8"/>
                </a:cxn>
                <a:cxn ang="0">
                  <a:pos x="38" y="15"/>
                </a:cxn>
                <a:cxn ang="0">
                  <a:pos x="44" y="21"/>
                </a:cxn>
                <a:cxn ang="0">
                  <a:pos x="46" y="23"/>
                </a:cxn>
                <a:cxn ang="0">
                  <a:pos x="50" y="24"/>
                </a:cxn>
                <a:cxn ang="0">
                  <a:pos x="53" y="25"/>
                </a:cxn>
                <a:cxn ang="0">
                  <a:pos x="55" y="27"/>
                </a:cxn>
                <a:cxn ang="0">
                  <a:pos x="55" y="29"/>
                </a:cxn>
                <a:cxn ang="0">
                  <a:pos x="53" y="30"/>
                </a:cxn>
                <a:cxn ang="0">
                  <a:pos x="51" y="30"/>
                </a:cxn>
                <a:cxn ang="0">
                  <a:pos x="47" y="29"/>
                </a:cxn>
                <a:cxn ang="0">
                  <a:pos x="43" y="28"/>
                </a:cxn>
                <a:cxn ang="0">
                  <a:pos x="39" y="26"/>
                </a:cxn>
                <a:cxn ang="0">
                  <a:pos x="37" y="24"/>
                </a:cxn>
                <a:cxn ang="0">
                  <a:pos x="34" y="23"/>
                </a:cxn>
                <a:cxn ang="0">
                  <a:pos x="34" y="21"/>
                </a:cxn>
                <a:cxn ang="0">
                  <a:pos x="35" y="20"/>
                </a:cxn>
                <a:cxn ang="0">
                  <a:pos x="35" y="19"/>
                </a:cxn>
                <a:cxn ang="0">
                  <a:pos x="34" y="19"/>
                </a:cxn>
                <a:cxn ang="0">
                  <a:pos x="31" y="23"/>
                </a:cxn>
                <a:cxn ang="0">
                  <a:pos x="29" y="28"/>
                </a:cxn>
                <a:cxn ang="0">
                  <a:pos x="26" y="32"/>
                </a:cxn>
                <a:cxn ang="0">
                  <a:pos x="23" y="35"/>
                </a:cxn>
                <a:cxn ang="0">
                  <a:pos x="19" y="37"/>
                </a:cxn>
                <a:cxn ang="0">
                  <a:pos x="17" y="37"/>
                </a:cxn>
                <a:cxn ang="0">
                  <a:pos x="16" y="35"/>
                </a:cxn>
                <a:cxn ang="0">
                  <a:pos x="15" y="32"/>
                </a:cxn>
                <a:cxn ang="0">
                  <a:pos x="14" y="29"/>
                </a:cxn>
                <a:cxn ang="0">
                  <a:pos x="13" y="28"/>
                </a:cxn>
                <a:cxn ang="0">
                  <a:pos x="10" y="28"/>
                </a:cxn>
                <a:cxn ang="0">
                  <a:pos x="5" y="31"/>
                </a:cxn>
                <a:cxn ang="0">
                  <a:pos x="2" y="32"/>
                </a:cxn>
                <a:cxn ang="0">
                  <a:pos x="0" y="31"/>
                </a:cxn>
                <a:cxn ang="0">
                  <a:pos x="0" y="30"/>
                </a:cxn>
                <a:cxn ang="0">
                  <a:pos x="4" y="26"/>
                </a:cxn>
                <a:cxn ang="0">
                  <a:pos x="6" y="24"/>
                </a:cxn>
                <a:cxn ang="0">
                  <a:pos x="8" y="22"/>
                </a:cxn>
                <a:cxn ang="0">
                  <a:pos x="8" y="21"/>
                </a:cxn>
                <a:cxn ang="0">
                  <a:pos x="8" y="20"/>
                </a:cxn>
                <a:cxn ang="0">
                  <a:pos x="6" y="19"/>
                </a:cxn>
                <a:cxn ang="0">
                  <a:pos x="5" y="18"/>
                </a:cxn>
                <a:cxn ang="0">
                  <a:pos x="4" y="16"/>
                </a:cxn>
                <a:cxn ang="0">
                  <a:pos x="4" y="15"/>
                </a:cxn>
                <a:cxn ang="0">
                  <a:pos x="8" y="11"/>
                </a:cxn>
                <a:cxn ang="0">
                  <a:pos x="12" y="8"/>
                </a:cxn>
                <a:cxn ang="0">
                  <a:pos x="15" y="5"/>
                </a:cxn>
                <a:cxn ang="0">
                  <a:pos x="16" y="4"/>
                </a:cxn>
                <a:cxn ang="0">
                  <a:pos x="16" y="2"/>
                </a:cxn>
                <a:cxn ang="0">
                  <a:pos x="16" y="1"/>
                </a:cxn>
                <a:cxn ang="0">
                  <a:pos x="16" y="0"/>
                </a:cxn>
              </a:cxnLst>
              <a:rect l="0" t="0" r="r" b="b"/>
              <a:pathLst>
                <a:path w="55" h="37">
                  <a:moveTo>
                    <a:pt x="16" y="0"/>
                  </a:moveTo>
                  <a:lnTo>
                    <a:pt x="17" y="0"/>
                  </a:lnTo>
                  <a:lnTo>
                    <a:pt x="20" y="2"/>
                  </a:lnTo>
                  <a:lnTo>
                    <a:pt x="25" y="4"/>
                  </a:lnTo>
                  <a:lnTo>
                    <a:pt x="28" y="6"/>
                  </a:lnTo>
                  <a:lnTo>
                    <a:pt x="31" y="7"/>
                  </a:lnTo>
                  <a:lnTo>
                    <a:pt x="32" y="8"/>
                  </a:lnTo>
                  <a:lnTo>
                    <a:pt x="38" y="15"/>
                  </a:lnTo>
                  <a:lnTo>
                    <a:pt x="44" y="21"/>
                  </a:lnTo>
                  <a:lnTo>
                    <a:pt x="46" y="23"/>
                  </a:lnTo>
                  <a:lnTo>
                    <a:pt x="50" y="24"/>
                  </a:lnTo>
                  <a:lnTo>
                    <a:pt x="53" y="25"/>
                  </a:lnTo>
                  <a:lnTo>
                    <a:pt x="55" y="27"/>
                  </a:lnTo>
                  <a:lnTo>
                    <a:pt x="55" y="29"/>
                  </a:lnTo>
                  <a:lnTo>
                    <a:pt x="53" y="30"/>
                  </a:lnTo>
                  <a:lnTo>
                    <a:pt x="51" y="30"/>
                  </a:lnTo>
                  <a:lnTo>
                    <a:pt x="47" y="29"/>
                  </a:lnTo>
                  <a:lnTo>
                    <a:pt x="43" y="28"/>
                  </a:lnTo>
                  <a:lnTo>
                    <a:pt x="39" y="26"/>
                  </a:lnTo>
                  <a:lnTo>
                    <a:pt x="37" y="24"/>
                  </a:lnTo>
                  <a:lnTo>
                    <a:pt x="34" y="23"/>
                  </a:lnTo>
                  <a:lnTo>
                    <a:pt x="34" y="21"/>
                  </a:lnTo>
                  <a:lnTo>
                    <a:pt x="35" y="20"/>
                  </a:lnTo>
                  <a:lnTo>
                    <a:pt x="35" y="19"/>
                  </a:lnTo>
                  <a:lnTo>
                    <a:pt x="34" y="19"/>
                  </a:lnTo>
                  <a:lnTo>
                    <a:pt x="31" y="23"/>
                  </a:lnTo>
                  <a:lnTo>
                    <a:pt x="29" y="28"/>
                  </a:lnTo>
                  <a:lnTo>
                    <a:pt x="26" y="32"/>
                  </a:lnTo>
                  <a:lnTo>
                    <a:pt x="23" y="35"/>
                  </a:lnTo>
                  <a:lnTo>
                    <a:pt x="19" y="37"/>
                  </a:lnTo>
                  <a:lnTo>
                    <a:pt x="17" y="37"/>
                  </a:lnTo>
                  <a:lnTo>
                    <a:pt x="16" y="35"/>
                  </a:lnTo>
                  <a:lnTo>
                    <a:pt x="15" y="32"/>
                  </a:lnTo>
                  <a:lnTo>
                    <a:pt x="14" y="29"/>
                  </a:lnTo>
                  <a:lnTo>
                    <a:pt x="13" y="28"/>
                  </a:lnTo>
                  <a:lnTo>
                    <a:pt x="10" y="28"/>
                  </a:lnTo>
                  <a:lnTo>
                    <a:pt x="5" y="31"/>
                  </a:lnTo>
                  <a:lnTo>
                    <a:pt x="2" y="32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4" y="26"/>
                  </a:lnTo>
                  <a:lnTo>
                    <a:pt x="6" y="24"/>
                  </a:lnTo>
                  <a:lnTo>
                    <a:pt x="8" y="22"/>
                  </a:lnTo>
                  <a:lnTo>
                    <a:pt x="8" y="21"/>
                  </a:lnTo>
                  <a:lnTo>
                    <a:pt x="8" y="20"/>
                  </a:lnTo>
                  <a:lnTo>
                    <a:pt x="6" y="19"/>
                  </a:lnTo>
                  <a:lnTo>
                    <a:pt x="5" y="18"/>
                  </a:lnTo>
                  <a:lnTo>
                    <a:pt x="4" y="16"/>
                  </a:lnTo>
                  <a:lnTo>
                    <a:pt x="4" y="15"/>
                  </a:lnTo>
                  <a:lnTo>
                    <a:pt x="8" y="11"/>
                  </a:lnTo>
                  <a:lnTo>
                    <a:pt x="12" y="8"/>
                  </a:lnTo>
                  <a:lnTo>
                    <a:pt x="15" y="5"/>
                  </a:lnTo>
                  <a:lnTo>
                    <a:pt x="16" y="4"/>
                  </a:lnTo>
                  <a:lnTo>
                    <a:pt x="16" y="2"/>
                  </a:lnTo>
                  <a:lnTo>
                    <a:pt x="16" y="1"/>
                  </a:lnTo>
                  <a:lnTo>
                    <a:pt x="16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61" name="Freeform 135"/>
            <p:cNvSpPr>
              <a:spLocks/>
            </p:cNvSpPr>
            <p:nvPr/>
          </p:nvSpPr>
          <p:spPr bwMode="auto">
            <a:xfrm>
              <a:off x="2458064" y="2932471"/>
              <a:ext cx="11585" cy="2896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7" y="2"/>
                </a:cxn>
                <a:cxn ang="0">
                  <a:pos x="8" y="2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0"/>
                </a:cxn>
              </a:cxnLst>
              <a:rect l="0" t="0" r="r" b="b"/>
              <a:pathLst>
                <a:path w="8" h="2">
                  <a:moveTo>
                    <a:pt x="1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2"/>
                  </a:lnTo>
                  <a:lnTo>
                    <a:pt x="8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62" name="Freeform 136"/>
            <p:cNvSpPr>
              <a:spLocks/>
            </p:cNvSpPr>
            <p:nvPr/>
          </p:nvSpPr>
          <p:spPr bwMode="auto">
            <a:xfrm>
              <a:off x="1663045" y="2996189"/>
              <a:ext cx="17377" cy="33307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9" y="0"/>
                </a:cxn>
                <a:cxn ang="0">
                  <a:pos x="11" y="1"/>
                </a:cxn>
                <a:cxn ang="0">
                  <a:pos x="12" y="1"/>
                </a:cxn>
                <a:cxn ang="0">
                  <a:pos x="7" y="12"/>
                </a:cxn>
                <a:cxn ang="0">
                  <a:pos x="1" y="22"/>
                </a:cxn>
                <a:cxn ang="0">
                  <a:pos x="0" y="23"/>
                </a:cxn>
                <a:cxn ang="0">
                  <a:pos x="0" y="21"/>
                </a:cxn>
                <a:cxn ang="0">
                  <a:pos x="1" y="20"/>
                </a:cxn>
                <a:cxn ang="0">
                  <a:pos x="1" y="19"/>
                </a:cxn>
                <a:cxn ang="0">
                  <a:pos x="2" y="17"/>
                </a:cxn>
                <a:cxn ang="0">
                  <a:pos x="2" y="15"/>
                </a:cxn>
                <a:cxn ang="0">
                  <a:pos x="4" y="11"/>
                </a:cxn>
                <a:cxn ang="0">
                  <a:pos x="5" y="6"/>
                </a:cxn>
                <a:cxn ang="0">
                  <a:pos x="7" y="1"/>
                </a:cxn>
                <a:cxn ang="0">
                  <a:pos x="8" y="0"/>
                </a:cxn>
              </a:cxnLst>
              <a:rect l="0" t="0" r="r" b="b"/>
              <a:pathLst>
                <a:path w="12" h="23">
                  <a:moveTo>
                    <a:pt x="8" y="0"/>
                  </a:moveTo>
                  <a:lnTo>
                    <a:pt x="9" y="0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7" y="12"/>
                  </a:lnTo>
                  <a:lnTo>
                    <a:pt x="1" y="22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1" y="20"/>
                  </a:lnTo>
                  <a:lnTo>
                    <a:pt x="1" y="19"/>
                  </a:lnTo>
                  <a:lnTo>
                    <a:pt x="2" y="17"/>
                  </a:lnTo>
                  <a:lnTo>
                    <a:pt x="2" y="15"/>
                  </a:lnTo>
                  <a:lnTo>
                    <a:pt x="4" y="11"/>
                  </a:lnTo>
                  <a:lnTo>
                    <a:pt x="5" y="6"/>
                  </a:lnTo>
                  <a:lnTo>
                    <a:pt x="7" y="1"/>
                  </a:lnTo>
                  <a:lnTo>
                    <a:pt x="8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63" name="Freeform 137"/>
            <p:cNvSpPr>
              <a:spLocks/>
            </p:cNvSpPr>
            <p:nvPr/>
          </p:nvSpPr>
          <p:spPr bwMode="auto">
            <a:xfrm>
              <a:off x="3038762" y="2764489"/>
              <a:ext cx="5792" cy="28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0" y="0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1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64" name="Freeform 138"/>
            <p:cNvSpPr>
              <a:spLocks/>
            </p:cNvSpPr>
            <p:nvPr/>
          </p:nvSpPr>
          <p:spPr bwMode="auto">
            <a:xfrm>
              <a:off x="3035866" y="2761593"/>
              <a:ext cx="2896" cy="28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65" name="Freeform 139"/>
            <p:cNvSpPr>
              <a:spLocks noEditPoints="1"/>
            </p:cNvSpPr>
            <p:nvPr/>
          </p:nvSpPr>
          <p:spPr bwMode="auto">
            <a:xfrm>
              <a:off x="1668838" y="3029495"/>
              <a:ext cx="11585" cy="44892"/>
            </a:xfrm>
            <a:custGeom>
              <a:avLst/>
              <a:gdLst/>
              <a:ahLst/>
              <a:cxnLst>
                <a:cxn ang="0">
                  <a:pos x="5" y="11"/>
                </a:cxn>
                <a:cxn ang="0">
                  <a:pos x="4" y="17"/>
                </a:cxn>
                <a:cxn ang="0">
                  <a:pos x="5" y="18"/>
                </a:cxn>
                <a:cxn ang="0">
                  <a:pos x="8" y="21"/>
                </a:cxn>
                <a:cxn ang="0">
                  <a:pos x="8" y="22"/>
                </a:cxn>
                <a:cxn ang="0">
                  <a:pos x="7" y="25"/>
                </a:cxn>
                <a:cxn ang="0">
                  <a:pos x="6" y="28"/>
                </a:cxn>
                <a:cxn ang="0">
                  <a:pos x="4" y="31"/>
                </a:cxn>
                <a:cxn ang="0">
                  <a:pos x="2" y="31"/>
                </a:cxn>
                <a:cxn ang="0">
                  <a:pos x="0" y="30"/>
                </a:cxn>
                <a:cxn ang="0">
                  <a:pos x="0" y="28"/>
                </a:cxn>
                <a:cxn ang="0">
                  <a:pos x="1" y="25"/>
                </a:cxn>
                <a:cxn ang="0">
                  <a:pos x="3" y="20"/>
                </a:cxn>
                <a:cxn ang="0">
                  <a:pos x="4" y="15"/>
                </a:cxn>
                <a:cxn ang="0">
                  <a:pos x="5" y="11"/>
                </a:cxn>
                <a:cxn ang="0">
                  <a:pos x="6" y="2"/>
                </a:cxn>
                <a:cxn ang="0">
                  <a:pos x="6" y="5"/>
                </a:cxn>
                <a:cxn ang="0">
                  <a:pos x="5" y="11"/>
                </a:cxn>
                <a:cxn ang="0">
                  <a:pos x="5" y="8"/>
                </a:cxn>
                <a:cxn ang="0">
                  <a:pos x="6" y="2"/>
                </a:cxn>
                <a:cxn ang="0">
                  <a:pos x="7" y="0"/>
                </a:cxn>
                <a:cxn ang="0">
                  <a:pos x="6" y="2"/>
                </a:cxn>
                <a:cxn ang="0">
                  <a:pos x="6" y="1"/>
                </a:cxn>
                <a:cxn ang="0">
                  <a:pos x="7" y="0"/>
                </a:cxn>
              </a:cxnLst>
              <a:rect l="0" t="0" r="r" b="b"/>
              <a:pathLst>
                <a:path w="8" h="31">
                  <a:moveTo>
                    <a:pt x="5" y="11"/>
                  </a:moveTo>
                  <a:lnTo>
                    <a:pt x="4" y="17"/>
                  </a:lnTo>
                  <a:lnTo>
                    <a:pt x="5" y="18"/>
                  </a:lnTo>
                  <a:lnTo>
                    <a:pt x="8" y="21"/>
                  </a:lnTo>
                  <a:lnTo>
                    <a:pt x="8" y="22"/>
                  </a:lnTo>
                  <a:lnTo>
                    <a:pt x="7" y="25"/>
                  </a:lnTo>
                  <a:lnTo>
                    <a:pt x="6" y="28"/>
                  </a:lnTo>
                  <a:lnTo>
                    <a:pt x="4" y="31"/>
                  </a:lnTo>
                  <a:lnTo>
                    <a:pt x="2" y="31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1" y="25"/>
                  </a:lnTo>
                  <a:lnTo>
                    <a:pt x="3" y="20"/>
                  </a:lnTo>
                  <a:lnTo>
                    <a:pt x="4" y="15"/>
                  </a:lnTo>
                  <a:lnTo>
                    <a:pt x="5" y="11"/>
                  </a:lnTo>
                  <a:close/>
                  <a:moveTo>
                    <a:pt x="6" y="2"/>
                  </a:moveTo>
                  <a:lnTo>
                    <a:pt x="6" y="5"/>
                  </a:lnTo>
                  <a:lnTo>
                    <a:pt x="5" y="11"/>
                  </a:lnTo>
                  <a:lnTo>
                    <a:pt x="5" y="8"/>
                  </a:lnTo>
                  <a:lnTo>
                    <a:pt x="6" y="2"/>
                  </a:lnTo>
                  <a:close/>
                  <a:moveTo>
                    <a:pt x="7" y="0"/>
                  </a:moveTo>
                  <a:lnTo>
                    <a:pt x="6" y="2"/>
                  </a:lnTo>
                  <a:lnTo>
                    <a:pt x="6" y="1"/>
                  </a:ln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66" name="Freeform 140"/>
            <p:cNvSpPr>
              <a:spLocks/>
            </p:cNvSpPr>
            <p:nvPr/>
          </p:nvSpPr>
          <p:spPr bwMode="auto">
            <a:xfrm>
              <a:off x="3044554" y="2764489"/>
              <a:ext cx="17377" cy="130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5" y="3"/>
                </a:cxn>
                <a:cxn ang="0">
                  <a:pos x="6" y="4"/>
                </a:cxn>
                <a:cxn ang="0">
                  <a:pos x="6" y="5"/>
                </a:cxn>
                <a:cxn ang="0">
                  <a:pos x="8" y="6"/>
                </a:cxn>
                <a:cxn ang="0">
                  <a:pos x="9" y="6"/>
                </a:cxn>
                <a:cxn ang="0">
                  <a:pos x="12" y="9"/>
                </a:cxn>
                <a:cxn ang="0">
                  <a:pos x="7" y="6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9">
                  <a:moveTo>
                    <a:pt x="0" y="0"/>
                  </a:moveTo>
                  <a:lnTo>
                    <a:pt x="2" y="1"/>
                  </a:lnTo>
                  <a:lnTo>
                    <a:pt x="5" y="3"/>
                  </a:lnTo>
                  <a:lnTo>
                    <a:pt x="6" y="4"/>
                  </a:lnTo>
                  <a:lnTo>
                    <a:pt x="6" y="5"/>
                  </a:lnTo>
                  <a:lnTo>
                    <a:pt x="8" y="6"/>
                  </a:lnTo>
                  <a:lnTo>
                    <a:pt x="9" y="6"/>
                  </a:lnTo>
                  <a:lnTo>
                    <a:pt x="12" y="9"/>
                  </a:lnTo>
                  <a:lnTo>
                    <a:pt x="7" y="6"/>
                  </a:lnTo>
                  <a:lnTo>
                    <a:pt x="2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67" name="Freeform 141"/>
            <p:cNvSpPr>
              <a:spLocks/>
            </p:cNvSpPr>
            <p:nvPr/>
          </p:nvSpPr>
          <p:spPr bwMode="auto">
            <a:xfrm>
              <a:off x="2995318" y="2726838"/>
              <a:ext cx="149157" cy="112954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1" y="1"/>
                </a:cxn>
                <a:cxn ang="0">
                  <a:pos x="25" y="12"/>
                </a:cxn>
                <a:cxn ang="0">
                  <a:pos x="30" y="18"/>
                </a:cxn>
                <a:cxn ang="0">
                  <a:pos x="34" y="21"/>
                </a:cxn>
                <a:cxn ang="0">
                  <a:pos x="33" y="20"/>
                </a:cxn>
                <a:cxn ang="0">
                  <a:pos x="33" y="18"/>
                </a:cxn>
                <a:cxn ang="0">
                  <a:pos x="32" y="16"/>
                </a:cxn>
                <a:cxn ang="0">
                  <a:pos x="32" y="16"/>
                </a:cxn>
                <a:cxn ang="0">
                  <a:pos x="42" y="21"/>
                </a:cxn>
                <a:cxn ang="0">
                  <a:pos x="57" y="29"/>
                </a:cxn>
                <a:cxn ang="0">
                  <a:pos x="73" y="39"/>
                </a:cxn>
                <a:cxn ang="0">
                  <a:pos x="86" y="50"/>
                </a:cxn>
                <a:cxn ang="0">
                  <a:pos x="91" y="55"/>
                </a:cxn>
                <a:cxn ang="0">
                  <a:pos x="96" y="66"/>
                </a:cxn>
                <a:cxn ang="0">
                  <a:pos x="103" y="78"/>
                </a:cxn>
                <a:cxn ang="0">
                  <a:pos x="101" y="75"/>
                </a:cxn>
                <a:cxn ang="0">
                  <a:pos x="94" y="67"/>
                </a:cxn>
                <a:cxn ang="0">
                  <a:pos x="88" y="59"/>
                </a:cxn>
                <a:cxn ang="0">
                  <a:pos x="84" y="57"/>
                </a:cxn>
                <a:cxn ang="0">
                  <a:pos x="89" y="62"/>
                </a:cxn>
                <a:cxn ang="0">
                  <a:pos x="89" y="65"/>
                </a:cxn>
                <a:cxn ang="0">
                  <a:pos x="81" y="57"/>
                </a:cxn>
                <a:cxn ang="0">
                  <a:pos x="77" y="54"/>
                </a:cxn>
                <a:cxn ang="0">
                  <a:pos x="75" y="55"/>
                </a:cxn>
                <a:cxn ang="0">
                  <a:pos x="69" y="47"/>
                </a:cxn>
                <a:cxn ang="0">
                  <a:pos x="66" y="43"/>
                </a:cxn>
                <a:cxn ang="0">
                  <a:pos x="64" y="41"/>
                </a:cxn>
                <a:cxn ang="0">
                  <a:pos x="59" y="37"/>
                </a:cxn>
                <a:cxn ang="0">
                  <a:pos x="50" y="29"/>
                </a:cxn>
                <a:cxn ang="0">
                  <a:pos x="46" y="28"/>
                </a:cxn>
                <a:cxn ang="0">
                  <a:pos x="46" y="31"/>
                </a:cxn>
                <a:cxn ang="0">
                  <a:pos x="50" y="34"/>
                </a:cxn>
                <a:cxn ang="0">
                  <a:pos x="51" y="37"/>
                </a:cxn>
                <a:cxn ang="0">
                  <a:pos x="44" y="32"/>
                </a:cxn>
                <a:cxn ang="0">
                  <a:pos x="38" y="26"/>
                </a:cxn>
                <a:cxn ang="0">
                  <a:pos x="30" y="23"/>
                </a:cxn>
                <a:cxn ang="0">
                  <a:pos x="27" y="20"/>
                </a:cxn>
                <a:cxn ang="0">
                  <a:pos x="28" y="21"/>
                </a:cxn>
                <a:cxn ang="0">
                  <a:pos x="29" y="23"/>
                </a:cxn>
                <a:cxn ang="0">
                  <a:pos x="30" y="24"/>
                </a:cxn>
                <a:cxn ang="0">
                  <a:pos x="14" y="12"/>
                </a:cxn>
                <a:cxn ang="0">
                  <a:pos x="6" y="7"/>
                </a:cxn>
                <a:cxn ang="0">
                  <a:pos x="1" y="3"/>
                </a:cxn>
                <a:cxn ang="0">
                  <a:pos x="5" y="3"/>
                </a:cxn>
                <a:cxn ang="0">
                  <a:pos x="10" y="5"/>
                </a:cxn>
                <a:cxn ang="0">
                  <a:pos x="12" y="7"/>
                </a:cxn>
                <a:cxn ang="0">
                  <a:pos x="13" y="9"/>
                </a:cxn>
                <a:cxn ang="0">
                  <a:pos x="15" y="10"/>
                </a:cxn>
                <a:cxn ang="0">
                  <a:pos x="14" y="6"/>
                </a:cxn>
                <a:cxn ang="0">
                  <a:pos x="10" y="0"/>
                </a:cxn>
              </a:cxnLst>
              <a:rect l="0" t="0" r="r" b="b"/>
              <a:pathLst>
                <a:path w="103" h="78">
                  <a:moveTo>
                    <a:pt x="10" y="0"/>
                  </a:moveTo>
                  <a:lnTo>
                    <a:pt x="10" y="0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25" y="12"/>
                  </a:lnTo>
                  <a:lnTo>
                    <a:pt x="28" y="15"/>
                  </a:lnTo>
                  <a:lnTo>
                    <a:pt x="30" y="18"/>
                  </a:lnTo>
                  <a:lnTo>
                    <a:pt x="33" y="21"/>
                  </a:lnTo>
                  <a:lnTo>
                    <a:pt x="34" y="21"/>
                  </a:lnTo>
                  <a:lnTo>
                    <a:pt x="34" y="20"/>
                  </a:lnTo>
                  <a:lnTo>
                    <a:pt x="33" y="20"/>
                  </a:lnTo>
                  <a:lnTo>
                    <a:pt x="33" y="19"/>
                  </a:lnTo>
                  <a:lnTo>
                    <a:pt x="33" y="18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8" y="18"/>
                  </a:lnTo>
                  <a:lnTo>
                    <a:pt x="42" y="21"/>
                  </a:lnTo>
                  <a:lnTo>
                    <a:pt x="47" y="24"/>
                  </a:lnTo>
                  <a:lnTo>
                    <a:pt x="57" y="29"/>
                  </a:lnTo>
                  <a:lnTo>
                    <a:pt x="65" y="33"/>
                  </a:lnTo>
                  <a:lnTo>
                    <a:pt x="73" y="39"/>
                  </a:lnTo>
                  <a:lnTo>
                    <a:pt x="82" y="46"/>
                  </a:lnTo>
                  <a:lnTo>
                    <a:pt x="86" y="50"/>
                  </a:lnTo>
                  <a:lnTo>
                    <a:pt x="90" y="54"/>
                  </a:lnTo>
                  <a:lnTo>
                    <a:pt x="91" y="55"/>
                  </a:lnTo>
                  <a:lnTo>
                    <a:pt x="92" y="60"/>
                  </a:lnTo>
                  <a:lnTo>
                    <a:pt x="96" y="66"/>
                  </a:lnTo>
                  <a:lnTo>
                    <a:pt x="100" y="72"/>
                  </a:lnTo>
                  <a:lnTo>
                    <a:pt x="103" y="78"/>
                  </a:lnTo>
                  <a:lnTo>
                    <a:pt x="102" y="77"/>
                  </a:lnTo>
                  <a:lnTo>
                    <a:pt x="101" y="75"/>
                  </a:lnTo>
                  <a:lnTo>
                    <a:pt x="98" y="71"/>
                  </a:lnTo>
                  <a:lnTo>
                    <a:pt x="94" y="67"/>
                  </a:lnTo>
                  <a:lnTo>
                    <a:pt x="91" y="62"/>
                  </a:lnTo>
                  <a:lnTo>
                    <a:pt x="88" y="59"/>
                  </a:lnTo>
                  <a:lnTo>
                    <a:pt x="85" y="56"/>
                  </a:lnTo>
                  <a:lnTo>
                    <a:pt x="84" y="57"/>
                  </a:lnTo>
                  <a:lnTo>
                    <a:pt x="85" y="59"/>
                  </a:lnTo>
                  <a:lnTo>
                    <a:pt x="89" y="62"/>
                  </a:lnTo>
                  <a:lnTo>
                    <a:pt x="90" y="64"/>
                  </a:lnTo>
                  <a:lnTo>
                    <a:pt x="89" y="65"/>
                  </a:lnTo>
                  <a:lnTo>
                    <a:pt x="86" y="63"/>
                  </a:lnTo>
                  <a:lnTo>
                    <a:pt x="81" y="57"/>
                  </a:lnTo>
                  <a:lnTo>
                    <a:pt x="78" y="54"/>
                  </a:lnTo>
                  <a:lnTo>
                    <a:pt x="77" y="54"/>
                  </a:lnTo>
                  <a:lnTo>
                    <a:pt x="77" y="55"/>
                  </a:lnTo>
                  <a:lnTo>
                    <a:pt x="75" y="55"/>
                  </a:lnTo>
                  <a:lnTo>
                    <a:pt x="71" y="50"/>
                  </a:lnTo>
                  <a:lnTo>
                    <a:pt x="69" y="47"/>
                  </a:lnTo>
                  <a:lnTo>
                    <a:pt x="67" y="45"/>
                  </a:lnTo>
                  <a:lnTo>
                    <a:pt x="66" y="43"/>
                  </a:lnTo>
                  <a:lnTo>
                    <a:pt x="65" y="42"/>
                  </a:lnTo>
                  <a:lnTo>
                    <a:pt x="64" y="41"/>
                  </a:lnTo>
                  <a:lnTo>
                    <a:pt x="62" y="39"/>
                  </a:lnTo>
                  <a:lnTo>
                    <a:pt x="59" y="37"/>
                  </a:lnTo>
                  <a:lnTo>
                    <a:pt x="55" y="34"/>
                  </a:lnTo>
                  <a:lnTo>
                    <a:pt x="50" y="29"/>
                  </a:lnTo>
                  <a:lnTo>
                    <a:pt x="48" y="28"/>
                  </a:lnTo>
                  <a:lnTo>
                    <a:pt x="46" y="28"/>
                  </a:lnTo>
                  <a:lnTo>
                    <a:pt x="45" y="29"/>
                  </a:lnTo>
                  <a:lnTo>
                    <a:pt x="46" y="31"/>
                  </a:lnTo>
                  <a:lnTo>
                    <a:pt x="48" y="33"/>
                  </a:lnTo>
                  <a:lnTo>
                    <a:pt x="50" y="34"/>
                  </a:lnTo>
                  <a:lnTo>
                    <a:pt x="52" y="36"/>
                  </a:lnTo>
                  <a:lnTo>
                    <a:pt x="51" y="37"/>
                  </a:lnTo>
                  <a:lnTo>
                    <a:pt x="48" y="37"/>
                  </a:lnTo>
                  <a:lnTo>
                    <a:pt x="44" y="32"/>
                  </a:lnTo>
                  <a:lnTo>
                    <a:pt x="42" y="29"/>
                  </a:lnTo>
                  <a:lnTo>
                    <a:pt x="38" y="26"/>
                  </a:lnTo>
                  <a:lnTo>
                    <a:pt x="32" y="24"/>
                  </a:lnTo>
                  <a:lnTo>
                    <a:pt x="30" y="23"/>
                  </a:lnTo>
                  <a:lnTo>
                    <a:pt x="28" y="21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8" y="21"/>
                  </a:lnTo>
                  <a:lnTo>
                    <a:pt x="29" y="22"/>
                  </a:lnTo>
                  <a:lnTo>
                    <a:pt x="29" y="23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24" y="20"/>
                  </a:lnTo>
                  <a:lnTo>
                    <a:pt x="14" y="12"/>
                  </a:lnTo>
                  <a:lnTo>
                    <a:pt x="11" y="10"/>
                  </a:lnTo>
                  <a:lnTo>
                    <a:pt x="6" y="7"/>
                  </a:lnTo>
                  <a:lnTo>
                    <a:pt x="3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5" y="3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1" y="6"/>
                  </a:lnTo>
                  <a:lnTo>
                    <a:pt x="12" y="7"/>
                  </a:lnTo>
                  <a:lnTo>
                    <a:pt x="13" y="8"/>
                  </a:lnTo>
                  <a:lnTo>
                    <a:pt x="13" y="9"/>
                  </a:lnTo>
                  <a:lnTo>
                    <a:pt x="14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4" y="6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68" name="Freeform 142"/>
            <p:cNvSpPr>
              <a:spLocks/>
            </p:cNvSpPr>
            <p:nvPr/>
          </p:nvSpPr>
          <p:spPr bwMode="auto">
            <a:xfrm>
              <a:off x="1641323" y="3088869"/>
              <a:ext cx="26066" cy="20274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8" y="0"/>
                </a:cxn>
                <a:cxn ang="0">
                  <a:pos x="10" y="10"/>
                </a:cxn>
                <a:cxn ang="0">
                  <a:pos x="6" y="13"/>
                </a:cxn>
                <a:cxn ang="0">
                  <a:pos x="5" y="14"/>
                </a:cxn>
                <a:cxn ang="0">
                  <a:pos x="2" y="14"/>
                </a:cxn>
                <a:cxn ang="0">
                  <a:pos x="0" y="13"/>
                </a:cxn>
                <a:cxn ang="0">
                  <a:pos x="0" y="12"/>
                </a:cxn>
                <a:cxn ang="0">
                  <a:pos x="0" y="11"/>
                </a:cxn>
                <a:cxn ang="0">
                  <a:pos x="3" y="6"/>
                </a:cxn>
                <a:cxn ang="0">
                  <a:pos x="8" y="3"/>
                </a:cxn>
                <a:cxn ang="0">
                  <a:pos x="12" y="1"/>
                </a:cxn>
                <a:cxn ang="0">
                  <a:pos x="13" y="0"/>
                </a:cxn>
              </a:cxnLst>
              <a:rect l="0" t="0" r="r" b="b"/>
              <a:pathLst>
                <a:path w="18" h="14">
                  <a:moveTo>
                    <a:pt x="13" y="0"/>
                  </a:moveTo>
                  <a:lnTo>
                    <a:pt x="18" y="0"/>
                  </a:lnTo>
                  <a:lnTo>
                    <a:pt x="10" y="10"/>
                  </a:lnTo>
                  <a:lnTo>
                    <a:pt x="6" y="13"/>
                  </a:lnTo>
                  <a:lnTo>
                    <a:pt x="5" y="14"/>
                  </a:lnTo>
                  <a:lnTo>
                    <a:pt x="2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3" y="6"/>
                  </a:lnTo>
                  <a:lnTo>
                    <a:pt x="8" y="3"/>
                  </a:lnTo>
                  <a:lnTo>
                    <a:pt x="12" y="1"/>
                  </a:lnTo>
                  <a:lnTo>
                    <a:pt x="13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69" name="Freeform 143"/>
            <p:cNvSpPr>
              <a:spLocks/>
            </p:cNvSpPr>
            <p:nvPr/>
          </p:nvSpPr>
          <p:spPr bwMode="auto">
            <a:xfrm>
              <a:off x="3069172" y="2789107"/>
              <a:ext cx="70958" cy="6951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2" y="0"/>
                </a:cxn>
                <a:cxn ang="0">
                  <a:pos x="7" y="3"/>
                </a:cxn>
                <a:cxn ang="0">
                  <a:pos x="9" y="5"/>
                </a:cxn>
                <a:cxn ang="0">
                  <a:pos x="11" y="6"/>
                </a:cxn>
                <a:cxn ang="0">
                  <a:pos x="20" y="13"/>
                </a:cxn>
                <a:cxn ang="0">
                  <a:pos x="27" y="18"/>
                </a:cxn>
                <a:cxn ang="0">
                  <a:pos x="34" y="25"/>
                </a:cxn>
                <a:cxn ang="0">
                  <a:pos x="39" y="32"/>
                </a:cxn>
                <a:cxn ang="0">
                  <a:pos x="45" y="41"/>
                </a:cxn>
                <a:cxn ang="0">
                  <a:pos x="46" y="43"/>
                </a:cxn>
                <a:cxn ang="0">
                  <a:pos x="47" y="44"/>
                </a:cxn>
                <a:cxn ang="0">
                  <a:pos x="49" y="47"/>
                </a:cxn>
                <a:cxn ang="0">
                  <a:pos x="49" y="47"/>
                </a:cxn>
                <a:cxn ang="0">
                  <a:pos x="48" y="48"/>
                </a:cxn>
                <a:cxn ang="0">
                  <a:pos x="45" y="48"/>
                </a:cxn>
                <a:cxn ang="0">
                  <a:pos x="42" y="46"/>
                </a:cxn>
                <a:cxn ang="0">
                  <a:pos x="39" y="43"/>
                </a:cxn>
                <a:cxn ang="0">
                  <a:pos x="36" y="39"/>
                </a:cxn>
                <a:cxn ang="0">
                  <a:pos x="34" y="35"/>
                </a:cxn>
                <a:cxn ang="0">
                  <a:pos x="32" y="31"/>
                </a:cxn>
                <a:cxn ang="0">
                  <a:pos x="32" y="30"/>
                </a:cxn>
                <a:cxn ang="0">
                  <a:pos x="32" y="31"/>
                </a:cxn>
                <a:cxn ang="0">
                  <a:pos x="33" y="32"/>
                </a:cxn>
                <a:cxn ang="0">
                  <a:pos x="33" y="33"/>
                </a:cxn>
                <a:cxn ang="0">
                  <a:pos x="33" y="34"/>
                </a:cxn>
                <a:cxn ang="0">
                  <a:pos x="34" y="36"/>
                </a:cxn>
                <a:cxn ang="0">
                  <a:pos x="35" y="37"/>
                </a:cxn>
                <a:cxn ang="0">
                  <a:pos x="35" y="37"/>
                </a:cxn>
                <a:cxn ang="0">
                  <a:pos x="34" y="37"/>
                </a:cxn>
                <a:cxn ang="0">
                  <a:pos x="31" y="33"/>
                </a:cxn>
                <a:cxn ang="0">
                  <a:pos x="28" y="29"/>
                </a:cxn>
                <a:cxn ang="0">
                  <a:pos x="25" y="26"/>
                </a:cxn>
                <a:cxn ang="0">
                  <a:pos x="22" y="25"/>
                </a:cxn>
                <a:cxn ang="0">
                  <a:pos x="16" y="23"/>
                </a:cxn>
                <a:cxn ang="0">
                  <a:pos x="13" y="21"/>
                </a:cxn>
                <a:cxn ang="0">
                  <a:pos x="11" y="18"/>
                </a:cxn>
                <a:cxn ang="0">
                  <a:pos x="11" y="16"/>
                </a:cxn>
                <a:cxn ang="0">
                  <a:pos x="12" y="16"/>
                </a:cxn>
                <a:cxn ang="0">
                  <a:pos x="12" y="15"/>
                </a:cxn>
                <a:cxn ang="0">
                  <a:pos x="7" y="9"/>
                </a:cxn>
                <a:cxn ang="0">
                  <a:pos x="4" y="6"/>
                </a:cxn>
                <a:cxn ang="0">
                  <a:pos x="1" y="4"/>
                </a:cxn>
                <a:cxn ang="0">
                  <a:pos x="0" y="1"/>
                </a:cxn>
                <a:cxn ang="0">
                  <a:pos x="1" y="0"/>
                </a:cxn>
              </a:cxnLst>
              <a:rect l="0" t="0" r="r" b="b"/>
              <a:pathLst>
                <a:path w="49" h="48">
                  <a:moveTo>
                    <a:pt x="1" y="0"/>
                  </a:moveTo>
                  <a:lnTo>
                    <a:pt x="2" y="0"/>
                  </a:lnTo>
                  <a:lnTo>
                    <a:pt x="7" y="3"/>
                  </a:lnTo>
                  <a:lnTo>
                    <a:pt x="9" y="5"/>
                  </a:lnTo>
                  <a:lnTo>
                    <a:pt x="11" y="6"/>
                  </a:lnTo>
                  <a:lnTo>
                    <a:pt x="20" y="13"/>
                  </a:lnTo>
                  <a:lnTo>
                    <a:pt x="27" y="18"/>
                  </a:lnTo>
                  <a:lnTo>
                    <a:pt x="34" y="25"/>
                  </a:lnTo>
                  <a:lnTo>
                    <a:pt x="39" y="32"/>
                  </a:lnTo>
                  <a:lnTo>
                    <a:pt x="45" y="41"/>
                  </a:lnTo>
                  <a:lnTo>
                    <a:pt x="46" y="43"/>
                  </a:lnTo>
                  <a:lnTo>
                    <a:pt x="47" y="44"/>
                  </a:lnTo>
                  <a:lnTo>
                    <a:pt x="49" y="47"/>
                  </a:lnTo>
                  <a:lnTo>
                    <a:pt x="49" y="47"/>
                  </a:lnTo>
                  <a:lnTo>
                    <a:pt x="48" y="48"/>
                  </a:lnTo>
                  <a:lnTo>
                    <a:pt x="45" y="48"/>
                  </a:lnTo>
                  <a:lnTo>
                    <a:pt x="42" y="46"/>
                  </a:lnTo>
                  <a:lnTo>
                    <a:pt x="39" y="43"/>
                  </a:lnTo>
                  <a:lnTo>
                    <a:pt x="36" y="39"/>
                  </a:lnTo>
                  <a:lnTo>
                    <a:pt x="34" y="35"/>
                  </a:lnTo>
                  <a:lnTo>
                    <a:pt x="32" y="31"/>
                  </a:lnTo>
                  <a:lnTo>
                    <a:pt x="32" y="30"/>
                  </a:lnTo>
                  <a:lnTo>
                    <a:pt x="32" y="31"/>
                  </a:lnTo>
                  <a:lnTo>
                    <a:pt x="33" y="32"/>
                  </a:lnTo>
                  <a:lnTo>
                    <a:pt x="33" y="33"/>
                  </a:lnTo>
                  <a:lnTo>
                    <a:pt x="33" y="34"/>
                  </a:lnTo>
                  <a:lnTo>
                    <a:pt x="34" y="36"/>
                  </a:lnTo>
                  <a:lnTo>
                    <a:pt x="35" y="37"/>
                  </a:lnTo>
                  <a:lnTo>
                    <a:pt x="35" y="37"/>
                  </a:lnTo>
                  <a:lnTo>
                    <a:pt x="34" y="37"/>
                  </a:lnTo>
                  <a:lnTo>
                    <a:pt x="31" y="33"/>
                  </a:lnTo>
                  <a:lnTo>
                    <a:pt x="28" y="29"/>
                  </a:lnTo>
                  <a:lnTo>
                    <a:pt x="25" y="26"/>
                  </a:lnTo>
                  <a:lnTo>
                    <a:pt x="22" y="25"/>
                  </a:lnTo>
                  <a:lnTo>
                    <a:pt x="16" y="23"/>
                  </a:lnTo>
                  <a:lnTo>
                    <a:pt x="13" y="21"/>
                  </a:lnTo>
                  <a:lnTo>
                    <a:pt x="11" y="18"/>
                  </a:lnTo>
                  <a:lnTo>
                    <a:pt x="11" y="16"/>
                  </a:lnTo>
                  <a:lnTo>
                    <a:pt x="12" y="16"/>
                  </a:lnTo>
                  <a:lnTo>
                    <a:pt x="12" y="15"/>
                  </a:lnTo>
                  <a:lnTo>
                    <a:pt x="7" y="9"/>
                  </a:lnTo>
                  <a:lnTo>
                    <a:pt x="4" y="6"/>
                  </a:lnTo>
                  <a:lnTo>
                    <a:pt x="1" y="4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70" name="Freeform 144"/>
            <p:cNvSpPr>
              <a:spLocks/>
            </p:cNvSpPr>
            <p:nvPr/>
          </p:nvSpPr>
          <p:spPr bwMode="auto">
            <a:xfrm>
              <a:off x="1668838" y="3193133"/>
              <a:ext cx="41996" cy="7819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3" y="6"/>
                </a:cxn>
                <a:cxn ang="0">
                  <a:pos x="20" y="13"/>
                </a:cxn>
                <a:cxn ang="0">
                  <a:pos x="21" y="14"/>
                </a:cxn>
                <a:cxn ang="0">
                  <a:pos x="20" y="15"/>
                </a:cxn>
                <a:cxn ang="0">
                  <a:pos x="20" y="15"/>
                </a:cxn>
                <a:cxn ang="0">
                  <a:pos x="19" y="16"/>
                </a:cxn>
                <a:cxn ang="0">
                  <a:pos x="19" y="17"/>
                </a:cxn>
                <a:cxn ang="0">
                  <a:pos x="23" y="27"/>
                </a:cxn>
                <a:cxn ang="0">
                  <a:pos x="27" y="37"/>
                </a:cxn>
                <a:cxn ang="0">
                  <a:pos x="28" y="40"/>
                </a:cxn>
                <a:cxn ang="0">
                  <a:pos x="29" y="43"/>
                </a:cxn>
                <a:cxn ang="0">
                  <a:pos x="29" y="50"/>
                </a:cxn>
                <a:cxn ang="0">
                  <a:pos x="28" y="53"/>
                </a:cxn>
                <a:cxn ang="0">
                  <a:pos x="25" y="54"/>
                </a:cxn>
                <a:cxn ang="0">
                  <a:pos x="22" y="54"/>
                </a:cxn>
                <a:cxn ang="0">
                  <a:pos x="17" y="51"/>
                </a:cxn>
                <a:cxn ang="0">
                  <a:pos x="13" y="47"/>
                </a:cxn>
                <a:cxn ang="0">
                  <a:pos x="10" y="42"/>
                </a:cxn>
                <a:cxn ang="0">
                  <a:pos x="10" y="41"/>
                </a:cxn>
                <a:cxn ang="0">
                  <a:pos x="11" y="40"/>
                </a:cxn>
                <a:cxn ang="0">
                  <a:pos x="12" y="40"/>
                </a:cxn>
                <a:cxn ang="0">
                  <a:pos x="14" y="39"/>
                </a:cxn>
                <a:cxn ang="0">
                  <a:pos x="15" y="38"/>
                </a:cxn>
                <a:cxn ang="0">
                  <a:pos x="16" y="38"/>
                </a:cxn>
                <a:cxn ang="0">
                  <a:pos x="17" y="37"/>
                </a:cxn>
                <a:cxn ang="0">
                  <a:pos x="18" y="36"/>
                </a:cxn>
                <a:cxn ang="0">
                  <a:pos x="18" y="36"/>
                </a:cxn>
                <a:cxn ang="0">
                  <a:pos x="18" y="35"/>
                </a:cxn>
                <a:cxn ang="0">
                  <a:pos x="16" y="34"/>
                </a:cxn>
                <a:cxn ang="0">
                  <a:pos x="15" y="35"/>
                </a:cxn>
                <a:cxn ang="0">
                  <a:pos x="12" y="37"/>
                </a:cxn>
                <a:cxn ang="0">
                  <a:pos x="10" y="38"/>
                </a:cxn>
                <a:cxn ang="0">
                  <a:pos x="8" y="38"/>
                </a:cxn>
                <a:cxn ang="0">
                  <a:pos x="7" y="36"/>
                </a:cxn>
                <a:cxn ang="0">
                  <a:pos x="8" y="34"/>
                </a:cxn>
                <a:cxn ang="0">
                  <a:pos x="9" y="31"/>
                </a:cxn>
                <a:cxn ang="0">
                  <a:pos x="9" y="29"/>
                </a:cxn>
                <a:cxn ang="0">
                  <a:pos x="8" y="28"/>
                </a:cxn>
                <a:cxn ang="0">
                  <a:pos x="7" y="27"/>
                </a:cxn>
                <a:cxn ang="0">
                  <a:pos x="6" y="27"/>
                </a:cxn>
                <a:cxn ang="0">
                  <a:pos x="4" y="27"/>
                </a:cxn>
                <a:cxn ang="0">
                  <a:pos x="3" y="27"/>
                </a:cxn>
                <a:cxn ang="0">
                  <a:pos x="2" y="26"/>
                </a:cxn>
                <a:cxn ang="0">
                  <a:pos x="1" y="25"/>
                </a:cxn>
                <a:cxn ang="0">
                  <a:pos x="0" y="22"/>
                </a:cxn>
                <a:cxn ang="0">
                  <a:pos x="0" y="17"/>
                </a:cxn>
                <a:cxn ang="0">
                  <a:pos x="0" y="12"/>
                </a:cxn>
                <a:cxn ang="0">
                  <a:pos x="1" y="8"/>
                </a:cxn>
                <a:cxn ang="0">
                  <a:pos x="2" y="3"/>
                </a:cxn>
                <a:cxn ang="0">
                  <a:pos x="3" y="1"/>
                </a:cxn>
                <a:cxn ang="0">
                  <a:pos x="4" y="0"/>
                </a:cxn>
              </a:cxnLst>
              <a:rect l="0" t="0" r="r" b="b"/>
              <a:pathLst>
                <a:path w="29" h="54">
                  <a:moveTo>
                    <a:pt x="4" y="0"/>
                  </a:moveTo>
                  <a:lnTo>
                    <a:pt x="13" y="6"/>
                  </a:lnTo>
                  <a:lnTo>
                    <a:pt x="20" y="13"/>
                  </a:lnTo>
                  <a:lnTo>
                    <a:pt x="21" y="14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19" y="16"/>
                  </a:lnTo>
                  <a:lnTo>
                    <a:pt x="19" y="17"/>
                  </a:lnTo>
                  <a:lnTo>
                    <a:pt x="23" y="27"/>
                  </a:lnTo>
                  <a:lnTo>
                    <a:pt x="27" y="37"/>
                  </a:lnTo>
                  <a:lnTo>
                    <a:pt x="28" y="40"/>
                  </a:lnTo>
                  <a:lnTo>
                    <a:pt x="29" y="43"/>
                  </a:lnTo>
                  <a:lnTo>
                    <a:pt x="29" y="50"/>
                  </a:lnTo>
                  <a:lnTo>
                    <a:pt x="28" y="53"/>
                  </a:lnTo>
                  <a:lnTo>
                    <a:pt x="25" y="54"/>
                  </a:lnTo>
                  <a:lnTo>
                    <a:pt x="22" y="54"/>
                  </a:lnTo>
                  <a:lnTo>
                    <a:pt x="17" y="51"/>
                  </a:lnTo>
                  <a:lnTo>
                    <a:pt x="13" y="47"/>
                  </a:lnTo>
                  <a:lnTo>
                    <a:pt x="10" y="42"/>
                  </a:lnTo>
                  <a:lnTo>
                    <a:pt x="10" y="41"/>
                  </a:lnTo>
                  <a:lnTo>
                    <a:pt x="11" y="40"/>
                  </a:lnTo>
                  <a:lnTo>
                    <a:pt x="12" y="40"/>
                  </a:lnTo>
                  <a:lnTo>
                    <a:pt x="14" y="39"/>
                  </a:lnTo>
                  <a:lnTo>
                    <a:pt x="15" y="38"/>
                  </a:lnTo>
                  <a:lnTo>
                    <a:pt x="16" y="38"/>
                  </a:lnTo>
                  <a:lnTo>
                    <a:pt x="17" y="37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8" y="35"/>
                  </a:lnTo>
                  <a:lnTo>
                    <a:pt x="16" y="34"/>
                  </a:lnTo>
                  <a:lnTo>
                    <a:pt x="15" y="35"/>
                  </a:lnTo>
                  <a:lnTo>
                    <a:pt x="12" y="37"/>
                  </a:lnTo>
                  <a:lnTo>
                    <a:pt x="10" y="38"/>
                  </a:lnTo>
                  <a:lnTo>
                    <a:pt x="8" y="38"/>
                  </a:lnTo>
                  <a:lnTo>
                    <a:pt x="7" y="36"/>
                  </a:lnTo>
                  <a:lnTo>
                    <a:pt x="8" y="34"/>
                  </a:lnTo>
                  <a:lnTo>
                    <a:pt x="9" y="31"/>
                  </a:lnTo>
                  <a:lnTo>
                    <a:pt x="9" y="29"/>
                  </a:lnTo>
                  <a:lnTo>
                    <a:pt x="8" y="28"/>
                  </a:lnTo>
                  <a:lnTo>
                    <a:pt x="7" y="27"/>
                  </a:lnTo>
                  <a:lnTo>
                    <a:pt x="6" y="27"/>
                  </a:lnTo>
                  <a:lnTo>
                    <a:pt x="4" y="27"/>
                  </a:lnTo>
                  <a:lnTo>
                    <a:pt x="3" y="27"/>
                  </a:lnTo>
                  <a:lnTo>
                    <a:pt x="2" y="26"/>
                  </a:lnTo>
                  <a:lnTo>
                    <a:pt x="1" y="25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3"/>
                  </a:lnTo>
                  <a:lnTo>
                    <a:pt x="3" y="1"/>
                  </a:lnTo>
                  <a:lnTo>
                    <a:pt x="4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71" name="Freeform 145"/>
            <p:cNvSpPr>
              <a:spLocks/>
            </p:cNvSpPr>
            <p:nvPr/>
          </p:nvSpPr>
          <p:spPr bwMode="auto">
            <a:xfrm>
              <a:off x="2792581" y="3229336"/>
              <a:ext cx="36204" cy="1448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2"/>
                </a:cxn>
                <a:cxn ang="0">
                  <a:pos x="16" y="4"/>
                </a:cxn>
                <a:cxn ang="0">
                  <a:pos x="24" y="8"/>
                </a:cxn>
                <a:cxn ang="0">
                  <a:pos x="25" y="9"/>
                </a:cxn>
                <a:cxn ang="0">
                  <a:pos x="24" y="9"/>
                </a:cxn>
                <a:cxn ang="0">
                  <a:pos x="24" y="9"/>
                </a:cxn>
                <a:cxn ang="0">
                  <a:pos x="23" y="10"/>
                </a:cxn>
                <a:cxn ang="0">
                  <a:pos x="19" y="10"/>
                </a:cxn>
                <a:cxn ang="0">
                  <a:pos x="16" y="8"/>
                </a:cxn>
                <a:cxn ang="0">
                  <a:pos x="8" y="4"/>
                </a:cxn>
                <a:cxn ang="0">
                  <a:pos x="4" y="2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25" h="10">
                  <a:moveTo>
                    <a:pt x="0" y="0"/>
                  </a:moveTo>
                  <a:lnTo>
                    <a:pt x="9" y="2"/>
                  </a:lnTo>
                  <a:lnTo>
                    <a:pt x="16" y="4"/>
                  </a:lnTo>
                  <a:lnTo>
                    <a:pt x="24" y="8"/>
                  </a:lnTo>
                  <a:lnTo>
                    <a:pt x="25" y="9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3" y="10"/>
                  </a:lnTo>
                  <a:lnTo>
                    <a:pt x="19" y="10"/>
                  </a:lnTo>
                  <a:lnTo>
                    <a:pt x="16" y="8"/>
                  </a:lnTo>
                  <a:lnTo>
                    <a:pt x="8" y="4"/>
                  </a:lnTo>
                  <a:lnTo>
                    <a:pt x="4" y="2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72" name="Freeform 146"/>
            <p:cNvSpPr>
              <a:spLocks/>
            </p:cNvSpPr>
            <p:nvPr/>
          </p:nvSpPr>
          <p:spPr bwMode="auto">
            <a:xfrm>
              <a:off x="2962011" y="3197477"/>
              <a:ext cx="18826" cy="5937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5" y="9"/>
                </a:cxn>
                <a:cxn ang="0">
                  <a:pos x="7" y="16"/>
                </a:cxn>
                <a:cxn ang="0">
                  <a:pos x="10" y="25"/>
                </a:cxn>
                <a:cxn ang="0">
                  <a:pos x="13" y="38"/>
                </a:cxn>
                <a:cxn ang="0">
                  <a:pos x="13" y="39"/>
                </a:cxn>
                <a:cxn ang="0">
                  <a:pos x="12" y="39"/>
                </a:cxn>
                <a:cxn ang="0">
                  <a:pos x="9" y="41"/>
                </a:cxn>
                <a:cxn ang="0">
                  <a:pos x="8" y="40"/>
                </a:cxn>
                <a:cxn ang="0">
                  <a:pos x="5" y="37"/>
                </a:cxn>
                <a:cxn ang="0">
                  <a:pos x="4" y="33"/>
                </a:cxn>
                <a:cxn ang="0">
                  <a:pos x="4" y="30"/>
                </a:cxn>
                <a:cxn ang="0">
                  <a:pos x="2" y="26"/>
                </a:cxn>
                <a:cxn ang="0">
                  <a:pos x="0" y="24"/>
                </a:cxn>
                <a:cxn ang="0">
                  <a:pos x="1" y="22"/>
                </a:cxn>
                <a:cxn ang="0">
                  <a:pos x="1" y="3"/>
                </a:cxn>
                <a:cxn ang="0">
                  <a:pos x="1" y="1"/>
                </a:cxn>
                <a:cxn ang="0">
                  <a:pos x="2" y="0"/>
                </a:cxn>
              </a:cxnLst>
              <a:rect l="0" t="0" r="r" b="b"/>
              <a:pathLst>
                <a:path w="13" h="41">
                  <a:moveTo>
                    <a:pt x="2" y="0"/>
                  </a:moveTo>
                  <a:lnTo>
                    <a:pt x="2" y="2"/>
                  </a:lnTo>
                  <a:lnTo>
                    <a:pt x="5" y="9"/>
                  </a:lnTo>
                  <a:lnTo>
                    <a:pt x="7" y="16"/>
                  </a:lnTo>
                  <a:lnTo>
                    <a:pt x="10" y="25"/>
                  </a:lnTo>
                  <a:lnTo>
                    <a:pt x="13" y="38"/>
                  </a:lnTo>
                  <a:lnTo>
                    <a:pt x="13" y="39"/>
                  </a:lnTo>
                  <a:lnTo>
                    <a:pt x="12" y="39"/>
                  </a:lnTo>
                  <a:lnTo>
                    <a:pt x="9" y="41"/>
                  </a:lnTo>
                  <a:lnTo>
                    <a:pt x="8" y="40"/>
                  </a:lnTo>
                  <a:lnTo>
                    <a:pt x="5" y="37"/>
                  </a:lnTo>
                  <a:lnTo>
                    <a:pt x="4" y="33"/>
                  </a:lnTo>
                  <a:lnTo>
                    <a:pt x="4" y="30"/>
                  </a:lnTo>
                  <a:lnTo>
                    <a:pt x="2" y="26"/>
                  </a:lnTo>
                  <a:lnTo>
                    <a:pt x="0" y="24"/>
                  </a:lnTo>
                  <a:lnTo>
                    <a:pt x="1" y="22"/>
                  </a:lnTo>
                  <a:lnTo>
                    <a:pt x="1" y="3"/>
                  </a:lnTo>
                  <a:lnTo>
                    <a:pt x="1" y="1"/>
                  </a:lnTo>
                  <a:lnTo>
                    <a:pt x="2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73" name="Freeform 147"/>
            <p:cNvSpPr>
              <a:spLocks/>
            </p:cNvSpPr>
            <p:nvPr/>
          </p:nvSpPr>
          <p:spPr bwMode="auto">
            <a:xfrm>
              <a:off x="2869331" y="3145345"/>
              <a:ext cx="86887" cy="120195"/>
            </a:xfrm>
            <a:custGeom>
              <a:avLst/>
              <a:gdLst/>
              <a:ahLst/>
              <a:cxnLst>
                <a:cxn ang="0">
                  <a:pos x="10" y="7"/>
                </a:cxn>
                <a:cxn ang="0">
                  <a:pos x="12" y="16"/>
                </a:cxn>
                <a:cxn ang="0">
                  <a:pos x="20" y="24"/>
                </a:cxn>
                <a:cxn ang="0">
                  <a:pos x="25" y="29"/>
                </a:cxn>
                <a:cxn ang="0">
                  <a:pos x="23" y="33"/>
                </a:cxn>
                <a:cxn ang="0">
                  <a:pos x="22" y="38"/>
                </a:cxn>
                <a:cxn ang="0">
                  <a:pos x="22" y="42"/>
                </a:cxn>
                <a:cxn ang="0">
                  <a:pos x="28" y="43"/>
                </a:cxn>
                <a:cxn ang="0">
                  <a:pos x="34" y="42"/>
                </a:cxn>
                <a:cxn ang="0">
                  <a:pos x="35" y="36"/>
                </a:cxn>
                <a:cxn ang="0">
                  <a:pos x="37" y="30"/>
                </a:cxn>
                <a:cxn ang="0">
                  <a:pos x="41" y="27"/>
                </a:cxn>
                <a:cxn ang="0">
                  <a:pos x="48" y="31"/>
                </a:cxn>
                <a:cxn ang="0">
                  <a:pos x="48" y="36"/>
                </a:cxn>
                <a:cxn ang="0">
                  <a:pos x="47" y="43"/>
                </a:cxn>
                <a:cxn ang="0">
                  <a:pos x="48" y="43"/>
                </a:cxn>
                <a:cxn ang="0">
                  <a:pos x="53" y="41"/>
                </a:cxn>
                <a:cxn ang="0">
                  <a:pos x="53" y="44"/>
                </a:cxn>
                <a:cxn ang="0">
                  <a:pos x="50" y="48"/>
                </a:cxn>
                <a:cxn ang="0">
                  <a:pos x="51" y="49"/>
                </a:cxn>
                <a:cxn ang="0">
                  <a:pos x="55" y="45"/>
                </a:cxn>
                <a:cxn ang="0">
                  <a:pos x="60" y="41"/>
                </a:cxn>
                <a:cxn ang="0">
                  <a:pos x="59" y="44"/>
                </a:cxn>
                <a:cxn ang="0">
                  <a:pos x="55" y="48"/>
                </a:cxn>
                <a:cxn ang="0">
                  <a:pos x="55" y="52"/>
                </a:cxn>
                <a:cxn ang="0">
                  <a:pos x="56" y="56"/>
                </a:cxn>
                <a:cxn ang="0">
                  <a:pos x="56" y="58"/>
                </a:cxn>
                <a:cxn ang="0">
                  <a:pos x="54" y="58"/>
                </a:cxn>
                <a:cxn ang="0">
                  <a:pos x="56" y="61"/>
                </a:cxn>
                <a:cxn ang="0">
                  <a:pos x="58" y="66"/>
                </a:cxn>
                <a:cxn ang="0">
                  <a:pos x="51" y="76"/>
                </a:cxn>
                <a:cxn ang="0">
                  <a:pos x="47" y="79"/>
                </a:cxn>
                <a:cxn ang="0">
                  <a:pos x="49" y="75"/>
                </a:cxn>
                <a:cxn ang="0">
                  <a:pos x="54" y="67"/>
                </a:cxn>
                <a:cxn ang="0">
                  <a:pos x="51" y="61"/>
                </a:cxn>
                <a:cxn ang="0">
                  <a:pos x="44" y="61"/>
                </a:cxn>
                <a:cxn ang="0">
                  <a:pos x="39" y="65"/>
                </a:cxn>
                <a:cxn ang="0">
                  <a:pos x="37" y="72"/>
                </a:cxn>
                <a:cxn ang="0">
                  <a:pos x="31" y="75"/>
                </a:cxn>
                <a:cxn ang="0">
                  <a:pos x="18" y="76"/>
                </a:cxn>
                <a:cxn ang="0">
                  <a:pos x="13" y="81"/>
                </a:cxn>
                <a:cxn ang="0">
                  <a:pos x="7" y="82"/>
                </a:cxn>
                <a:cxn ang="0">
                  <a:pos x="6" y="79"/>
                </a:cxn>
                <a:cxn ang="0">
                  <a:pos x="10" y="70"/>
                </a:cxn>
                <a:cxn ang="0">
                  <a:pos x="12" y="63"/>
                </a:cxn>
                <a:cxn ang="0">
                  <a:pos x="8" y="63"/>
                </a:cxn>
                <a:cxn ang="0">
                  <a:pos x="4" y="66"/>
                </a:cxn>
                <a:cxn ang="0">
                  <a:pos x="1" y="65"/>
                </a:cxn>
                <a:cxn ang="0">
                  <a:pos x="3" y="62"/>
                </a:cxn>
                <a:cxn ang="0">
                  <a:pos x="4" y="60"/>
                </a:cxn>
                <a:cxn ang="0">
                  <a:pos x="1" y="26"/>
                </a:cxn>
                <a:cxn ang="0">
                  <a:pos x="0" y="7"/>
                </a:cxn>
                <a:cxn ang="0">
                  <a:pos x="4" y="2"/>
                </a:cxn>
                <a:cxn ang="0">
                  <a:pos x="6" y="0"/>
                </a:cxn>
              </a:cxnLst>
              <a:rect l="0" t="0" r="r" b="b"/>
              <a:pathLst>
                <a:path w="60" h="83">
                  <a:moveTo>
                    <a:pt x="6" y="0"/>
                  </a:moveTo>
                  <a:lnTo>
                    <a:pt x="10" y="7"/>
                  </a:lnTo>
                  <a:lnTo>
                    <a:pt x="12" y="12"/>
                  </a:lnTo>
                  <a:lnTo>
                    <a:pt x="12" y="16"/>
                  </a:lnTo>
                  <a:lnTo>
                    <a:pt x="16" y="20"/>
                  </a:lnTo>
                  <a:lnTo>
                    <a:pt x="20" y="24"/>
                  </a:lnTo>
                  <a:lnTo>
                    <a:pt x="24" y="27"/>
                  </a:lnTo>
                  <a:lnTo>
                    <a:pt x="25" y="29"/>
                  </a:lnTo>
                  <a:lnTo>
                    <a:pt x="24" y="31"/>
                  </a:lnTo>
                  <a:lnTo>
                    <a:pt x="23" y="33"/>
                  </a:lnTo>
                  <a:lnTo>
                    <a:pt x="22" y="35"/>
                  </a:lnTo>
                  <a:lnTo>
                    <a:pt x="22" y="38"/>
                  </a:lnTo>
                  <a:lnTo>
                    <a:pt x="21" y="40"/>
                  </a:lnTo>
                  <a:lnTo>
                    <a:pt x="22" y="42"/>
                  </a:lnTo>
                  <a:lnTo>
                    <a:pt x="25" y="43"/>
                  </a:lnTo>
                  <a:lnTo>
                    <a:pt x="28" y="43"/>
                  </a:lnTo>
                  <a:lnTo>
                    <a:pt x="34" y="43"/>
                  </a:lnTo>
                  <a:lnTo>
                    <a:pt x="34" y="42"/>
                  </a:lnTo>
                  <a:lnTo>
                    <a:pt x="34" y="40"/>
                  </a:lnTo>
                  <a:lnTo>
                    <a:pt x="35" y="36"/>
                  </a:lnTo>
                  <a:lnTo>
                    <a:pt x="36" y="33"/>
                  </a:lnTo>
                  <a:lnTo>
                    <a:pt x="37" y="30"/>
                  </a:lnTo>
                  <a:lnTo>
                    <a:pt x="39" y="28"/>
                  </a:lnTo>
                  <a:lnTo>
                    <a:pt x="41" y="27"/>
                  </a:lnTo>
                  <a:lnTo>
                    <a:pt x="44" y="27"/>
                  </a:lnTo>
                  <a:lnTo>
                    <a:pt x="48" y="31"/>
                  </a:lnTo>
                  <a:lnTo>
                    <a:pt x="48" y="33"/>
                  </a:lnTo>
                  <a:lnTo>
                    <a:pt x="48" y="36"/>
                  </a:lnTo>
                  <a:lnTo>
                    <a:pt x="47" y="40"/>
                  </a:lnTo>
                  <a:lnTo>
                    <a:pt x="47" y="43"/>
                  </a:lnTo>
                  <a:lnTo>
                    <a:pt x="47" y="43"/>
                  </a:lnTo>
                  <a:lnTo>
                    <a:pt x="48" y="43"/>
                  </a:lnTo>
                  <a:lnTo>
                    <a:pt x="52" y="41"/>
                  </a:lnTo>
                  <a:lnTo>
                    <a:pt x="53" y="41"/>
                  </a:lnTo>
                  <a:lnTo>
                    <a:pt x="53" y="42"/>
                  </a:lnTo>
                  <a:lnTo>
                    <a:pt x="53" y="44"/>
                  </a:lnTo>
                  <a:lnTo>
                    <a:pt x="51" y="46"/>
                  </a:lnTo>
                  <a:lnTo>
                    <a:pt x="50" y="48"/>
                  </a:lnTo>
                  <a:lnTo>
                    <a:pt x="50" y="49"/>
                  </a:lnTo>
                  <a:lnTo>
                    <a:pt x="51" y="49"/>
                  </a:lnTo>
                  <a:lnTo>
                    <a:pt x="53" y="48"/>
                  </a:lnTo>
                  <a:lnTo>
                    <a:pt x="55" y="45"/>
                  </a:lnTo>
                  <a:lnTo>
                    <a:pt x="58" y="41"/>
                  </a:lnTo>
                  <a:lnTo>
                    <a:pt x="60" y="41"/>
                  </a:lnTo>
                  <a:lnTo>
                    <a:pt x="60" y="42"/>
                  </a:lnTo>
                  <a:lnTo>
                    <a:pt x="59" y="44"/>
                  </a:lnTo>
                  <a:lnTo>
                    <a:pt x="57" y="46"/>
                  </a:lnTo>
                  <a:lnTo>
                    <a:pt x="55" y="48"/>
                  </a:lnTo>
                  <a:lnTo>
                    <a:pt x="55" y="50"/>
                  </a:lnTo>
                  <a:lnTo>
                    <a:pt x="55" y="52"/>
                  </a:lnTo>
                  <a:lnTo>
                    <a:pt x="55" y="54"/>
                  </a:lnTo>
                  <a:lnTo>
                    <a:pt x="56" y="56"/>
                  </a:lnTo>
                  <a:lnTo>
                    <a:pt x="57" y="58"/>
                  </a:lnTo>
                  <a:lnTo>
                    <a:pt x="56" y="58"/>
                  </a:lnTo>
                  <a:lnTo>
                    <a:pt x="55" y="57"/>
                  </a:lnTo>
                  <a:lnTo>
                    <a:pt x="54" y="58"/>
                  </a:lnTo>
                  <a:lnTo>
                    <a:pt x="55" y="59"/>
                  </a:lnTo>
                  <a:lnTo>
                    <a:pt x="56" y="61"/>
                  </a:lnTo>
                  <a:lnTo>
                    <a:pt x="58" y="63"/>
                  </a:lnTo>
                  <a:lnTo>
                    <a:pt x="58" y="66"/>
                  </a:lnTo>
                  <a:lnTo>
                    <a:pt x="55" y="71"/>
                  </a:lnTo>
                  <a:lnTo>
                    <a:pt x="51" y="76"/>
                  </a:lnTo>
                  <a:lnTo>
                    <a:pt x="47" y="81"/>
                  </a:lnTo>
                  <a:lnTo>
                    <a:pt x="47" y="79"/>
                  </a:lnTo>
                  <a:lnTo>
                    <a:pt x="48" y="79"/>
                  </a:lnTo>
                  <a:lnTo>
                    <a:pt x="49" y="75"/>
                  </a:lnTo>
                  <a:lnTo>
                    <a:pt x="52" y="71"/>
                  </a:lnTo>
                  <a:lnTo>
                    <a:pt x="54" y="67"/>
                  </a:lnTo>
                  <a:lnTo>
                    <a:pt x="53" y="63"/>
                  </a:lnTo>
                  <a:lnTo>
                    <a:pt x="51" y="61"/>
                  </a:lnTo>
                  <a:lnTo>
                    <a:pt x="47" y="61"/>
                  </a:lnTo>
                  <a:lnTo>
                    <a:pt x="44" y="61"/>
                  </a:lnTo>
                  <a:lnTo>
                    <a:pt x="41" y="63"/>
                  </a:lnTo>
                  <a:lnTo>
                    <a:pt x="39" y="65"/>
                  </a:lnTo>
                  <a:lnTo>
                    <a:pt x="38" y="68"/>
                  </a:lnTo>
                  <a:lnTo>
                    <a:pt x="37" y="72"/>
                  </a:lnTo>
                  <a:lnTo>
                    <a:pt x="35" y="74"/>
                  </a:lnTo>
                  <a:lnTo>
                    <a:pt x="31" y="75"/>
                  </a:lnTo>
                  <a:lnTo>
                    <a:pt x="22" y="75"/>
                  </a:lnTo>
                  <a:lnTo>
                    <a:pt x="18" y="76"/>
                  </a:lnTo>
                  <a:lnTo>
                    <a:pt x="15" y="78"/>
                  </a:lnTo>
                  <a:lnTo>
                    <a:pt x="13" y="81"/>
                  </a:lnTo>
                  <a:lnTo>
                    <a:pt x="9" y="83"/>
                  </a:lnTo>
                  <a:lnTo>
                    <a:pt x="7" y="82"/>
                  </a:lnTo>
                  <a:lnTo>
                    <a:pt x="6" y="80"/>
                  </a:lnTo>
                  <a:lnTo>
                    <a:pt x="6" y="79"/>
                  </a:lnTo>
                  <a:lnTo>
                    <a:pt x="7" y="74"/>
                  </a:lnTo>
                  <a:lnTo>
                    <a:pt x="10" y="70"/>
                  </a:lnTo>
                  <a:lnTo>
                    <a:pt x="12" y="67"/>
                  </a:lnTo>
                  <a:lnTo>
                    <a:pt x="12" y="63"/>
                  </a:lnTo>
                  <a:lnTo>
                    <a:pt x="11" y="62"/>
                  </a:lnTo>
                  <a:lnTo>
                    <a:pt x="8" y="63"/>
                  </a:lnTo>
                  <a:lnTo>
                    <a:pt x="6" y="64"/>
                  </a:lnTo>
                  <a:lnTo>
                    <a:pt x="4" y="66"/>
                  </a:lnTo>
                  <a:lnTo>
                    <a:pt x="2" y="66"/>
                  </a:lnTo>
                  <a:lnTo>
                    <a:pt x="1" y="65"/>
                  </a:lnTo>
                  <a:lnTo>
                    <a:pt x="2" y="64"/>
                  </a:lnTo>
                  <a:lnTo>
                    <a:pt x="3" y="62"/>
                  </a:lnTo>
                  <a:lnTo>
                    <a:pt x="4" y="61"/>
                  </a:lnTo>
                  <a:lnTo>
                    <a:pt x="4" y="60"/>
                  </a:lnTo>
                  <a:lnTo>
                    <a:pt x="3" y="43"/>
                  </a:lnTo>
                  <a:lnTo>
                    <a:pt x="1" y="26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6" y="1"/>
                  </a:lnTo>
                  <a:lnTo>
                    <a:pt x="6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74" name="Freeform 148"/>
            <p:cNvSpPr>
              <a:spLocks/>
            </p:cNvSpPr>
            <p:nvPr/>
          </p:nvSpPr>
          <p:spPr bwMode="auto">
            <a:xfrm>
              <a:off x="2951875" y="3229336"/>
              <a:ext cx="10137" cy="43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7" y="2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3" y="3"/>
                </a:cxn>
                <a:cxn ang="0">
                  <a:pos x="0" y="0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lnTo>
                    <a:pt x="3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2"/>
                  </a:lnTo>
                  <a:lnTo>
                    <a:pt x="7" y="3"/>
                  </a:lnTo>
                  <a:lnTo>
                    <a:pt x="7" y="3"/>
                  </a:lnTo>
                  <a:lnTo>
                    <a:pt x="5" y="3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75" name="Freeform 149"/>
            <p:cNvSpPr>
              <a:spLocks/>
            </p:cNvSpPr>
            <p:nvPr/>
          </p:nvSpPr>
          <p:spPr bwMode="auto">
            <a:xfrm>
              <a:off x="2691212" y="3508824"/>
              <a:ext cx="39100" cy="23170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7" y="14"/>
                </a:cxn>
                <a:cxn ang="0">
                  <a:pos x="5" y="15"/>
                </a:cxn>
                <a:cxn ang="0">
                  <a:pos x="3" y="15"/>
                </a:cxn>
                <a:cxn ang="0">
                  <a:pos x="2" y="16"/>
                </a:cxn>
                <a:cxn ang="0">
                  <a:pos x="1" y="16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9" y="9"/>
                </a:cxn>
                <a:cxn ang="0">
                  <a:pos x="17" y="3"/>
                </a:cxn>
                <a:cxn ang="0">
                  <a:pos x="24" y="1"/>
                </a:cxn>
                <a:cxn ang="0">
                  <a:pos x="26" y="1"/>
                </a:cxn>
                <a:cxn ang="0">
                  <a:pos x="27" y="0"/>
                </a:cxn>
              </a:cxnLst>
              <a:rect l="0" t="0" r="r" b="b"/>
              <a:pathLst>
                <a:path w="27" h="16">
                  <a:moveTo>
                    <a:pt x="27" y="0"/>
                  </a:moveTo>
                  <a:lnTo>
                    <a:pt x="7" y="14"/>
                  </a:lnTo>
                  <a:lnTo>
                    <a:pt x="5" y="15"/>
                  </a:lnTo>
                  <a:lnTo>
                    <a:pt x="3" y="15"/>
                  </a:lnTo>
                  <a:lnTo>
                    <a:pt x="2" y="16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9" y="9"/>
                  </a:lnTo>
                  <a:lnTo>
                    <a:pt x="17" y="3"/>
                  </a:lnTo>
                  <a:lnTo>
                    <a:pt x="24" y="1"/>
                  </a:lnTo>
                  <a:lnTo>
                    <a:pt x="26" y="1"/>
                  </a:lnTo>
                  <a:lnTo>
                    <a:pt x="27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76" name="Freeform 150"/>
            <p:cNvSpPr>
              <a:spLocks/>
            </p:cNvSpPr>
            <p:nvPr/>
          </p:nvSpPr>
          <p:spPr bwMode="auto">
            <a:xfrm>
              <a:off x="1755725" y="3853477"/>
              <a:ext cx="7241" cy="1448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6"/>
                </a:cxn>
                <a:cxn ang="0">
                  <a:pos x="5" y="10"/>
                </a:cxn>
                <a:cxn ang="0">
                  <a:pos x="5" y="10"/>
                </a:cxn>
                <a:cxn ang="0">
                  <a:pos x="4" y="10"/>
                </a:cxn>
                <a:cxn ang="0">
                  <a:pos x="3" y="10"/>
                </a:cxn>
                <a:cxn ang="0">
                  <a:pos x="2" y="9"/>
                </a:cxn>
                <a:cxn ang="0">
                  <a:pos x="2" y="8"/>
                </a:cxn>
                <a:cxn ang="0">
                  <a:pos x="1" y="8"/>
                </a:cxn>
                <a:cxn ang="0">
                  <a:pos x="1" y="7"/>
                </a:cxn>
                <a:cxn ang="0">
                  <a:pos x="1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5" h="10">
                  <a:moveTo>
                    <a:pt x="0" y="0"/>
                  </a:moveTo>
                  <a:lnTo>
                    <a:pt x="4" y="6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2" y="9"/>
                  </a:lnTo>
                  <a:lnTo>
                    <a:pt x="2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77" name="Freeform 151"/>
            <p:cNvSpPr>
              <a:spLocks/>
            </p:cNvSpPr>
            <p:nvPr/>
          </p:nvSpPr>
          <p:spPr bwMode="auto">
            <a:xfrm>
              <a:off x="2685420" y="3951950"/>
              <a:ext cx="10137" cy="2172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1"/>
                </a:cxn>
                <a:cxn ang="0">
                  <a:pos x="6" y="3"/>
                </a:cxn>
                <a:cxn ang="0">
                  <a:pos x="7" y="6"/>
                </a:cxn>
                <a:cxn ang="0">
                  <a:pos x="6" y="10"/>
                </a:cxn>
                <a:cxn ang="0">
                  <a:pos x="4" y="15"/>
                </a:cxn>
                <a:cxn ang="0">
                  <a:pos x="4" y="15"/>
                </a:cxn>
                <a:cxn ang="0">
                  <a:pos x="3" y="15"/>
                </a:cxn>
                <a:cxn ang="0">
                  <a:pos x="2" y="15"/>
                </a:cxn>
                <a:cxn ang="0">
                  <a:pos x="1" y="14"/>
                </a:cxn>
                <a:cxn ang="0">
                  <a:pos x="0" y="13"/>
                </a:cxn>
                <a:cxn ang="0">
                  <a:pos x="1" y="10"/>
                </a:cxn>
                <a:cxn ang="0">
                  <a:pos x="3" y="7"/>
                </a:cxn>
                <a:cxn ang="0">
                  <a:pos x="4" y="5"/>
                </a:cxn>
                <a:cxn ang="0">
                  <a:pos x="3" y="2"/>
                </a:cxn>
                <a:cxn ang="0">
                  <a:pos x="2" y="0"/>
                </a:cxn>
              </a:cxnLst>
              <a:rect l="0" t="0" r="r" b="b"/>
              <a:pathLst>
                <a:path w="7" h="15">
                  <a:moveTo>
                    <a:pt x="2" y="0"/>
                  </a:moveTo>
                  <a:lnTo>
                    <a:pt x="4" y="1"/>
                  </a:lnTo>
                  <a:lnTo>
                    <a:pt x="6" y="3"/>
                  </a:lnTo>
                  <a:lnTo>
                    <a:pt x="7" y="6"/>
                  </a:lnTo>
                  <a:lnTo>
                    <a:pt x="6" y="10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1" y="14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3" y="2"/>
                  </a:lnTo>
                  <a:lnTo>
                    <a:pt x="2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78" name="Freeform 152"/>
            <p:cNvSpPr>
              <a:spLocks/>
            </p:cNvSpPr>
            <p:nvPr/>
          </p:nvSpPr>
          <p:spPr bwMode="auto">
            <a:xfrm>
              <a:off x="2669490" y="3947605"/>
              <a:ext cx="18826" cy="43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5" y="1"/>
                </a:cxn>
                <a:cxn ang="0">
                  <a:pos x="9" y="2"/>
                </a:cxn>
                <a:cxn ang="0">
                  <a:pos x="13" y="3"/>
                </a:cxn>
                <a:cxn ang="0">
                  <a:pos x="7" y="2"/>
                </a:cxn>
                <a:cxn ang="0">
                  <a:pos x="0" y="0"/>
                </a:cxn>
              </a:cxnLst>
              <a:rect l="0" t="0" r="r" b="b"/>
              <a:pathLst>
                <a:path w="13" h="3">
                  <a:moveTo>
                    <a:pt x="0" y="0"/>
                  </a:moveTo>
                  <a:lnTo>
                    <a:pt x="1" y="0"/>
                  </a:lnTo>
                  <a:lnTo>
                    <a:pt x="5" y="1"/>
                  </a:lnTo>
                  <a:lnTo>
                    <a:pt x="9" y="2"/>
                  </a:lnTo>
                  <a:lnTo>
                    <a:pt x="13" y="3"/>
                  </a:lnTo>
                  <a:lnTo>
                    <a:pt x="7" y="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79" name="Freeform 153"/>
            <p:cNvSpPr>
              <a:spLocks/>
            </p:cNvSpPr>
            <p:nvPr/>
          </p:nvSpPr>
          <p:spPr bwMode="auto">
            <a:xfrm>
              <a:off x="2500060" y="4067800"/>
              <a:ext cx="267903" cy="76751"/>
            </a:xfrm>
            <a:custGeom>
              <a:avLst/>
              <a:gdLst/>
              <a:ahLst/>
              <a:cxnLst>
                <a:cxn ang="0">
                  <a:pos x="68" y="1"/>
                </a:cxn>
                <a:cxn ang="0">
                  <a:pos x="67" y="3"/>
                </a:cxn>
                <a:cxn ang="0">
                  <a:pos x="76" y="3"/>
                </a:cxn>
                <a:cxn ang="0">
                  <a:pos x="88" y="5"/>
                </a:cxn>
                <a:cxn ang="0">
                  <a:pos x="101" y="10"/>
                </a:cxn>
                <a:cxn ang="0">
                  <a:pos x="109" y="9"/>
                </a:cxn>
                <a:cxn ang="0">
                  <a:pos x="123" y="10"/>
                </a:cxn>
                <a:cxn ang="0">
                  <a:pos x="137" y="17"/>
                </a:cxn>
                <a:cxn ang="0">
                  <a:pos x="146" y="23"/>
                </a:cxn>
                <a:cxn ang="0">
                  <a:pos x="149" y="22"/>
                </a:cxn>
                <a:cxn ang="0">
                  <a:pos x="152" y="22"/>
                </a:cxn>
                <a:cxn ang="0">
                  <a:pos x="162" y="27"/>
                </a:cxn>
                <a:cxn ang="0">
                  <a:pos x="170" y="29"/>
                </a:cxn>
                <a:cxn ang="0">
                  <a:pos x="176" y="28"/>
                </a:cxn>
                <a:cxn ang="0">
                  <a:pos x="181" y="27"/>
                </a:cxn>
                <a:cxn ang="0">
                  <a:pos x="185" y="29"/>
                </a:cxn>
                <a:cxn ang="0">
                  <a:pos x="185" y="38"/>
                </a:cxn>
                <a:cxn ang="0">
                  <a:pos x="180" y="42"/>
                </a:cxn>
                <a:cxn ang="0">
                  <a:pos x="166" y="44"/>
                </a:cxn>
                <a:cxn ang="0">
                  <a:pos x="141" y="52"/>
                </a:cxn>
                <a:cxn ang="0">
                  <a:pos x="133" y="53"/>
                </a:cxn>
                <a:cxn ang="0">
                  <a:pos x="140" y="45"/>
                </a:cxn>
                <a:cxn ang="0">
                  <a:pos x="144" y="40"/>
                </a:cxn>
                <a:cxn ang="0">
                  <a:pos x="142" y="37"/>
                </a:cxn>
                <a:cxn ang="0">
                  <a:pos x="130" y="35"/>
                </a:cxn>
                <a:cxn ang="0">
                  <a:pos x="118" y="33"/>
                </a:cxn>
                <a:cxn ang="0">
                  <a:pos x="115" y="29"/>
                </a:cxn>
                <a:cxn ang="0">
                  <a:pos x="113" y="23"/>
                </a:cxn>
                <a:cxn ang="0">
                  <a:pos x="111" y="24"/>
                </a:cxn>
                <a:cxn ang="0">
                  <a:pos x="96" y="21"/>
                </a:cxn>
                <a:cxn ang="0">
                  <a:pos x="74" y="17"/>
                </a:cxn>
                <a:cxn ang="0">
                  <a:pos x="59" y="19"/>
                </a:cxn>
                <a:cxn ang="0">
                  <a:pos x="43" y="22"/>
                </a:cxn>
                <a:cxn ang="0">
                  <a:pos x="31" y="25"/>
                </a:cxn>
                <a:cxn ang="0">
                  <a:pos x="23" y="26"/>
                </a:cxn>
                <a:cxn ang="0">
                  <a:pos x="12" y="33"/>
                </a:cxn>
                <a:cxn ang="0">
                  <a:pos x="6" y="36"/>
                </a:cxn>
                <a:cxn ang="0">
                  <a:pos x="1" y="35"/>
                </a:cxn>
                <a:cxn ang="0">
                  <a:pos x="6" y="27"/>
                </a:cxn>
                <a:cxn ang="0">
                  <a:pos x="18" y="15"/>
                </a:cxn>
                <a:cxn ang="0">
                  <a:pos x="35" y="8"/>
                </a:cxn>
                <a:cxn ang="0">
                  <a:pos x="54" y="2"/>
                </a:cxn>
                <a:cxn ang="0">
                  <a:pos x="68" y="0"/>
                </a:cxn>
              </a:cxnLst>
              <a:rect l="0" t="0" r="r" b="b"/>
              <a:pathLst>
                <a:path w="185" h="53">
                  <a:moveTo>
                    <a:pt x="68" y="0"/>
                  </a:moveTo>
                  <a:lnTo>
                    <a:pt x="68" y="1"/>
                  </a:lnTo>
                  <a:lnTo>
                    <a:pt x="67" y="2"/>
                  </a:lnTo>
                  <a:lnTo>
                    <a:pt x="67" y="3"/>
                  </a:lnTo>
                  <a:lnTo>
                    <a:pt x="72" y="3"/>
                  </a:lnTo>
                  <a:lnTo>
                    <a:pt x="76" y="3"/>
                  </a:lnTo>
                  <a:lnTo>
                    <a:pt x="81" y="3"/>
                  </a:lnTo>
                  <a:lnTo>
                    <a:pt x="88" y="5"/>
                  </a:lnTo>
                  <a:lnTo>
                    <a:pt x="95" y="8"/>
                  </a:lnTo>
                  <a:lnTo>
                    <a:pt x="101" y="10"/>
                  </a:lnTo>
                  <a:lnTo>
                    <a:pt x="105" y="10"/>
                  </a:lnTo>
                  <a:lnTo>
                    <a:pt x="109" y="9"/>
                  </a:lnTo>
                  <a:lnTo>
                    <a:pt x="112" y="8"/>
                  </a:lnTo>
                  <a:lnTo>
                    <a:pt x="123" y="10"/>
                  </a:lnTo>
                  <a:lnTo>
                    <a:pt x="132" y="14"/>
                  </a:lnTo>
                  <a:lnTo>
                    <a:pt x="137" y="17"/>
                  </a:lnTo>
                  <a:lnTo>
                    <a:pt x="141" y="20"/>
                  </a:lnTo>
                  <a:lnTo>
                    <a:pt x="146" y="23"/>
                  </a:lnTo>
                  <a:lnTo>
                    <a:pt x="148" y="23"/>
                  </a:lnTo>
                  <a:lnTo>
                    <a:pt x="149" y="22"/>
                  </a:lnTo>
                  <a:lnTo>
                    <a:pt x="151" y="22"/>
                  </a:lnTo>
                  <a:lnTo>
                    <a:pt x="152" y="22"/>
                  </a:lnTo>
                  <a:lnTo>
                    <a:pt x="157" y="24"/>
                  </a:lnTo>
                  <a:lnTo>
                    <a:pt x="162" y="27"/>
                  </a:lnTo>
                  <a:lnTo>
                    <a:pt x="167" y="29"/>
                  </a:lnTo>
                  <a:lnTo>
                    <a:pt x="170" y="29"/>
                  </a:lnTo>
                  <a:lnTo>
                    <a:pt x="173" y="29"/>
                  </a:lnTo>
                  <a:lnTo>
                    <a:pt x="176" y="28"/>
                  </a:lnTo>
                  <a:lnTo>
                    <a:pt x="178" y="27"/>
                  </a:lnTo>
                  <a:lnTo>
                    <a:pt x="181" y="27"/>
                  </a:lnTo>
                  <a:lnTo>
                    <a:pt x="183" y="27"/>
                  </a:lnTo>
                  <a:lnTo>
                    <a:pt x="185" y="29"/>
                  </a:lnTo>
                  <a:lnTo>
                    <a:pt x="185" y="32"/>
                  </a:lnTo>
                  <a:lnTo>
                    <a:pt x="185" y="38"/>
                  </a:lnTo>
                  <a:lnTo>
                    <a:pt x="184" y="40"/>
                  </a:lnTo>
                  <a:lnTo>
                    <a:pt x="180" y="42"/>
                  </a:lnTo>
                  <a:lnTo>
                    <a:pt x="175" y="43"/>
                  </a:lnTo>
                  <a:lnTo>
                    <a:pt x="166" y="44"/>
                  </a:lnTo>
                  <a:lnTo>
                    <a:pt x="161" y="44"/>
                  </a:lnTo>
                  <a:lnTo>
                    <a:pt x="141" y="52"/>
                  </a:lnTo>
                  <a:lnTo>
                    <a:pt x="134" y="53"/>
                  </a:lnTo>
                  <a:lnTo>
                    <a:pt x="133" y="53"/>
                  </a:lnTo>
                  <a:lnTo>
                    <a:pt x="133" y="52"/>
                  </a:lnTo>
                  <a:lnTo>
                    <a:pt x="140" y="45"/>
                  </a:lnTo>
                  <a:lnTo>
                    <a:pt x="142" y="42"/>
                  </a:lnTo>
                  <a:lnTo>
                    <a:pt x="144" y="40"/>
                  </a:lnTo>
                  <a:lnTo>
                    <a:pt x="144" y="38"/>
                  </a:lnTo>
                  <a:lnTo>
                    <a:pt x="142" y="37"/>
                  </a:lnTo>
                  <a:lnTo>
                    <a:pt x="135" y="36"/>
                  </a:lnTo>
                  <a:lnTo>
                    <a:pt x="130" y="35"/>
                  </a:lnTo>
                  <a:lnTo>
                    <a:pt x="124" y="35"/>
                  </a:lnTo>
                  <a:lnTo>
                    <a:pt x="118" y="33"/>
                  </a:lnTo>
                  <a:lnTo>
                    <a:pt x="116" y="31"/>
                  </a:lnTo>
                  <a:lnTo>
                    <a:pt x="115" y="29"/>
                  </a:lnTo>
                  <a:lnTo>
                    <a:pt x="114" y="25"/>
                  </a:lnTo>
                  <a:lnTo>
                    <a:pt x="113" y="23"/>
                  </a:lnTo>
                  <a:lnTo>
                    <a:pt x="112" y="23"/>
                  </a:lnTo>
                  <a:lnTo>
                    <a:pt x="111" y="24"/>
                  </a:lnTo>
                  <a:lnTo>
                    <a:pt x="110" y="24"/>
                  </a:lnTo>
                  <a:lnTo>
                    <a:pt x="96" y="21"/>
                  </a:lnTo>
                  <a:lnTo>
                    <a:pt x="81" y="18"/>
                  </a:lnTo>
                  <a:lnTo>
                    <a:pt x="74" y="17"/>
                  </a:lnTo>
                  <a:lnTo>
                    <a:pt x="67" y="18"/>
                  </a:lnTo>
                  <a:lnTo>
                    <a:pt x="59" y="19"/>
                  </a:lnTo>
                  <a:lnTo>
                    <a:pt x="51" y="20"/>
                  </a:lnTo>
                  <a:lnTo>
                    <a:pt x="43" y="22"/>
                  </a:lnTo>
                  <a:lnTo>
                    <a:pt x="36" y="23"/>
                  </a:lnTo>
                  <a:lnTo>
                    <a:pt x="31" y="25"/>
                  </a:lnTo>
                  <a:lnTo>
                    <a:pt x="28" y="25"/>
                  </a:lnTo>
                  <a:lnTo>
                    <a:pt x="23" y="26"/>
                  </a:lnTo>
                  <a:lnTo>
                    <a:pt x="18" y="27"/>
                  </a:lnTo>
                  <a:lnTo>
                    <a:pt x="12" y="33"/>
                  </a:lnTo>
                  <a:lnTo>
                    <a:pt x="9" y="36"/>
                  </a:lnTo>
                  <a:lnTo>
                    <a:pt x="6" y="36"/>
                  </a:lnTo>
                  <a:lnTo>
                    <a:pt x="3" y="35"/>
                  </a:lnTo>
                  <a:lnTo>
                    <a:pt x="1" y="35"/>
                  </a:lnTo>
                  <a:lnTo>
                    <a:pt x="0" y="34"/>
                  </a:lnTo>
                  <a:lnTo>
                    <a:pt x="6" y="27"/>
                  </a:lnTo>
                  <a:lnTo>
                    <a:pt x="12" y="19"/>
                  </a:lnTo>
                  <a:lnTo>
                    <a:pt x="18" y="15"/>
                  </a:lnTo>
                  <a:lnTo>
                    <a:pt x="26" y="11"/>
                  </a:lnTo>
                  <a:lnTo>
                    <a:pt x="35" y="8"/>
                  </a:lnTo>
                  <a:lnTo>
                    <a:pt x="45" y="4"/>
                  </a:lnTo>
                  <a:lnTo>
                    <a:pt x="54" y="2"/>
                  </a:lnTo>
                  <a:lnTo>
                    <a:pt x="62" y="1"/>
                  </a:lnTo>
                  <a:lnTo>
                    <a:pt x="68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80" name="Freeform 154"/>
            <p:cNvSpPr>
              <a:spLocks/>
            </p:cNvSpPr>
            <p:nvPr/>
          </p:nvSpPr>
          <p:spPr bwMode="auto">
            <a:xfrm>
              <a:off x="2888157" y="2610988"/>
              <a:ext cx="5792" cy="28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4" y="2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2" y="1"/>
                  </a:lnTo>
                  <a:lnTo>
                    <a:pt x="4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81" name="Freeform 155"/>
            <p:cNvSpPr>
              <a:spLocks noEditPoints="1"/>
            </p:cNvSpPr>
            <p:nvPr/>
          </p:nvSpPr>
          <p:spPr bwMode="auto">
            <a:xfrm>
              <a:off x="2893950" y="2613884"/>
              <a:ext cx="28962" cy="17377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20" y="12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0" y="0"/>
                </a:cxn>
              </a:cxnLst>
              <a:rect l="0" t="0" r="r" b="b"/>
              <a:pathLst>
                <a:path w="20" h="12">
                  <a:moveTo>
                    <a:pt x="2" y="1"/>
                  </a:moveTo>
                  <a:lnTo>
                    <a:pt x="20" y="12"/>
                  </a:lnTo>
                  <a:lnTo>
                    <a:pt x="2" y="1"/>
                  </a:lnTo>
                  <a:close/>
                  <a:moveTo>
                    <a:pt x="0" y="0"/>
                  </a:moveTo>
                  <a:lnTo>
                    <a:pt x="1" y="1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82" name="Freeform 156"/>
            <p:cNvSpPr>
              <a:spLocks/>
            </p:cNvSpPr>
            <p:nvPr/>
          </p:nvSpPr>
          <p:spPr bwMode="auto">
            <a:xfrm>
              <a:off x="2831680" y="2580577"/>
              <a:ext cx="7241" cy="28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2"/>
                </a:cxn>
                <a:cxn ang="0">
                  <a:pos x="3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5" y="2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83" name="Freeform 157"/>
            <p:cNvSpPr>
              <a:spLocks/>
            </p:cNvSpPr>
            <p:nvPr/>
          </p:nvSpPr>
          <p:spPr bwMode="auto">
            <a:xfrm>
              <a:off x="2838921" y="2583473"/>
              <a:ext cx="26066" cy="130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9"/>
                </a:cxn>
                <a:cxn ang="0">
                  <a:pos x="9" y="5"/>
                </a:cxn>
                <a:cxn ang="0">
                  <a:pos x="0" y="0"/>
                </a:cxn>
              </a:cxnLst>
              <a:rect l="0" t="0" r="r" b="b"/>
              <a:pathLst>
                <a:path w="18" h="9">
                  <a:moveTo>
                    <a:pt x="0" y="0"/>
                  </a:moveTo>
                  <a:lnTo>
                    <a:pt x="18" y="9"/>
                  </a:lnTo>
                  <a:lnTo>
                    <a:pt x="9" y="5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84" name="Freeform 158"/>
            <p:cNvSpPr>
              <a:spLocks/>
            </p:cNvSpPr>
            <p:nvPr/>
          </p:nvSpPr>
          <p:spPr bwMode="auto">
            <a:xfrm>
              <a:off x="2668042" y="2509619"/>
              <a:ext cx="14481" cy="43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3">
                  <a:moveTo>
                    <a:pt x="0" y="0"/>
                  </a:moveTo>
                  <a:lnTo>
                    <a:pt x="1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85" name="Freeform 159"/>
            <p:cNvSpPr>
              <a:spLocks/>
            </p:cNvSpPr>
            <p:nvPr/>
          </p:nvSpPr>
          <p:spPr bwMode="auto">
            <a:xfrm>
              <a:off x="2778100" y="4104002"/>
              <a:ext cx="149157" cy="66614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78" y="3"/>
                </a:cxn>
                <a:cxn ang="0">
                  <a:pos x="84" y="1"/>
                </a:cxn>
                <a:cxn ang="0">
                  <a:pos x="91" y="1"/>
                </a:cxn>
                <a:cxn ang="0">
                  <a:pos x="99" y="4"/>
                </a:cxn>
                <a:cxn ang="0">
                  <a:pos x="103" y="10"/>
                </a:cxn>
                <a:cxn ang="0">
                  <a:pos x="97" y="17"/>
                </a:cxn>
                <a:cxn ang="0">
                  <a:pos x="94" y="16"/>
                </a:cxn>
                <a:cxn ang="0">
                  <a:pos x="84" y="16"/>
                </a:cxn>
                <a:cxn ang="0">
                  <a:pos x="74" y="21"/>
                </a:cxn>
                <a:cxn ang="0">
                  <a:pos x="67" y="27"/>
                </a:cxn>
                <a:cxn ang="0">
                  <a:pos x="65" y="25"/>
                </a:cxn>
                <a:cxn ang="0">
                  <a:pos x="60" y="25"/>
                </a:cxn>
                <a:cxn ang="0">
                  <a:pos x="51" y="34"/>
                </a:cxn>
                <a:cxn ang="0">
                  <a:pos x="45" y="36"/>
                </a:cxn>
                <a:cxn ang="0">
                  <a:pos x="42" y="34"/>
                </a:cxn>
                <a:cxn ang="0">
                  <a:pos x="37" y="35"/>
                </a:cxn>
                <a:cxn ang="0">
                  <a:pos x="29" y="39"/>
                </a:cxn>
                <a:cxn ang="0">
                  <a:pos x="22" y="39"/>
                </a:cxn>
                <a:cxn ang="0">
                  <a:pos x="17" y="41"/>
                </a:cxn>
                <a:cxn ang="0">
                  <a:pos x="11" y="46"/>
                </a:cxn>
                <a:cxn ang="0">
                  <a:pos x="3" y="44"/>
                </a:cxn>
                <a:cxn ang="0">
                  <a:pos x="0" y="40"/>
                </a:cxn>
                <a:cxn ang="0">
                  <a:pos x="3" y="36"/>
                </a:cxn>
                <a:cxn ang="0">
                  <a:pos x="9" y="35"/>
                </a:cxn>
                <a:cxn ang="0">
                  <a:pos x="19" y="35"/>
                </a:cxn>
                <a:cxn ang="0">
                  <a:pos x="25" y="35"/>
                </a:cxn>
                <a:cxn ang="0">
                  <a:pos x="30" y="31"/>
                </a:cxn>
                <a:cxn ang="0">
                  <a:pos x="29" y="24"/>
                </a:cxn>
                <a:cxn ang="0">
                  <a:pos x="17" y="15"/>
                </a:cxn>
                <a:cxn ang="0">
                  <a:pos x="17" y="9"/>
                </a:cxn>
                <a:cxn ang="0">
                  <a:pos x="21" y="6"/>
                </a:cxn>
                <a:cxn ang="0">
                  <a:pos x="28" y="6"/>
                </a:cxn>
                <a:cxn ang="0">
                  <a:pos x="34" y="7"/>
                </a:cxn>
                <a:cxn ang="0">
                  <a:pos x="45" y="6"/>
                </a:cxn>
                <a:cxn ang="0">
                  <a:pos x="61" y="1"/>
                </a:cxn>
              </a:cxnLst>
              <a:rect l="0" t="0" r="r" b="b"/>
              <a:pathLst>
                <a:path w="103" h="46">
                  <a:moveTo>
                    <a:pt x="69" y="0"/>
                  </a:moveTo>
                  <a:lnTo>
                    <a:pt x="72" y="0"/>
                  </a:lnTo>
                  <a:lnTo>
                    <a:pt x="75" y="2"/>
                  </a:lnTo>
                  <a:lnTo>
                    <a:pt x="78" y="3"/>
                  </a:lnTo>
                  <a:lnTo>
                    <a:pt x="81" y="2"/>
                  </a:lnTo>
                  <a:lnTo>
                    <a:pt x="84" y="1"/>
                  </a:lnTo>
                  <a:lnTo>
                    <a:pt x="88" y="0"/>
                  </a:lnTo>
                  <a:lnTo>
                    <a:pt x="91" y="1"/>
                  </a:lnTo>
                  <a:lnTo>
                    <a:pt x="95" y="2"/>
                  </a:lnTo>
                  <a:lnTo>
                    <a:pt x="99" y="4"/>
                  </a:lnTo>
                  <a:lnTo>
                    <a:pt x="102" y="7"/>
                  </a:lnTo>
                  <a:lnTo>
                    <a:pt x="103" y="10"/>
                  </a:lnTo>
                  <a:lnTo>
                    <a:pt x="102" y="14"/>
                  </a:lnTo>
                  <a:lnTo>
                    <a:pt x="97" y="17"/>
                  </a:lnTo>
                  <a:lnTo>
                    <a:pt x="96" y="17"/>
                  </a:lnTo>
                  <a:lnTo>
                    <a:pt x="94" y="16"/>
                  </a:lnTo>
                  <a:lnTo>
                    <a:pt x="92" y="15"/>
                  </a:lnTo>
                  <a:lnTo>
                    <a:pt x="84" y="16"/>
                  </a:lnTo>
                  <a:lnTo>
                    <a:pt x="77" y="19"/>
                  </a:lnTo>
                  <a:lnTo>
                    <a:pt x="74" y="21"/>
                  </a:lnTo>
                  <a:lnTo>
                    <a:pt x="71" y="25"/>
                  </a:lnTo>
                  <a:lnTo>
                    <a:pt x="67" y="27"/>
                  </a:lnTo>
                  <a:lnTo>
                    <a:pt x="66" y="26"/>
                  </a:lnTo>
                  <a:lnTo>
                    <a:pt x="65" y="25"/>
                  </a:lnTo>
                  <a:lnTo>
                    <a:pt x="64" y="24"/>
                  </a:lnTo>
                  <a:lnTo>
                    <a:pt x="60" y="25"/>
                  </a:lnTo>
                  <a:lnTo>
                    <a:pt x="57" y="28"/>
                  </a:lnTo>
                  <a:lnTo>
                    <a:pt x="51" y="34"/>
                  </a:lnTo>
                  <a:lnTo>
                    <a:pt x="47" y="36"/>
                  </a:lnTo>
                  <a:lnTo>
                    <a:pt x="45" y="36"/>
                  </a:lnTo>
                  <a:lnTo>
                    <a:pt x="43" y="34"/>
                  </a:lnTo>
                  <a:lnTo>
                    <a:pt x="42" y="34"/>
                  </a:lnTo>
                  <a:lnTo>
                    <a:pt x="41" y="34"/>
                  </a:lnTo>
                  <a:lnTo>
                    <a:pt x="37" y="35"/>
                  </a:lnTo>
                  <a:lnTo>
                    <a:pt x="33" y="38"/>
                  </a:lnTo>
                  <a:lnTo>
                    <a:pt x="29" y="39"/>
                  </a:lnTo>
                  <a:lnTo>
                    <a:pt x="26" y="40"/>
                  </a:lnTo>
                  <a:lnTo>
                    <a:pt x="22" y="39"/>
                  </a:lnTo>
                  <a:lnTo>
                    <a:pt x="19" y="40"/>
                  </a:lnTo>
                  <a:lnTo>
                    <a:pt x="17" y="41"/>
                  </a:lnTo>
                  <a:lnTo>
                    <a:pt x="13" y="45"/>
                  </a:lnTo>
                  <a:lnTo>
                    <a:pt x="11" y="46"/>
                  </a:lnTo>
                  <a:lnTo>
                    <a:pt x="7" y="45"/>
                  </a:lnTo>
                  <a:lnTo>
                    <a:pt x="3" y="44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3" y="36"/>
                  </a:lnTo>
                  <a:lnTo>
                    <a:pt x="4" y="36"/>
                  </a:lnTo>
                  <a:lnTo>
                    <a:pt x="9" y="35"/>
                  </a:lnTo>
                  <a:lnTo>
                    <a:pt x="15" y="34"/>
                  </a:lnTo>
                  <a:lnTo>
                    <a:pt x="19" y="35"/>
                  </a:lnTo>
                  <a:lnTo>
                    <a:pt x="22" y="35"/>
                  </a:lnTo>
                  <a:lnTo>
                    <a:pt x="25" y="35"/>
                  </a:lnTo>
                  <a:lnTo>
                    <a:pt x="27" y="34"/>
                  </a:lnTo>
                  <a:lnTo>
                    <a:pt x="30" y="31"/>
                  </a:lnTo>
                  <a:lnTo>
                    <a:pt x="31" y="27"/>
                  </a:lnTo>
                  <a:lnTo>
                    <a:pt x="29" y="24"/>
                  </a:lnTo>
                  <a:lnTo>
                    <a:pt x="20" y="16"/>
                  </a:lnTo>
                  <a:lnTo>
                    <a:pt x="17" y="15"/>
                  </a:lnTo>
                  <a:lnTo>
                    <a:pt x="16" y="13"/>
                  </a:lnTo>
                  <a:lnTo>
                    <a:pt x="17" y="9"/>
                  </a:lnTo>
                  <a:lnTo>
                    <a:pt x="18" y="6"/>
                  </a:lnTo>
                  <a:lnTo>
                    <a:pt x="21" y="6"/>
                  </a:lnTo>
                  <a:lnTo>
                    <a:pt x="24" y="6"/>
                  </a:lnTo>
                  <a:lnTo>
                    <a:pt x="28" y="6"/>
                  </a:lnTo>
                  <a:lnTo>
                    <a:pt x="31" y="7"/>
                  </a:lnTo>
                  <a:lnTo>
                    <a:pt x="34" y="7"/>
                  </a:lnTo>
                  <a:lnTo>
                    <a:pt x="35" y="8"/>
                  </a:lnTo>
                  <a:lnTo>
                    <a:pt x="45" y="6"/>
                  </a:lnTo>
                  <a:lnTo>
                    <a:pt x="53" y="3"/>
                  </a:lnTo>
                  <a:lnTo>
                    <a:pt x="61" y="1"/>
                  </a:lnTo>
                  <a:lnTo>
                    <a:pt x="69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86" name="Freeform 160"/>
            <p:cNvSpPr>
              <a:spLocks/>
            </p:cNvSpPr>
            <p:nvPr/>
          </p:nvSpPr>
          <p:spPr bwMode="auto">
            <a:xfrm>
              <a:off x="2950426" y="4102554"/>
              <a:ext cx="28962" cy="21722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7" y="0"/>
                </a:cxn>
                <a:cxn ang="0">
                  <a:pos x="20" y="3"/>
                </a:cxn>
                <a:cxn ang="0">
                  <a:pos x="20" y="6"/>
                </a:cxn>
                <a:cxn ang="0">
                  <a:pos x="18" y="9"/>
                </a:cxn>
                <a:cxn ang="0">
                  <a:pos x="14" y="12"/>
                </a:cxn>
                <a:cxn ang="0">
                  <a:pos x="10" y="14"/>
                </a:cxn>
                <a:cxn ang="0">
                  <a:pos x="6" y="15"/>
                </a:cxn>
                <a:cxn ang="0">
                  <a:pos x="2" y="15"/>
                </a:cxn>
                <a:cxn ang="0">
                  <a:pos x="1" y="14"/>
                </a:cxn>
                <a:cxn ang="0">
                  <a:pos x="1" y="13"/>
                </a:cxn>
                <a:cxn ang="0">
                  <a:pos x="1" y="12"/>
                </a:cxn>
                <a:cxn ang="0">
                  <a:pos x="0" y="11"/>
                </a:cxn>
                <a:cxn ang="0">
                  <a:pos x="0" y="7"/>
                </a:cxn>
                <a:cxn ang="0">
                  <a:pos x="2" y="6"/>
                </a:cxn>
                <a:cxn ang="0">
                  <a:pos x="4" y="4"/>
                </a:cxn>
                <a:cxn ang="0">
                  <a:pos x="8" y="2"/>
                </a:cxn>
                <a:cxn ang="0">
                  <a:pos x="12" y="1"/>
                </a:cxn>
                <a:cxn ang="0">
                  <a:pos x="15" y="0"/>
                </a:cxn>
              </a:cxnLst>
              <a:rect l="0" t="0" r="r" b="b"/>
              <a:pathLst>
                <a:path w="20" h="15">
                  <a:moveTo>
                    <a:pt x="15" y="0"/>
                  </a:moveTo>
                  <a:lnTo>
                    <a:pt x="17" y="0"/>
                  </a:lnTo>
                  <a:lnTo>
                    <a:pt x="20" y="3"/>
                  </a:lnTo>
                  <a:lnTo>
                    <a:pt x="20" y="6"/>
                  </a:lnTo>
                  <a:lnTo>
                    <a:pt x="18" y="9"/>
                  </a:lnTo>
                  <a:lnTo>
                    <a:pt x="14" y="12"/>
                  </a:lnTo>
                  <a:lnTo>
                    <a:pt x="10" y="14"/>
                  </a:lnTo>
                  <a:lnTo>
                    <a:pt x="6" y="15"/>
                  </a:lnTo>
                  <a:lnTo>
                    <a:pt x="2" y="15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6"/>
                  </a:lnTo>
                  <a:lnTo>
                    <a:pt x="4" y="4"/>
                  </a:lnTo>
                  <a:lnTo>
                    <a:pt x="8" y="2"/>
                  </a:lnTo>
                  <a:lnTo>
                    <a:pt x="12" y="1"/>
                  </a:lnTo>
                  <a:lnTo>
                    <a:pt x="15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87" name="Freeform 161"/>
            <p:cNvSpPr>
              <a:spLocks/>
            </p:cNvSpPr>
            <p:nvPr/>
          </p:nvSpPr>
          <p:spPr bwMode="auto">
            <a:xfrm>
              <a:off x="2319044" y="4652841"/>
              <a:ext cx="20274" cy="217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7" y="4"/>
                </a:cxn>
                <a:cxn ang="0">
                  <a:pos x="10" y="5"/>
                </a:cxn>
                <a:cxn ang="0">
                  <a:pos x="13" y="7"/>
                </a:cxn>
                <a:cxn ang="0">
                  <a:pos x="14" y="10"/>
                </a:cxn>
                <a:cxn ang="0">
                  <a:pos x="13" y="13"/>
                </a:cxn>
                <a:cxn ang="0">
                  <a:pos x="10" y="15"/>
                </a:cxn>
                <a:cxn ang="0">
                  <a:pos x="6" y="15"/>
                </a:cxn>
                <a:cxn ang="0">
                  <a:pos x="2" y="14"/>
                </a:cxn>
                <a:cxn ang="0">
                  <a:pos x="1" y="12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14" h="15">
                  <a:moveTo>
                    <a:pt x="0" y="0"/>
                  </a:moveTo>
                  <a:lnTo>
                    <a:pt x="3" y="2"/>
                  </a:lnTo>
                  <a:lnTo>
                    <a:pt x="7" y="4"/>
                  </a:lnTo>
                  <a:lnTo>
                    <a:pt x="10" y="5"/>
                  </a:lnTo>
                  <a:lnTo>
                    <a:pt x="13" y="7"/>
                  </a:lnTo>
                  <a:lnTo>
                    <a:pt x="14" y="10"/>
                  </a:lnTo>
                  <a:lnTo>
                    <a:pt x="13" y="13"/>
                  </a:lnTo>
                  <a:lnTo>
                    <a:pt x="10" y="15"/>
                  </a:lnTo>
                  <a:lnTo>
                    <a:pt x="6" y="15"/>
                  </a:lnTo>
                  <a:lnTo>
                    <a:pt x="2" y="14"/>
                  </a:lnTo>
                  <a:lnTo>
                    <a:pt x="1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88" name="Freeform 162"/>
            <p:cNvSpPr>
              <a:spLocks noEditPoints="1"/>
            </p:cNvSpPr>
            <p:nvPr/>
          </p:nvSpPr>
          <p:spPr bwMode="auto">
            <a:xfrm>
              <a:off x="1437138" y="2674705"/>
              <a:ext cx="1973792" cy="2243143"/>
            </a:xfrm>
            <a:custGeom>
              <a:avLst/>
              <a:gdLst/>
              <a:ahLst/>
              <a:cxnLst>
                <a:cxn ang="0">
                  <a:pos x="782" y="897"/>
                </a:cxn>
                <a:cxn ang="0">
                  <a:pos x="586" y="158"/>
                </a:cxn>
                <a:cxn ang="0">
                  <a:pos x="232" y="0"/>
                </a:cxn>
                <a:cxn ang="0">
                  <a:pos x="289" y="51"/>
                </a:cxn>
                <a:cxn ang="0">
                  <a:pos x="376" y="78"/>
                </a:cxn>
                <a:cxn ang="0">
                  <a:pos x="458" y="132"/>
                </a:cxn>
                <a:cxn ang="0">
                  <a:pos x="545" y="128"/>
                </a:cxn>
                <a:cxn ang="0">
                  <a:pos x="553" y="51"/>
                </a:cxn>
                <a:cxn ang="0">
                  <a:pos x="615" y="130"/>
                </a:cxn>
                <a:cxn ang="0">
                  <a:pos x="631" y="133"/>
                </a:cxn>
                <a:cxn ang="0">
                  <a:pos x="604" y="179"/>
                </a:cxn>
                <a:cxn ang="0">
                  <a:pos x="573" y="211"/>
                </a:cxn>
                <a:cxn ang="0">
                  <a:pos x="574" y="302"/>
                </a:cxn>
                <a:cxn ang="0">
                  <a:pos x="712" y="381"/>
                </a:cxn>
                <a:cxn ang="0">
                  <a:pos x="745" y="364"/>
                </a:cxn>
                <a:cxn ang="0">
                  <a:pos x="713" y="225"/>
                </a:cxn>
                <a:cxn ang="0">
                  <a:pos x="792" y="209"/>
                </a:cxn>
                <a:cxn ang="0">
                  <a:pos x="835" y="246"/>
                </a:cxn>
                <a:cxn ang="0">
                  <a:pos x="869" y="234"/>
                </a:cxn>
                <a:cxn ang="0">
                  <a:pos x="934" y="306"/>
                </a:cxn>
                <a:cxn ang="0">
                  <a:pos x="897" y="394"/>
                </a:cxn>
                <a:cxn ang="0">
                  <a:pos x="914" y="427"/>
                </a:cxn>
                <a:cxn ang="0">
                  <a:pos x="919" y="498"/>
                </a:cxn>
                <a:cxn ang="0">
                  <a:pos x="861" y="637"/>
                </a:cxn>
                <a:cxn ang="0">
                  <a:pos x="860" y="686"/>
                </a:cxn>
                <a:cxn ang="0">
                  <a:pos x="812" y="760"/>
                </a:cxn>
                <a:cxn ang="0">
                  <a:pos x="800" y="920"/>
                </a:cxn>
                <a:cxn ang="0">
                  <a:pos x="716" y="841"/>
                </a:cxn>
                <a:cxn ang="0">
                  <a:pos x="630" y="860"/>
                </a:cxn>
                <a:cxn ang="0">
                  <a:pos x="547" y="851"/>
                </a:cxn>
                <a:cxn ang="0">
                  <a:pos x="495" y="946"/>
                </a:cxn>
                <a:cxn ang="0">
                  <a:pos x="625" y="1046"/>
                </a:cxn>
                <a:cxn ang="0">
                  <a:pos x="675" y="1075"/>
                </a:cxn>
                <a:cxn ang="0">
                  <a:pos x="761" y="1164"/>
                </a:cxn>
                <a:cxn ang="0">
                  <a:pos x="927" y="1156"/>
                </a:cxn>
                <a:cxn ang="0">
                  <a:pos x="1036" y="1130"/>
                </a:cxn>
                <a:cxn ang="0">
                  <a:pos x="1117" y="1100"/>
                </a:cxn>
                <a:cxn ang="0">
                  <a:pos x="1220" y="1115"/>
                </a:cxn>
                <a:cxn ang="0">
                  <a:pos x="1253" y="1165"/>
                </a:cxn>
                <a:cxn ang="0">
                  <a:pos x="1307" y="1135"/>
                </a:cxn>
                <a:cxn ang="0">
                  <a:pos x="853" y="1549"/>
                </a:cxn>
                <a:cxn ang="0">
                  <a:pos x="835" y="1436"/>
                </a:cxn>
                <a:cxn ang="0">
                  <a:pos x="818" y="1351"/>
                </a:cxn>
                <a:cxn ang="0">
                  <a:pos x="870" y="1232"/>
                </a:cxn>
                <a:cxn ang="0">
                  <a:pos x="787" y="1231"/>
                </a:cxn>
                <a:cxn ang="0">
                  <a:pos x="685" y="1167"/>
                </a:cxn>
                <a:cxn ang="0">
                  <a:pos x="541" y="1110"/>
                </a:cxn>
                <a:cxn ang="0">
                  <a:pos x="374" y="1056"/>
                </a:cxn>
                <a:cxn ang="0">
                  <a:pos x="310" y="935"/>
                </a:cxn>
                <a:cxn ang="0">
                  <a:pos x="231" y="793"/>
                </a:cxn>
                <a:cxn ang="0">
                  <a:pos x="231" y="856"/>
                </a:cxn>
                <a:cxn ang="0">
                  <a:pos x="232" y="886"/>
                </a:cxn>
                <a:cxn ang="0">
                  <a:pos x="177" y="746"/>
                </a:cxn>
                <a:cxn ang="0">
                  <a:pos x="121" y="586"/>
                </a:cxn>
                <a:cxn ang="0">
                  <a:pos x="188" y="427"/>
                </a:cxn>
                <a:cxn ang="0">
                  <a:pos x="171" y="358"/>
                </a:cxn>
                <a:cxn ang="0">
                  <a:pos x="185" y="277"/>
                </a:cxn>
                <a:cxn ang="0">
                  <a:pos x="190" y="212"/>
                </a:cxn>
                <a:cxn ang="0">
                  <a:pos x="169" y="172"/>
                </a:cxn>
                <a:cxn ang="0">
                  <a:pos x="113" y="133"/>
                </a:cxn>
                <a:cxn ang="0">
                  <a:pos x="28" y="149"/>
                </a:cxn>
                <a:cxn ang="0">
                  <a:pos x="75" y="84"/>
                </a:cxn>
                <a:cxn ang="0">
                  <a:pos x="162" y="20"/>
                </a:cxn>
              </a:cxnLst>
              <a:rect l="0" t="0" r="r" b="b"/>
              <a:pathLst>
                <a:path w="1363" h="1549">
                  <a:moveTo>
                    <a:pt x="1254" y="1171"/>
                  </a:moveTo>
                  <a:lnTo>
                    <a:pt x="1253" y="1173"/>
                  </a:lnTo>
                  <a:lnTo>
                    <a:pt x="1253" y="1175"/>
                  </a:lnTo>
                  <a:lnTo>
                    <a:pt x="1254" y="1176"/>
                  </a:lnTo>
                  <a:lnTo>
                    <a:pt x="1256" y="1176"/>
                  </a:lnTo>
                  <a:lnTo>
                    <a:pt x="1257" y="1175"/>
                  </a:lnTo>
                  <a:lnTo>
                    <a:pt x="1260" y="1173"/>
                  </a:lnTo>
                  <a:lnTo>
                    <a:pt x="1258" y="1174"/>
                  </a:lnTo>
                  <a:lnTo>
                    <a:pt x="1257" y="1174"/>
                  </a:lnTo>
                  <a:lnTo>
                    <a:pt x="1256" y="1174"/>
                  </a:lnTo>
                  <a:lnTo>
                    <a:pt x="1255" y="1173"/>
                  </a:lnTo>
                  <a:lnTo>
                    <a:pt x="1254" y="1172"/>
                  </a:lnTo>
                  <a:lnTo>
                    <a:pt x="1254" y="1172"/>
                  </a:lnTo>
                  <a:lnTo>
                    <a:pt x="1254" y="1171"/>
                  </a:lnTo>
                  <a:close/>
                  <a:moveTo>
                    <a:pt x="765" y="1160"/>
                  </a:moveTo>
                  <a:lnTo>
                    <a:pt x="765" y="1161"/>
                  </a:lnTo>
                  <a:lnTo>
                    <a:pt x="765" y="1160"/>
                  </a:lnTo>
                  <a:close/>
                  <a:moveTo>
                    <a:pt x="981" y="1148"/>
                  </a:moveTo>
                  <a:lnTo>
                    <a:pt x="981" y="1150"/>
                  </a:lnTo>
                  <a:lnTo>
                    <a:pt x="979" y="1152"/>
                  </a:lnTo>
                  <a:lnTo>
                    <a:pt x="977" y="1154"/>
                  </a:lnTo>
                  <a:lnTo>
                    <a:pt x="973" y="1161"/>
                  </a:lnTo>
                  <a:lnTo>
                    <a:pt x="972" y="1165"/>
                  </a:lnTo>
                  <a:lnTo>
                    <a:pt x="972" y="1169"/>
                  </a:lnTo>
                  <a:lnTo>
                    <a:pt x="973" y="1171"/>
                  </a:lnTo>
                  <a:lnTo>
                    <a:pt x="976" y="1173"/>
                  </a:lnTo>
                  <a:lnTo>
                    <a:pt x="980" y="1175"/>
                  </a:lnTo>
                  <a:lnTo>
                    <a:pt x="983" y="1174"/>
                  </a:lnTo>
                  <a:lnTo>
                    <a:pt x="987" y="1172"/>
                  </a:lnTo>
                  <a:lnTo>
                    <a:pt x="990" y="1169"/>
                  </a:lnTo>
                  <a:lnTo>
                    <a:pt x="991" y="1165"/>
                  </a:lnTo>
                  <a:lnTo>
                    <a:pt x="991" y="1161"/>
                  </a:lnTo>
                  <a:lnTo>
                    <a:pt x="989" y="1158"/>
                  </a:lnTo>
                  <a:lnTo>
                    <a:pt x="986" y="1155"/>
                  </a:lnTo>
                  <a:lnTo>
                    <a:pt x="983" y="1152"/>
                  </a:lnTo>
                  <a:lnTo>
                    <a:pt x="981" y="1148"/>
                  </a:lnTo>
                  <a:close/>
                  <a:moveTo>
                    <a:pt x="1102" y="1104"/>
                  </a:moveTo>
                  <a:lnTo>
                    <a:pt x="1101" y="1105"/>
                  </a:lnTo>
                  <a:lnTo>
                    <a:pt x="1100" y="1105"/>
                  </a:lnTo>
                  <a:lnTo>
                    <a:pt x="1102" y="1104"/>
                  </a:lnTo>
                  <a:close/>
                  <a:moveTo>
                    <a:pt x="1103" y="1104"/>
                  </a:moveTo>
                  <a:lnTo>
                    <a:pt x="1103" y="1104"/>
                  </a:lnTo>
                  <a:lnTo>
                    <a:pt x="1102" y="1104"/>
                  </a:lnTo>
                  <a:lnTo>
                    <a:pt x="1103" y="1104"/>
                  </a:lnTo>
                  <a:close/>
                  <a:moveTo>
                    <a:pt x="784" y="894"/>
                  </a:moveTo>
                  <a:lnTo>
                    <a:pt x="783" y="895"/>
                  </a:lnTo>
                  <a:lnTo>
                    <a:pt x="783" y="895"/>
                  </a:lnTo>
                  <a:lnTo>
                    <a:pt x="782" y="897"/>
                  </a:lnTo>
                  <a:lnTo>
                    <a:pt x="782" y="897"/>
                  </a:lnTo>
                  <a:lnTo>
                    <a:pt x="783" y="896"/>
                  </a:lnTo>
                  <a:lnTo>
                    <a:pt x="784" y="895"/>
                  </a:lnTo>
                  <a:lnTo>
                    <a:pt x="784" y="895"/>
                  </a:lnTo>
                  <a:lnTo>
                    <a:pt x="784" y="894"/>
                  </a:lnTo>
                  <a:lnTo>
                    <a:pt x="784" y="894"/>
                  </a:lnTo>
                  <a:close/>
                  <a:moveTo>
                    <a:pt x="797" y="850"/>
                  </a:moveTo>
                  <a:lnTo>
                    <a:pt x="797" y="851"/>
                  </a:lnTo>
                  <a:lnTo>
                    <a:pt x="797" y="852"/>
                  </a:lnTo>
                  <a:lnTo>
                    <a:pt x="797" y="853"/>
                  </a:lnTo>
                  <a:lnTo>
                    <a:pt x="798" y="854"/>
                  </a:lnTo>
                  <a:lnTo>
                    <a:pt x="798" y="855"/>
                  </a:lnTo>
                  <a:lnTo>
                    <a:pt x="800" y="857"/>
                  </a:lnTo>
                  <a:lnTo>
                    <a:pt x="801" y="860"/>
                  </a:lnTo>
                  <a:lnTo>
                    <a:pt x="802" y="862"/>
                  </a:lnTo>
                  <a:lnTo>
                    <a:pt x="800" y="856"/>
                  </a:lnTo>
                  <a:lnTo>
                    <a:pt x="797" y="850"/>
                  </a:lnTo>
                  <a:close/>
                  <a:moveTo>
                    <a:pt x="852" y="610"/>
                  </a:moveTo>
                  <a:lnTo>
                    <a:pt x="850" y="614"/>
                  </a:lnTo>
                  <a:lnTo>
                    <a:pt x="849" y="619"/>
                  </a:lnTo>
                  <a:lnTo>
                    <a:pt x="851" y="614"/>
                  </a:lnTo>
                  <a:lnTo>
                    <a:pt x="852" y="610"/>
                  </a:lnTo>
                  <a:close/>
                  <a:moveTo>
                    <a:pt x="731" y="397"/>
                  </a:moveTo>
                  <a:lnTo>
                    <a:pt x="730" y="398"/>
                  </a:lnTo>
                  <a:lnTo>
                    <a:pt x="729" y="399"/>
                  </a:lnTo>
                  <a:lnTo>
                    <a:pt x="727" y="399"/>
                  </a:lnTo>
                  <a:lnTo>
                    <a:pt x="727" y="400"/>
                  </a:lnTo>
                  <a:lnTo>
                    <a:pt x="726" y="401"/>
                  </a:lnTo>
                  <a:lnTo>
                    <a:pt x="727" y="402"/>
                  </a:lnTo>
                  <a:lnTo>
                    <a:pt x="727" y="402"/>
                  </a:lnTo>
                  <a:lnTo>
                    <a:pt x="730" y="400"/>
                  </a:lnTo>
                  <a:lnTo>
                    <a:pt x="730" y="399"/>
                  </a:lnTo>
                  <a:lnTo>
                    <a:pt x="731" y="398"/>
                  </a:lnTo>
                  <a:lnTo>
                    <a:pt x="731" y="397"/>
                  </a:lnTo>
                  <a:close/>
                  <a:moveTo>
                    <a:pt x="563" y="179"/>
                  </a:moveTo>
                  <a:lnTo>
                    <a:pt x="563" y="181"/>
                  </a:lnTo>
                  <a:lnTo>
                    <a:pt x="564" y="184"/>
                  </a:lnTo>
                  <a:lnTo>
                    <a:pt x="564" y="184"/>
                  </a:lnTo>
                  <a:lnTo>
                    <a:pt x="569" y="185"/>
                  </a:lnTo>
                  <a:lnTo>
                    <a:pt x="574" y="186"/>
                  </a:lnTo>
                  <a:lnTo>
                    <a:pt x="570" y="181"/>
                  </a:lnTo>
                  <a:lnTo>
                    <a:pt x="567" y="180"/>
                  </a:lnTo>
                  <a:lnTo>
                    <a:pt x="563" y="179"/>
                  </a:lnTo>
                  <a:lnTo>
                    <a:pt x="563" y="179"/>
                  </a:lnTo>
                  <a:close/>
                  <a:moveTo>
                    <a:pt x="583" y="150"/>
                  </a:moveTo>
                  <a:lnTo>
                    <a:pt x="581" y="150"/>
                  </a:lnTo>
                  <a:lnTo>
                    <a:pt x="581" y="152"/>
                  </a:lnTo>
                  <a:lnTo>
                    <a:pt x="586" y="158"/>
                  </a:lnTo>
                  <a:lnTo>
                    <a:pt x="589" y="161"/>
                  </a:lnTo>
                  <a:lnTo>
                    <a:pt x="592" y="163"/>
                  </a:lnTo>
                  <a:lnTo>
                    <a:pt x="595" y="163"/>
                  </a:lnTo>
                  <a:lnTo>
                    <a:pt x="597" y="162"/>
                  </a:lnTo>
                  <a:lnTo>
                    <a:pt x="599" y="161"/>
                  </a:lnTo>
                  <a:lnTo>
                    <a:pt x="602" y="161"/>
                  </a:lnTo>
                  <a:lnTo>
                    <a:pt x="609" y="161"/>
                  </a:lnTo>
                  <a:lnTo>
                    <a:pt x="611" y="161"/>
                  </a:lnTo>
                  <a:lnTo>
                    <a:pt x="612" y="161"/>
                  </a:lnTo>
                  <a:lnTo>
                    <a:pt x="609" y="160"/>
                  </a:lnTo>
                  <a:lnTo>
                    <a:pt x="606" y="157"/>
                  </a:lnTo>
                  <a:lnTo>
                    <a:pt x="601" y="153"/>
                  </a:lnTo>
                  <a:lnTo>
                    <a:pt x="596" y="151"/>
                  </a:lnTo>
                  <a:lnTo>
                    <a:pt x="593" y="151"/>
                  </a:lnTo>
                  <a:lnTo>
                    <a:pt x="586" y="150"/>
                  </a:lnTo>
                  <a:lnTo>
                    <a:pt x="583" y="150"/>
                  </a:lnTo>
                  <a:close/>
                  <a:moveTo>
                    <a:pt x="88" y="92"/>
                  </a:moveTo>
                  <a:lnTo>
                    <a:pt x="86" y="93"/>
                  </a:lnTo>
                  <a:lnTo>
                    <a:pt x="87" y="93"/>
                  </a:lnTo>
                  <a:lnTo>
                    <a:pt x="88" y="92"/>
                  </a:lnTo>
                  <a:close/>
                  <a:moveTo>
                    <a:pt x="340" y="66"/>
                  </a:moveTo>
                  <a:lnTo>
                    <a:pt x="334" y="67"/>
                  </a:lnTo>
                  <a:lnTo>
                    <a:pt x="320" y="70"/>
                  </a:lnTo>
                  <a:lnTo>
                    <a:pt x="314" y="71"/>
                  </a:lnTo>
                  <a:lnTo>
                    <a:pt x="311" y="72"/>
                  </a:lnTo>
                  <a:lnTo>
                    <a:pt x="311" y="73"/>
                  </a:lnTo>
                  <a:lnTo>
                    <a:pt x="311" y="75"/>
                  </a:lnTo>
                  <a:lnTo>
                    <a:pt x="311" y="75"/>
                  </a:lnTo>
                  <a:lnTo>
                    <a:pt x="316" y="75"/>
                  </a:lnTo>
                  <a:lnTo>
                    <a:pt x="321" y="73"/>
                  </a:lnTo>
                  <a:lnTo>
                    <a:pt x="327" y="71"/>
                  </a:lnTo>
                  <a:lnTo>
                    <a:pt x="335" y="68"/>
                  </a:lnTo>
                  <a:lnTo>
                    <a:pt x="340" y="66"/>
                  </a:lnTo>
                  <a:close/>
                  <a:moveTo>
                    <a:pt x="182" y="28"/>
                  </a:moveTo>
                  <a:lnTo>
                    <a:pt x="181" y="30"/>
                  </a:lnTo>
                  <a:lnTo>
                    <a:pt x="180" y="32"/>
                  </a:lnTo>
                  <a:lnTo>
                    <a:pt x="178" y="35"/>
                  </a:lnTo>
                  <a:lnTo>
                    <a:pt x="177" y="37"/>
                  </a:lnTo>
                  <a:lnTo>
                    <a:pt x="177" y="39"/>
                  </a:lnTo>
                  <a:lnTo>
                    <a:pt x="179" y="39"/>
                  </a:lnTo>
                  <a:lnTo>
                    <a:pt x="181" y="37"/>
                  </a:lnTo>
                  <a:lnTo>
                    <a:pt x="182" y="33"/>
                  </a:lnTo>
                  <a:lnTo>
                    <a:pt x="183" y="30"/>
                  </a:lnTo>
                  <a:lnTo>
                    <a:pt x="183" y="29"/>
                  </a:lnTo>
                  <a:lnTo>
                    <a:pt x="183" y="29"/>
                  </a:lnTo>
                  <a:lnTo>
                    <a:pt x="182" y="29"/>
                  </a:lnTo>
                  <a:lnTo>
                    <a:pt x="182" y="28"/>
                  </a:lnTo>
                  <a:close/>
                  <a:moveTo>
                    <a:pt x="232" y="0"/>
                  </a:moveTo>
                  <a:lnTo>
                    <a:pt x="233" y="0"/>
                  </a:lnTo>
                  <a:lnTo>
                    <a:pt x="234" y="0"/>
                  </a:lnTo>
                  <a:lnTo>
                    <a:pt x="234" y="2"/>
                  </a:lnTo>
                  <a:lnTo>
                    <a:pt x="235" y="2"/>
                  </a:lnTo>
                  <a:lnTo>
                    <a:pt x="235" y="4"/>
                  </a:lnTo>
                  <a:lnTo>
                    <a:pt x="235" y="4"/>
                  </a:lnTo>
                  <a:lnTo>
                    <a:pt x="236" y="5"/>
                  </a:lnTo>
                  <a:lnTo>
                    <a:pt x="238" y="5"/>
                  </a:lnTo>
                  <a:lnTo>
                    <a:pt x="241" y="5"/>
                  </a:lnTo>
                  <a:lnTo>
                    <a:pt x="242" y="4"/>
                  </a:lnTo>
                  <a:lnTo>
                    <a:pt x="244" y="4"/>
                  </a:lnTo>
                  <a:lnTo>
                    <a:pt x="245" y="3"/>
                  </a:lnTo>
                  <a:lnTo>
                    <a:pt x="245" y="2"/>
                  </a:lnTo>
                  <a:lnTo>
                    <a:pt x="244" y="1"/>
                  </a:lnTo>
                  <a:lnTo>
                    <a:pt x="244" y="1"/>
                  </a:lnTo>
                  <a:lnTo>
                    <a:pt x="250" y="2"/>
                  </a:lnTo>
                  <a:lnTo>
                    <a:pt x="256" y="4"/>
                  </a:lnTo>
                  <a:lnTo>
                    <a:pt x="262" y="6"/>
                  </a:lnTo>
                  <a:lnTo>
                    <a:pt x="262" y="7"/>
                  </a:lnTo>
                  <a:lnTo>
                    <a:pt x="261" y="7"/>
                  </a:lnTo>
                  <a:lnTo>
                    <a:pt x="260" y="7"/>
                  </a:lnTo>
                  <a:lnTo>
                    <a:pt x="256" y="7"/>
                  </a:lnTo>
                  <a:lnTo>
                    <a:pt x="255" y="8"/>
                  </a:lnTo>
                  <a:lnTo>
                    <a:pt x="255" y="8"/>
                  </a:lnTo>
                  <a:lnTo>
                    <a:pt x="255" y="9"/>
                  </a:lnTo>
                  <a:lnTo>
                    <a:pt x="257" y="11"/>
                  </a:lnTo>
                  <a:lnTo>
                    <a:pt x="260" y="12"/>
                  </a:lnTo>
                  <a:lnTo>
                    <a:pt x="263" y="13"/>
                  </a:lnTo>
                  <a:lnTo>
                    <a:pt x="266" y="15"/>
                  </a:lnTo>
                  <a:lnTo>
                    <a:pt x="266" y="16"/>
                  </a:lnTo>
                  <a:lnTo>
                    <a:pt x="264" y="16"/>
                  </a:lnTo>
                  <a:lnTo>
                    <a:pt x="263" y="17"/>
                  </a:lnTo>
                  <a:lnTo>
                    <a:pt x="260" y="17"/>
                  </a:lnTo>
                  <a:lnTo>
                    <a:pt x="259" y="18"/>
                  </a:lnTo>
                  <a:lnTo>
                    <a:pt x="259" y="20"/>
                  </a:lnTo>
                  <a:lnTo>
                    <a:pt x="260" y="20"/>
                  </a:lnTo>
                  <a:lnTo>
                    <a:pt x="262" y="22"/>
                  </a:lnTo>
                  <a:lnTo>
                    <a:pt x="263" y="22"/>
                  </a:lnTo>
                  <a:lnTo>
                    <a:pt x="264" y="22"/>
                  </a:lnTo>
                  <a:lnTo>
                    <a:pt x="265" y="23"/>
                  </a:lnTo>
                  <a:lnTo>
                    <a:pt x="267" y="23"/>
                  </a:lnTo>
                  <a:lnTo>
                    <a:pt x="269" y="24"/>
                  </a:lnTo>
                  <a:lnTo>
                    <a:pt x="271" y="28"/>
                  </a:lnTo>
                  <a:lnTo>
                    <a:pt x="274" y="34"/>
                  </a:lnTo>
                  <a:lnTo>
                    <a:pt x="276" y="38"/>
                  </a:lnTo>
                  <a:lnTo>
                    <a:pt x="281" y="44"/>
                  </a:lnTo>
                  <a:lnTo>
                    <a:pt x="287" y="49"/>
                  </a:lnTo>
                  <a:lnTo>
                    <a:pt x="289" y="51"/>
                  </a:lnTo>
                  <a:lnTo>
                    <a:pt x="292" y="53"/>
                  </a:lnTo>
                  <a:lnTo>
                    <a:pt x="293" y="54"/>
                  </a:lnTo>
                  <a:lnTo>
                    <a:pt x="293" y="56"/>
                  </a:lnTo>
                  <a:lnTo>
                    <a:pt x="292" y="57"/>
                  </a:lnTo>
                  <a:lnTo>
                    <a:pt x="292" y="57"/>
                  </a:lnTo>
                  <a:lnTo>
                    <a:pt x="292" y="59"/>
                  </a:lnTo>
                  <a:lnTo>
                    <a:pt x="295" y="65"/>
                  </a:lnTo>
                  <a:lnTo>
                    <a:pt x="301" y="71"/>
                  </a:lnTo>
                  <a:lnTo>
                    <a:pt x="301" y="68"/>
                  </a:lnTo>
                  <a:lnTo>
                    <a:pt x="301" y="68"/>
                  </a:lnTo>
                  <a:lnTo>
                    <a:pt x="321" y="66"/>
                  </a:lnTo>
                  <a:lnTo>
                    <a:pt x="334" y="63"/>
                  </a:lnTo>
                  <a:lnTo>
                    <a:pt x="347" y="62"/>
                  </a:lnTo>
                  <a:lnTo>
                    <a:pt x="347" y="62"/>
                  </a:lnTo>
                  <a:lnTo>
                    <a:pt x="347" y="62"/>
                  </a:lnTo>
                  <a:lnTo>
                    <a:pt x="346" y="63"/>
                  </a:lnTo>
                  <a:lnTo>
                    <a:pt x="345" y="65"/>
                  </a:lnTo>
                  <a:lnTo>
                    <a:pt x="348" y="64"/>
                  </a:lnTo>
                  <a:lnTo>
                    <a:pt x="353" y="62"/>
                  </a:lnTo>
                  <a:lnTo>
                    <a:pt x="356" y="61"/>
                  </a:lnTo>
                  <a:lnTo>
                    <a:pt x="358" y="60"/>
                  </a:lnTo>
                  <a:lnTo>
                    <a:pt x="360" y="62"/>
                  </a:lnTo>
                  <a:lnTo>
                    <a:pt x="360" y="64"/>
                  </a:lnTo>
                  <a:lnTo>
                    <a:pt x="357" y="73"/>
                  </a:lnTo>
                  <a:lnTo>
                    <a:pt x="356" y="76"/>
                  </a:lnTo>
                  <a:lnTo>
                    <a:pt x="356" y="77"/>
                  </a:lnTo>
                  <a:lnTo>
                    <a:pt x="358" y="79"/>
                  </a:lnTo>
                  <a:lnTo>
                    <a:pt x="358" y="79"/>
                  </a:lnTo>
                  <a:lnTo>
                    <a:pt x="359" y="79"/>
                  </a:lnTo>
                  <a:lnTo>
                    <a:pt x="362" y="78"/>
                  </a:lnTo>
                  <a:lnTo>
                    <a:pt x="364" y="75"/>
                  </a:lnTo>
                  <a:lnTo>
                    <a:pt x="366" y="73"/>
                  </a:lnTo>
                  <a:lnTo>
                    <a:pt x="369" y="71"/>
                  </a:lnTo>
                  <a:lnTo>
                    <a:pt x="372" y="70"/>
                  </a:lnTo>
                  <a:lnTo>
                    <a:pt x="373" y="71"/>
                  </a:lnTo>
                  <a:lnTo>
                    <a:pt x="372" y="73"/>
                  </a:lnTo>
                  <a:lnTo>
                    <a:pt x="370" y="74"/>
                  </a:lnTo>
                  <a:lnTo>
                    <a:pt x="366" y="78"/>
                  </a:lnTo>
                  <a:lnTo>
                    <a:pt x="365" y="80"/>
                  </a:lnTo>
                  <a:lnTo>
                    <a:pt x="365" y="81"/>
                  </a:lnTo>
                  <a:lnTo>
                    <a:pt x="366" y="81"/>
                  </a:lnTo>
                  <a:lnTo>
                    <a:pt x="367" y="82"/>
                  </a:lnTo>
                  <a:lnTo>
                    <a:pt x="368" y="82"/>
                  </a:lnTo>
                  <a:lnTo>
                    <a:pt x="369" y="81"/>
                  </a:lnTo>
                  <a:lnTo>
                    <a:pt x="370" y="81"/>
                  </a:lnTo>
                  <a:lnTo>
                    <a:pt x="373" y="80"/>
                  </a:lnTo>
                  <a:lnTo>
                    <a:pt x="375" y="78"/>
                  </a:lnTo>
                  <a:lnTo>
                    <a:pt x="376" y="78"/>
                  </a:lnTo>
                  <a:lnTo>
                    <a:pt x="377" y="77"/>
                  </a:lnTo>
                  <a:lnTo>
                    <a:pt x="378" y="76"/>
                  </a:lnTo>
                  <a:lnTo>
                    <a:pt x="380" y="76"/>
                  </a:lnTo>
                  <a:lnTo>
                    <a:pt x="382" y="77"/>
                  </a:lnTo>
                  <a:lnTo>
                    <a:pt x="384" y="78"/>
                  </a:lnTo>
                  <a:lnTo>
                    <a:pt x="385" y="79"/>
                  </a:lnTo>
                  <a:lnTo>
                    <a:pt x="389" y="82"/>
                  </a:lnTo>
                  <a:lnTo>
                    <a:pt x="390" y="84"/>
                  </a:lnTo>
                  <a:lnTo>
                    <a:pt x="391" y="85"/>
                  </a:lnTo>
                  <a:lnTo>
                    <a:pt x="390" y="86"/>
                  </a:lnTo>
                  <a:lnTo>
                    <a:pt x="389" y="86"/>
                  </a:lnTo>
                  <a:lnTo>
                    <a:pt x="388" y="87"/>
                  </a:lnTo>
                  <a:lnTo>
                    <a:pt x="388" y="88"/>
                  </a:lnTo>
                  <a:lnTo>
                    <a:pt x="389" y="89"/>
                  </a:lnTo>
                  <a:lnTo>
                    <a:pt x="392" y="90"/>
                  </a:lnTo>
                  <a:lnTo>
                    <a:pt x="397" y="93"/>
                  </a:lnTo>
                  <a:lnTo>
                    <a:pt x="404" y="96"/>
                  </a:lnTo>
                  <a:lnTo>
                    <a:pt x="407" y="96"/>
                  </a:lnTo>
                  <a:lnTo>
                    <a:pt x="410" y="96"/>
                  </a:lnTo>
                  <a:lnTo>
                    <a:pt x="413" y="96"/>
                  </a:lnTo>
                  <a:lnTo>
                    <a:pt x="416" y="96"/>
                  </a:lnTo>
                  <a:lnTo>
                    <a:pt x="418" y="98"/>
                  </a:lnTo>
                  <a:lnTo>
                    <a:pt x="418" y="101"/>
                  </a:lnTo>
                  <a:lnTo>
                    <a:pt x="416" y="104"/>
                  </a:lnTo>
                  <a:lnTo>
                    <a:pt x="412" y="107"/>
                  </a:lnTo>
                  <a:lnTo>
                    <a:pt x="410" y="109"/>
                  </a:lnTo>
                  <a:lnTo>
                    <a:pt x="410" y="112"/>
                  </a:lnTo>
                  <a:lnTo>
                    <a:pt x="411" y="115"/>
                  </a:lnTo>
                  <a:lnTo>
                    <a:pt x="413" y="116"/>
                  </a:lnTo>
                  <a:lnTo>
                    <a:pt x="417" y="116"/>
                  </a:lnTo>
                  <a:lnTo>
                    <a:pt x="420" y="116"/>
                  </a:lnTo>
                  <a:lnTo>
                    <a:pt x="423" y="117"/>
                  </a:lnTo>
                  <a:lnTo>
                    <a:pt x="437" y="121"/>
                  </a:lnTo>
                  <a:lnTo>
                    <a:pt x="451" y="125"/>
                  </a:lnTo>
                  <a:lnTo>
                    <a:pt x="451" y="125"/>
                  </a:lnTo>
                  <a:lnTo>
                    <a:pt x="452" y="124"/>
                  </a:lnTo>
                  <a:lnTo>
                    <a:pt x="453" y="122"/>
                  </a:lnTo>
                  <a:lnTo>
                    <a:pt x="453" y="121"/>
                  </a:lnTo>
                  <a:lnTo>
                    <a:pt x="453" y="121"/>
                  </a:lnTo>
                  <a:lnTo>
                    <a:pt x="453" y="121"/>
                  </a:lnTo>
                  <a:lnTo>
                    <a:pt x="455" y="126"/>
                  </a:lnTo>
                  <a:lnTo>
                    <a:pt x="456" y="136"/>
                  </a:lnTo>
                  <a:lnTo>
                    <a:pt x="458" y="141"/>
                  </a:lnTo>
                  <a:lnTo>
                    <a:pt x="459" y="142"/>
                  </a:lnTo>
                  <a:lnTo>
                    <a:pt x="459" y="140"/>
                  </a:lnTo>
                  <a:lnTo>
                    <a:pt x="458" y="138"/>
                  </a:lnTo>
                  <a:lnTo>
                    <a:pt x="458" y="135"/>
                  </a:lnTo>
                  <a:lnTo>
                    <a:pt x="458" y="132"/>
                  </a:lnTo>
                  <a:lnTo>
                    <a:pt x="458" y="130"/>
                  </a:lnTo>
                  <a:lnTo>
                    <a:pt x="462" y="124"/>
                  </a:lnTo>
                  <a:lnTo>
                    <a:pt x="467" y="120"/>
                  </a:lnTo>
                  <a:lnTo>
                    <a:pt x="472" y="116"/>
                  </a:lnTo>
                  <a:lnTo>
                    <a:pt x="473" y="115"/>
                  </a:lnTo>
                  <a:lnTo>
                    <a:pt x="474" y="113"/>
                  </a:lnTo>
                  <a:lnTo>
                    <a:pt x="476" y="113"/>
                  </a:lnTo>
                  <a:lnTo>
                    <a:pt x="477" y="112"/>
                  </a:lnTo>
                  <a:lnTo>
                    <a:pt x="478" y="111"/>
                  </a:lnTo>
                  <a:lnTo>
                    <a:pt x="479" y="110"/>
                  </a:lnTo>
                  <a:lnTo>
                    <a:pt x="479" y="109"/>
                  </a:lnTo>
                  <a:lnTo>
                    <a:pt x="479" y="108"/>
                  </a:lnTo>
                  <a:lnTo>
                    <a:pt x="478" y="108"/>
                  </a:lnTo>
                  <a:lnTo>
                    <a:pt x="478" y="109"/>
                  </a:lnTo>
                  <a:lnTo>
                    <a:pt x="477" y="109"/>
                  </a:lnTo>
                  <a:lnTo>
                    <a:pt x="474" y="112"/>
                  </a:lnTo>
                  <a:lnTo>
                    <a:pt x="472" y="113"/>
                  </a:lnTo>
                  <a:lnTo>
                    <a:pt x="467" y="115"/>
                  </a:lnTo>
                  <a:lnTo>
                    <a:pt x="462" y="115"/>
                  </a:lnTo>
                  <a:lnTo>
                    <a:pt x="458" y="113"/>
                  </a:lnTo>
                  <a:lnTo>
                    <a:pt x="457" y="113"/>
                  </a:lnTo>
                  <a:lnTo>
                    <a:pt x="457" y="112"/>
                  </a:lnTo>
                  <a:lnTo>
                    <a:pt x="458" y="111"/>
                  </a:lnTo>
                  <a:lnTo>
                    <a:pt x="458" y="110"/>
                  </a:lnTo>
                  <a:lnTo>
                    <a:pt x="459" y="109"/>
                  </a:lnTo>
                  <a:lnTo>
                    <a:pt x="460" y="108"/>
                  </a:lnTo>
                  <a:lnTo>
                    <a:pt x="464" y="106"/>
                  </a:lnTo>
                  <a:lnTo>
                    <a:pt x="468" y="104"/>
                  </a:lnTo>
                  <a:lnTo>
                    <a:pt x="473" y="104"/>
                  </a:lnTo>
                  <a:lnTo>
                    <a:pt x="476" y="105"/>
                  </a:lnTo>
                  <a:lnTo>
                    <a:pt x="479" y="107"/>
                  </a:lnTo>
                  <a:lnTo>
                    <a:pt x="480" y="109"/>
                  </a:lnTo>
                  <a:lnTo>
                    <a:pt x="481" y="112"/>
                  </a:lnTo>
                  <a:lnTo>
                    <a:pt x="483" y="116"/>
                  </a:lnTo>
                  <a:lnTo>
                    <a:pt x="485" y="118"/>
                  </a:lnTo>
                  <a:lnTo>
                    <a:pt x="490" y="121"/>
                  </a:lnTo>
                  <a:lnTo>
                    <a:pt x="500" y="124"/>
                  </a:lnTo>
                  <a:lnTo>
                    <a:pt x="506" y="125"/>
                  </a:lnTo>
                  <a:lnTo>
                    <a:pt x="511" y="123"/>
                  </a:lnTo>
                  <a:lnTo>
                    <a:pt x="517" y="120"/>
                  </a:lnTo>
                  <a:lnTo>
                    <a:pt x="522" y="117"/>
                  </a:lnTo>
                  <a:lnTo>
                    <a:pt x="528" y="115"/>
                  </a:lnTo>
                  <a:lnTo>
                    <a:pt x="534" y="113"/>
                  </a:lnTo>
                  <a:lnTo>
                    <a:pt x="537" y="115"/>
                  </a:lnTo>
                  <a:lnTo>
                    <a:pt x="540" y="118"/>
                  </a:lnTo>
                  <a:lnTo>
                    <a:pt x="543" y="121"/>
                  </a:lnTo>
                  <a:lnTo>
                    <a:pt x="545" y="125"/>
                  </a:lnTo>
                  <a:lnTo>
                    <a:pt x="545" y="128"/>
                  </a:lnTo>
                  <a:lnTo>
                    <a:pt x="544" y="131"/>
                  </a:lnTo>
                  <a:lnTo>
                    <a:pt x="544" y="132"/>
                  </a:lnTo>
                  <a:lnTo>
                    <a:pt x="544" y="132"/>
                  </a:lnTo>
                  <a:lnTo>
                    <a:pt x="547" y="133"/>
                  </a:lnTo>
                  <a:lnTo>
                    <a:pt x="549" y="132"/>
                  </a:lnTo>
                  <a:lnTo>
                    <a:pt x="550" y="130"/>
                  </a:lnTo>
                  <a:lnTo>
                    <a:pt x="550" y="122"/>
                  </a:lnTo>
                  <a:lnTo>
                    <a:pt x="551" y="121"/>
                  </a:lnTo>
                  <a:lnTo>
                    <a:pt x="554" y="118"/>
                  </a:lnTo>
                  <a:lnTo>
                    <a:pt x="563" y="115"/>
                  </a:lnTo>
                  <a:lnTo>
                    <a:pt x="566" y="112"/>
                  </a:lnTo>
                  <a:lnTo>
                    <a:pt x="567" y="110"/>
                  </a:lnTo>
                  <a:lnTo>
                    <a:pt x="567" y="108"/>
                  </a:lnTo>
                  <a:lnTo>
                    <a:pt x="565" y="107"/>
                  </a:lnTo>
                  <a:lnTo>
                    <a:pt x="563" y="106"/>
                  </a:lnTo>
                  <a:lnTo>
                    <a:pt x="561" y="106"/>
                  </a:lnTo>
                  <a:lnTo>
                    <a:pt x="559" y="104"/>
                  </a:lnTo>
                  <a:lnTo>
                    <a:pt x="559" y="103"/>
                  </a:lnTo>
                  <a:lnTo>
                    <a:pt x="560" y="102"/>
                  </a:lnTo>
                  <a:lnTo>
                    <a:pt x="561" y="102"/>
                  </a:lnTo>
                  <a:lnTo>
                    <a:pt x="563" y="102"/>
                  </a:lnTo>
                  <a:lnTo>
                    <a:pt x="564" y="101"/>
                  </a:lnTo>
                  <a:lnTo>
                    <a:pt x="565" y="101"/>
                  </a:lnTo>
                  <a:lnTo>
                    <a:pt x="565" y="101"/>
                  </a:lnTo>
                  <a:lnTo>
                    <a:pt x="560" y="98"/>
                  </a:lnTo>
                  <a:lnTo>
                    <a:pt x="555" y="96"/>
                  </a:lnTo>
                  <a:lnTo>
                    <a:pt x="549" y="94"/>
                  </a:lnTo>
                  <a:lnTo>
                    <a:pt x="545" y="91"/>
                  </a:lnTo>
                  <a:lnTo>
                    <a:pt x="544" y="91"/>
                  </a:lnTo>
                  <a:lnTo>
                    <a:pt x="545" y="90"/>
                  </a:lnTo>
                  <a:lnTo>
                    <a:pt x="546" y="89"/>
                  </a:lnTo>
                  <a:lnTo>
                    <a:pt x="548" y="89"/>
                  </a:lnTo>
                  <a:lnTo>
                    <a:pt x="549" y="87"/>
                  </a:lnTo>
                  <a:lnTo>
                    <a:pt x="550" y="86"/>
                  </a:lnTo>
                  <a:lnTo>
                    <a:pt x="550" y="85"/>
                  </a:lnTo>
                  <a:lnTo>
                    <a:pt x="549" y="85"/>
                  </a:lnTo>
                  <a:lnTo>
                    <a:pt x="548" y="84"/>
                  </a:lnTo>
                  <a:lnTo>
                    <a:pt x="545" y="83"/>
                  </a:lnTo>
                  <a:lnTo>
                    <a:pt x="545" y="82"/>
                  </a:lnTo>
                  <a:lnTo>
                    <a:pt x="545" y="78"/>
                  </a:lnTo>
                  <a:lnTo>
                    <a:pt x="548" y="74"/>
                  </a:lnTo>
                  <a:lnTo>
                    <a:pt x="551" y="70"/>
                  </a:lnTo>
                  <a:lnTo>
                    <a:pt x="555" y="68"/>
                  </a:lnTo>
                  <a:lnTo>
                    <a:pt x="554" y="67"/>
                  </a:lnTo>
                  <a:lnTo>
                    <a:pt x="554" y="67"/>
                  </a:lnTo>
                  <a:lnTo>
                    <a:pt x="552" y="62"/>
                  </a:lnTo>
                  <a:lnTo>
                    <a:pt x="552" y="56"/>
                  </a:lnTo>
                  <a:lnTo>
                    <a:pt x="553" y="51"/>
                  </a:lnTo>
                  <a:lnTo>
                    <a:pt x="554" y="46"/>
                  </a:lnTo>
                  <a:lnTo>
                    <a:pt x="555" y="41"/>
                  </a:lnTo>
                  <a:lnTo>
                    <a:pt x="559" y="44"/>
                  </a:lnTo>
                  <a:lnTo>
                    <a:pt x="567" y="50"/>
                  </a:lnTo>
                  <a:lnTo>
                    <a:pt x="570" y="53"/>
                  </a:lnTo>
                  <a:lnTo>
                    <a:pt x="572" y="57"/>
                  </a:lnTo>
                  <a:lnTo>
                    <a:pt x="572" y="59"/>
                  </a:lnTo>
                  <a:lnTo>
                    <a:pt x="568" y="62"/>
                  </a:lnTo>
                  <a:lnTo>
                    <a:pt x="565" y="64"/>
                  </a:lnTo>
                  <a:lnTo>
                    <a:pt x="561" y="67"/>
                  </a:lnTo>
                  <a:lnTo>
                    <a:pt x="563" y="69"/>
                  </a:lnTo>
                  <a:lnTo>
                    <a:pt x="565" y="75"/>
                  </a:lnTo>
                  <a:lnTo>
                    <a:pt x="566" y="80"/>
                  </a:lnTo>
                  <a:lnTo>
                    <a:pt x="567" y="87"/>
                  </a:lnTo>
                  <a:lnTo>
                    <a:pt x="568" y="92"/>
                  </a:lnTo>
                  <a:lnTo>
                    <a:pt x="568" y="96"/>
                  </a:lnTo>
                  <a:lnTo>
                    <a:pt x="568" y="98"/>
                  </a:lnTo>
                  <a:lnTo>
                    <a:pt x="569" y="99"/>
                  </a:lnTo>
                  <a:lnTo>
                    <a:pt x="570" y="99"/>
                  </a:lnTo>
                  <a:lnTo>
                    <a:pt x="573" y="99"/>
                  </a:lnTo>
                  <a:lnTo>
                    <a:pt x="574" y="100"/>
                  </a:lnTo>
                  <a:lnTo>
                    <a:pt x="575" y="100"/>
                  </a:lnTo>
                  <a:lnTo>
                    <a:pt x="576" y="101"/>
                  </a:lnTo>
                  <a:lnTo>
                    <a:pt x="582" y="104"/>
                  </a:lnTo>
                  <a:lnTo>
                    <a:pt x="587" y="109"/>
                  </a:lnTo>
                  <a:lnTo>
                    <a:pt x="587" y="111"/>
                  </a:lnTo>
                  <a:lnTo>
                    <a:pt x="587" y="116"/>
                  </a:lnTo>
                  <a:lnTo>
                    <a:pt x="588" y="118"/>
                  </a:lnTo>
                  <a:lnTo>
                    <a:pt x="589" y="118"/>
                  </a:lnTo>
                  <a:lnTo>
                    <a:pt x="590" y="116"/>
                  </a:lnTo>
                  <a:lnTo>
                    <a:pt x="591" y="113"/>
                  </a:lnTo>
                  <a:lnTo>
                    <a:pt x="592" y="110"/>
                  </a:lnTo>
                  <a:lnTo>
                    <a:pt x="593" y="107"/>
                  </a:lnTo>
                  <a:lnTo>
                    <a:pt x="594" y="104"/>
                  </a:lnTo>
                  <a:lnTo>
                    <a:pt x="596" y="103"/>
                  </a:lnTo>
                  <a:lnTo>
                    <a:pt x="599" y="104"/>
                  </a:lnTo>
                  <a:lnTo>
                    <a:pt x="602" y="107"/>
                  </a:lnTo>
                  <a:lnTo>
                    <a:pt x="604" y="111"/>
                  </a:lnTo>
                  <a:lnTo>
                    <a:pt x="606" y="115"/>
                  </a:lnTo>
                  <a:lnTo>
                    <a:pt x="606" y="116"/>
                  </a:lnTo>
                  <a:lnTo>
                    <a:pt x="603" y="116"/>
                  </a:lnTo>
                  <a:lnTo>
                    <a:pt x="602" y="116"/>
                  </a:lnTo>
                  <a:lnTo>
                    <a:pt x="602" y="116"/>
                  </a:lnTo>
                  <a:lnTo>
                    <a:pt x="602" y="117"/>
                  </a:lnTo>
                  <a:lnTo>
                    <a:pt x="607" y="124"/>
                  </a:lnTo>
                  <a:lnTo>
                    <a:pt x="614" y="131"/>
                  </a:lnTo>
                  <a:lnTo>
                    <a:pt x="615" y="131"/>
                  </a:lnTo>
                  <a:lnTo>
                    <a:pt x="615" y="130"/>
                  </a:lnTo>
                  <a:lnTo>
                    <a:pt x="616" y="129"/>
                  </a:lnTo>
                  <a:lnTo>
                    <a:pt x="616" y="129"/>
                  </a:lnTo>
                  <a:lnTo>
                    <a:pt x="617" y="129"/>
                  </a:lnTo>
                  <a:lnTo>
                    <a:pt x="617" y="129"/>
                  </a:lnTo>
                  <a:lnTo>
                    <a:pt x="618" y="130"/>
                  </a:lnTo>
                  <a:lnTo>
                    <a:pt x="618" y="129"/>
                  </a:lnTo>
                  <a:lnTo>
                    <a:pt x="617" y="128"/>
                  </a:lnTo>
                  <a:lnTo>
                    <a:pt x="617" y="126"/>
                  </a:lnTo>
                  <a:lnTo>
                    <a:pt x="617" y="125"/>
                  </a:lnTo>
                  <a:lnTo>
                    <a:pt x="617" y="124"/>
                  </a:lnTo>
                  <a:lnTo>
                    <a:pt x="619" y="118"/>
                  </a:lnTo>
                  <a:lnTo>
                    <a:pt x="621" y="111"/>
                  </a:lnTo>
                  <a:lnTo>
                    <a:pt x="623" y="105"/>
                  </a:lnTo>
                  <a:lnTo>
                    <a:pt x="626" y="99"/>
                  </a:lnTo>
                  <a:lnTo>
                    <a:pt x="630" y="95"/>
                  </a:lnTo>
                  <a:lnTo>
                    <a:pt x="634" y="94"/>
                  </a:lnTo>
                  <a:lnTo>
                    <a:pt x="637" y="94"/>
                  </a:lnTo>
                  <a:lnTo>
                    <a:pt x="641" y="96"/>
                  </a:lnTo>
                  <a:lnTo>
                    <a:pt x="645" y="98"/>
                  </a:lnTo>
                  <a:lnTo>
                    <a:pt x="648" y="101"/>
                  </a:lnTo>
                  <a:lnTo>
                    <a:pt x="649" y="101"/>
                  </a:lnTo>
                  <a:lnTo>
                    <a:pt x="648" y="102"/>
                  </a:lnTo>
                  <a:lnTo>
                    <a:pt x="646" y="103"/>
                  </a:lnTo>
                  <a:lnTo>
                    <a:pt x="645" y="105"/>
                  </a:lnTo>
                  <a:lnTo>
                    <a:pt x="645" y="106"/>
                  </a:lnTo>
                  <a:lnTo>
                    <a:pt x="645" y="106"/>
                  </a:lnTo>
                  <a:lnTo>
                    <a:pt x="646" y="107"/>
                  </a:lnTo>
                  <a:lnTo>
                    <a:pt x="647" y="107"/>
                  </a:lnTo>
                  <a:lnTo>
                    <a:pt x="648" y="107"/>
                  </a:lnTo>
                  <a:lnTo>
                    <a:pt x="649" y="107"/>
                  </a:lnTo>
                  <a:lnTo>
                    <a:pt x="650" y="108"/>
                  </a:lnTo>
                  <a:lnTo>
                    <a:pt x="651" y="108"/>
                  </a:lnTo>
                  <a:lnTo>
                    <a:pt x="653" y="112"/>
                  </a:lnTo>
                  <a:lnTo>
                    <a:pt x="655" y="117"/>
                  </a:lnTo>
                  <a:lnTo>
                    <a:pt x="656" y="122"/>
                  </a:lnTo>
                  <a:lnTo>
                    <a:pt x="656" y="128"/>
                  </a:lnTo>
                  <a:lnTo>
                    <a:pt x="656" y="133"/>
                  </a:lnTo>
                  <a:lnTo>
                    <a:pt x="654" y="137"/>
                  </a:lnTo>
                  <a:lnTo>
                    <a:pt x="650" y="140"/>
                  </a:lnTo>
                  <a:lnTo>
                    <a:pt x="645" y="143"/>
                  </a:lnTo>
                  <a:lnTo>
                    <a:pt x="644" y="143"/>
                  </a:lnTo>
                  <a:lnTo>
                    <a:pt x="643" y="142"/>
                  </a:lnTo>
                  <a:lnTo>
                    <a:pt x="641" y="139"/>
                  </a:lnTo>
                  <a:lnTo>
                    <a:pt x="641" y="138"/>
                  </a:lnTo>
                  <a:lnTo>
                    <a:pt x="640" y="136"/>
                  </a:lnTo>
                  <a:lnTo>
                    <a:pt x="639" y="135"/>
                  </a:lnTo>
                  <a:lnTo>
                    <a:pt x="634" y="134"/>
                  </a:lnTo>
                  <a:lnTo>
                    <a:pt x="631" y="133"/>
                  </a:lnTo>
                  <a:lnTo>
                    <a:pt x="629" y="134"/>
                  </a:lnTo>
                  <a:lnTo>
                    <a:pt x="629" y="135"/>
                  </a:lnTo>
                  <a:lnTo>
                    <a:pt x="631" y="138"/>
                  </a:lnTo>
                  <a:lnTo>
                    <a:pt x="635" y="140"/>
                  </a:lnTo>
                  <a:lnTo>
                    <a:pt x="639" y="143"/>
                  </a:lnTo>
                  <a:lnTo>
                    <a:pt x="643" y="145"/>
                  </a:lnTo>
                  <a:lnTo>
                    <a:pt x="642" y="145"/>
                  </a:lnTo>
                  <a:lnTo>
                    <a:pt x="641" y="145"/>
                  </a:lnTo>
                  <a:lnTo>
                    <a:pt x="640" y="144"/>
                  </a:lnTo>
                  <a:lnTo>
                    <a:pt x="639" y="143"/>
                  </a:lnTo>
                  <a:lnTo>
                    <a:pt x="638" y="143"/>
                  </a:lnTo>
                  <a:lnTo>
                    <a:pt x="637" y="143"/>
                  </a:lnTo>
                  <a:lnTo>
                    <a:pt x="635" y="143"/>
                  </a:lnTo>
                  <a:lnTo>
                    <a:pt x="636" y="143"/>
                  </a:lnTo>
                  <a:lnTo>
                    <a:pt x="636" y="144"/>
                  </a:lnTo>
                  <a:lnTo>
                    <a:pt x="637" y="144"/>
                  </a:lnTo>
                  <a:lnTo>
                    <a:pt x="638" y="145"/>
                  </a:lnTo>
                  <a:lnTo>
                    <a:pt x="638" y="146"/>
                  </a:lnTo>
                  <a:lnTo>
                    <a:pt x="636" y="147"/>
                  </a:lnTo>
                  <a:lnTo>
                    <a:pt x="634" y="146"/>
                  </a:lnTo>
                  <a:lnTo>
                    <a:pt x="632" y="146"/>
                  </a:lnTo>
                  <a:lnTo>
                    <a:pt x="631" y="145"/>
                  </a:lnTo>
                  <a:lnTo>
                    <a:pt x="630" y="144"/>
                  </a:lnTo>
                  <a:lnTo>
                    <a:pt x="629" y="142"/>
                  </a:lnTo>
                  <a:lnTo>
                    <a:pt x="629" y="142"/>
                  </a:lnTo>
                  <a:lnTo>
                    <a:pt x="629" y="140"/>
                  </a:lnTo>
                  <a:lnTo>
                    <a:pt x="628" y="140"/>
                  </a:lnTo>
                  <a:lnTo>
                    <a:pt x="627" y="140"/>
                  </a:lnTo>
                  <a:lnTo>
                    <a:pt x="624" y="145"/>
                  </a:lnTo>
                  <a:lnTo>
                    <a:pt x="621" y="150"/>
                  </a:lnTo>
                  <a:lnTo>
                    <a:pt x="619" y="156"/>
                  </a:lnTo>
                  <a:lnTo>
                    <a:pt x="616" y="160"/>
                  </a:lnTo>
                  <a:lnTo>
                    <a:pt x="615" y="161"/>
                  </a:lnTo>
                  <a:lnTo>
                    <a:pt x="614" y="161"/>
                  </a:lnTo>
                  <a:lnTo>
                    <a:pt x="616" y="161"/>
                  </a:lnTo>
                  <a:lnTo>
                    <a:pt x="617" y="162"/>
                  </a:lnTo>
                  <a:lnTo>
                    <a:pt x="618" y="162"/>
                  </a:lnTo>
                  <a:lnTo>
                    <a:pt x="619" y="163"/>
                  </a:lnTo>
                  <a:lnTo>
                    <a:pt x="620" y="164"/>
                  </a:lnTo>
                  <a:lnTo>
                    <a:pt x="620" y="167"/>
                  </a:lnTo>
                  <a:lnTo>
                    <a:pt x="619" y="170"/>
                  </a:lnTo>
                  <a:lnTo>
                    <a:pt x="617" y="174"/>
                  </a:lnTo>
                  <a:lnTo>
                    <a:pt x="613" y="178"/>
                  </a:lnTo>
                  <a:lnTo>
                    <a:pt x="610" y="180"/>
                  </a:lnTo>
                  <a:lnTo>
                    <a:pt x="607" y="181"/>
                  </a:lnTo>
                  <a:lnTo>
                    <a:pt x="606" y="181"/>
                  </a:lnTo>
                  <a:lnTo>
                    <a:pt x="605" y="180"/>
                  </a:lnTo>
                  <a:lnTo>
                    <a:pt x="604" y="179"/>
                  </a:lnTo>
                  <a:lnTo>
                    <a:pt x="603" y="179"/>
                  </a:lnTo>
                  <a:lnTo>
                    <a:pt x="602" y="179"/>
                  </a:lnTo>
                  <a:lnTo>
                    <a:pt x="602" y="179"/>
                  </a:lnTo>
                  <a:lnTo>
                    <a:pt x="603" y="180"/>
                  </a:lnTo>
                  <a:lnTo>
                    <a:pt x="604" y="181"/>
                  </a:lnTo>
                  <a:lnTo>
                    <a:pt x="605" y="181"/>
                  </a:lnTo>
                  <a:lnTo>
                    <a:pt x="605" y="182"/>
                  </a:lnTo>
                  <a:lnTo>
                    <a:pt x="603" y="181"/>
                  </a:lnTo>
                  <a:lnTo>
                    <a:pt x="600" y="180"/>
                  </a:lnTo>
                  <a:lnTo>
                    <a:pt x="598" y="179"/>
                  </a:lnTo>
                  <a:lnTo>
                    <a:pt x="596" y="179"/>
                  </a:lnTo>
                  <a:lnTo>
                    <a:pt x="595" y="180"/>
                  </a:lnTo>
                  <a:lnTo>
                    <a:pt x="595" y="181"/>
                  </a:lnTo>
                  <a:lnTo>
                    <a:pt x="595" y="182"/>
                  </a:lnTo>
                  <a:lnTo>
                    <a:pt x="595" y="183"/>
                  </a:lnTo>
                  <a:lnTo>
                    <a:pt x="595" y="184"/>
                  </a:lnTo>
                  <a:lnTo>
                    <a:pt x="596" y="185"/>
                  </a:lnTo>
                  <a:lnTo>
                    <a:pt x="596" y="186"/>
                  </a:lnTo>
                  <a:lnTo>
                    <a:pt x="595" y="188"/>
                  </a:lnTo>
                  <a:lnTo>
                    <a:pt x="594" y="188"/>
                  </a:lnTo>
                  <a:lnTo>
                    <a:pt x="593" y="189"/>
                  </a:lnTo>
                  <a:lnTo>
                    <a:pt x="580" y="189"/>
                  </a:lnTo>
                  <a:lnTo>
                    <a:pt x="577" y="188"/>
                  </a:lnTo>
                  <a:lnTo>
                    <a:pt x="577" y="188"/>
                  </a:lnTo>
                  <a:lnTo>
                    <a:pt x="576" y="189"/>
                  </a:lnTo>
                  <a:lnTo>
                    <a:pt x="575" y="189"/>
                  </a:lnTo>
                  <a:lnTo>
                    <a:pt x="575" y="189"/>
                  </a:lnTo>
                  <a:lnTo>
                    <a:pt x="575" y="190"/>
                  </a:lnTo>
                  <a:lnTo>
                    <a:pt x="579" y="192"/>
                  </a:lnTo>
                  <a:lnTo>
                    <a:pt x="583" y="193"/>
                  </a:lnTo>
                  <a:lnTo>
                    <a:pt x="588" y="194"/>
                  </a:lnTo>
                  <a:lnTo>
                    <a:pt x="592" y="197"/>
                  </a:lnTo>
                  <a:lnTo>
                    <a:pt x="592" y="198"/>
                  </a:lnTo>
                  <a:lnTo>
                    <a:pt x="591" y="199"/>
                  </a:lnTo>
                  <a:lnTo>
                    <a:pt x="589" y="200"/>
                  </a:lnTo>
                  <a:lnTo>
                    <a:pt x="588" y="200"/>
                  </a:lnTo>
                  <a:lnTo>
                    <a:pt x="587" y="201"/>
                  </a:lnTo>
                  <a:lnTo>
                    <a:pt x="586" y="201"/>
                  </a:lnTo>
                  <a:lnTo>
                    <a:pt x="581" y="203"/>
                  </a:lnTo>
                  <a:lnTo>
                    <a:pt x="577" y="204"/>
                  </a:lnTo>
                  <a:lnTo>
                    <a:pt x="572" y="206"/>
                  </a:lnTo>
                  <a:lnTo>
                    <a:pt x="568" y="208"/>
                  </a:lnTo>
                  <a:lnTo>
                    <a:pt x="568" y="209"/>
                  </a:lnTo>
                  <a:lnTo>
                    <a:pt x="569" y="209"/>
                  </a:lnTo>
                  <a:lnTo>
                    <a:pt x="570" y="209"/>
                  </a:lnTo>
                  <a:lnTo>
                    <a:pt x="572" y="210"/>
                  </a:lnTo>
                  <a:lnTo>
                    <a:pt x="572" y="210"/>
                  </a:lnTo>
                  <a:lnTo>
                    <a:pt x="573" y="211"/>
                  </a:lnTo>
                  <a:lnTo>
                    <a:pt x="573" y="211"/>
                  </a:lnTo>
                  <a:lnTo>
                    <a:pt x="572" y="212"/>
                  </a:lnTo>
                  <a:lnTo>
                    <a:pt x="571" y="213"/>
                  </a:lnTo>
                  <a:lnTo>
                    <a:pt x="569" y="213"/>
                  </a:lnTo>
                  <a:lnTo>
                    <a:pt x="568" y="213"/>
                  </a:lnTo>
                  <a:lnTo>
                    <a:pt x="567" y="214"/>
                  </a:lnTo>
                  <a:lnTo>
                    <a:pt x="566" y="214"/>
                  </a:lnTo>
                  <a:lnTo>
                    <a:pt x="565" y="215"/>
                  </a:lnTo>
                  <a:lnTo>
                    <a:pt x="565" y="216"/>
                  </a:lnTo>
                  <a:lnTo>
                    <a:pt x="565" y="216"/>
                  </a:lnTo>
                  <a:lnTo>
                    <a:pt x="566" y="217"/>
                  </a:lnTo>
                  <a:lnTo>
                    <a:pt x="567" y="217"/>
                  </a:lnTo>
                  <a:lnTo>
                    <a:pt x="568" y="217"/>
                  </a:lnTo>
                  <a:lnTo>
                    <a:pt x="568" y="218"/>
                  </a:lnTo>
                  <a:lnTo>
                    <a:pt x="568" y="218"/>
                  </a:lnTo>
                  <a:lnTo>
                    <a:pt x="567" y="220"/>
                  </a:lnTo>
                  <a:lnTo>
                    <a:pt x="565" y="222"/>
                  </a:lnTo>
                  <a:lnTo>
                    <a:pt x="562" y="224"/>
                  </a:lnTo>
                  <a:lnTo>
                    <a:pt x="560" y="227"/>
                  </a:lnTo>
                  <a:lnTo>
                    <a:pt x="556" y="232"/>
                  </a:lnTo>
                  <a:lnTo>
                    <a:pt x="553" y="239"/>
                  </a:lnTo>
                  <a:lnTo>
                    <a:pt x="553" y="240"/>
                  </a:lnTo>
                  <a:lnTo>
                    <a:pt x="554" y="241"/>
                  </a:lnTo>
                  <a:lnTo>
                    <a:pt x="555" y="241"/>
                  </a:lnTo>
                  <a:lnTo>
                    <a:pt x="555" y="241"/>
                  </a:lnTo>
                  <a:lnTo>
                    <a:pt x="556" y="257"/>
                  </a:lnTo>
                  <a:lnTo>
                    <a:pt x="558" y="274"/>
                  </a:lnTo>
                  <a:lnTo>
                    <a:pt x="559" y="273"/>
                  </a:lnTo>
                  <a:lnTo>
                    <a:pt x="559" y="270"/>
                  </a:lnTo>
                  <a:lnTo>
                    <a:pt x="560" y="269"/>
                  </a:lnTo>
                  <a:lnTo>
                    <a:pt x="563" y="268"/>
                  </a:lnTo>
                  <a:lnTo>
                    <a:pt x="566" y="268"/>
                  </a:lnTo>
                  <a:lnTo>
                    <a:pt x="569" y="269"/>
                  </a:lnTo>
                  <a:lnTo>
                    <a:pt x="570" y="270"/>
                  </a:lnTo>
                  <a:lnTo>
                    <a:pt x="570" y="271"/>
                  </a:lnTo>
                  <a:lnTo>
                    <a:pt x="571" y="272"/>
                  </a:lnTo>
                  <a:lnTo>
                    <a:pt x="571" y="274"/>
                  </a:lnTo>
                  <a:lnTo>
                    <a:pt x="572" y="275"/>
                  </a:lnTo>
                  <a:lnTo>
                    <a:pt x="574" y="281"/>
                  </a:lnTo>
                  <a:lnTo>
                    <a:pt x="577" y="288"/>
                  </a:lnTo>
                  <a:lnTo>
                    <a:pt x="579" y="294"/>
                  </a:lnTo>
                  <a:lnTo>
                    <a:pt x="578" y="295"/>
                  </a:lnTo>
                  <a:lnTo>
                    <a:pt x="578" y="297"/>
                  </a:lnTo>
                  <a:lnTo>
                    <a:pt x="576" y="298"/>
                  </a:lnTo>
                  <a:lnTo>
                    <a:pt x="574" y="300"/>
                  </a:lnTo>
                  <a:lnTo>
                    <a:pt x="574" y="301"/>
                  </a:lnTo>
                  <a:lnTo>
                    <a:pt x="574" y="302"/>
                  </a:lnTo>
                  <a:lnTo>
                    <a:pt x="574" y="302"/>
                  </a:lnTo>
                  <a:lnTo>
                    <a:pt x="576" y="302"/>
                  </a:lnTo>
                  <a:lnTo>
                    <a:pt x="577" y="302"/>
                  </a:lnTo>
                  <a:lnTo>
                    <a:pt x="579" y="299"/>
                  </a:lnTo>
                  <a:lnTo>
                    <a:pt x="580" y="299"/>
                  </a:lnTo>
                  <a:lnTo>
                    <a:pt x="587" y="297"/>
                  </a:lnTo>
                  <a:lnTo>
                    <a:pt x="594" y="295"/>
                  </a:lnTo>
                  <a:lnTo>
                    <a:pt x="597" y="295"/>
                  </a:lnTo>
                  <a:lnTo>
                    <a:pt x="599" y="296"/>
                  </a:lnTo>
                  <a:lnTo>
                    <a:pt x="601" y="297"/>
                  </a:lnTo>
                  <a:lnTo>
                    <a:pt x="603" y="298"/>
                  </a:lnTo>
                  <a:lnTo>
                    <a:pt x="606" y="299"/>
                  </a:lnTo>
                  <a:lnTo>
                    <a:pt x="610" y="300"/>
                  </a:lnTo>
                  <a:lnTo>
                    <a:pt x="615" y="301"/>
                  </a:lnTo>
                  <a:lnTo>
                    <a:pt x="619" y="302"/>
                  </a:lnTo>
                  <a:lnTo>
                    <a:pt x="624" y="304"/>
                  </a:lnTo>
                  <a:lnTo>
                    <a:pt x="626" y="306"/>
                  </a:lnTo>
                  <a:lnTo>
                    <a:pt x="628" y="308"/>
                  </a:lnTo>
                  <a:lnTo>
                    <a:pt x="630" y="310"/>
                  </a:lnTo>
                  <a:lnTo>
                    <a:pt x="631" y="313"/>
                  </a:lnTo>
                  <a:lnTo>
                    <a:pt x="634" y="316"/>
                  </a:lnTo>
                  <a:lnTo>
                    <a:pt x="634" y="316"/>
                  </a:lnTo>
                  <a:lnTo>
                    <a:pt x="634" y="315"/>
                  </a:lnTo>
                  <a:lnTo>
                    <a:pt x="642" y="317"/>
                  </a:lnTo>
                  <a:lnTo>
                    <a:pt x="656" y="323"/>
                  </a:lnTo>
                  <a:lnTo>
                    <a:pt x="663" y="326"/>
                  </a:lnTo>
                  <a:lnTo>
                    <a:pt x="664" y="327"/>
                  </a:lnTo>
                  <a:lnTo>
                    <a:pt x="664" y="328"/>
                  </a:lnTo>
                  <a:lnTo>
                    <a:pt x="663" y="328"/>
                  </a:lnTo>
                  <a:lnTo>
                    <a:pt x="662" y="330"/>
                  </a:lnTo>
                  <a:lnTo>
                    <a:pt x="661" y="332"/>
                  </a:lnTo>
                  <a:lnTo>
                    <a:pt x="661" y="333"/>
                  </a:lnTo>
                  <a:lnTo>
                    <a:pt x="661" y="333"/>
                  </a:lnTo>
                  <a:lnTo>
                    <a:pt x="669" y="333"/>
                  </a:lnTo>
                  <a:lnTo>
                    <a:pt x="676" y="332"/>
                  </a:lnTo>
                  <a:lnTo>
                    <a:pt x="684" y="331"/>
                  </a:lnTo>
                  <a:lnTo>
                    <a:pt x="691" y="331"/>
                  </a:lnTo>
                  <a:lnTo>
                    <a:pt x="698" y="332"/>
                  </a:lnTo>
                  <a:lnTo>
                    <a:pt x="701" y="335"/>
                  </a:lnTo>
                  <a:lnTo>
                    <a:pt x="702" y="340"/>
                  </a:lnTo>
                  <a:lnTo>
                    <a:pt x="703" y="346"/>
                  </a:lnTo>
                  <a:lnTo>
                    <a:pt x="703" y="352"/>
                  </a:lnTo>
                  <a:lnTo>
                    <a:pt x="703" y="359"/>
                  </a:lnTo>
                  <a:lnTo>
                    <a:pt x="704" y="364"/>
                  </a:lnTo>
                  <a:lnTo>
                    <a:pt x="704" y="367"/>
                  </a:lnTo>
                  <a:lnTo>
                    <a:pt x="706" y="374"/>
                  </a:lnTo>
                  <a:lnTo>
                    <a:pt x="708" y="378"/>
                  </a:lnTo>
                  <a:lnTo>
                    <a:pt x="710" y="380"/>
                  </a:lnTo>
                  <a:lnTo>
                    <a:pt x="712" y="381"/>
                  </a:lnTo>
                  <a:lnTo>
                    <a:pt x="715" y="381"/>
                  </a:lnTo>
                  <a:lnTo>
                    <a:pt x="717" y="382"/>
                  </a:lnTo>
                  <a:lnTo>
                    <a:pt x="720" y="383"/>
                  </a:lnTo>
                  <a:lnTo>
                    <a:pt x="724" y="385"/>
                  </a:lnTo>
                  <a:lnTo>
                    <a:pt x="730" y="388"/>
                  </a:lnTo>
                  <a:lnTo>
                    <a:pt x="732" y="391"/>
                  </a:lnTo>
                  <a:lnTo>
                    <a:pt x="733" y="394"/>
                  </a:lnTo>
                  <a:lnTo>
                    <a:pt x="733" y="396"/>
                  </a:lnTo>
                  <a:lnTo>
                    <a:pt x="733" y="395"/>
                  </a:lnTo>
                  <a:lnTo>
                    <a:pt x="737" y="396"/>
                  </a:lnTo>
                  <a:lnTo>
                    <a:pt x="741" y="398"/>
                  </a:lnTo>
                  <a:lnTo>
                    <a:pt x="744" y="400"/>
                  </a:lnTo>
                  <a:lnTo>
                    <a:pt x="746" y="402"/>
                  </a:lnTo>
                  <a:lnTo>
                    <a:pt x="747" y="402"/>
                  </a:lnTo>
                  <a:lnTo>
                    <a:pt x="747" y="404"/>
                  </a:lnTo>
                  <a:lnTo>
                    <a:pt x="748" y="405"/>
                  </a:lnTo>
                  <a:lnTo>
                    <a:pt x="749" y="406"/>
                  </a:lnTo>
                  <a:lnTo>
                    <a:pt x="749" y="406"/>
                  </a:lnTo>
                  <a:lnTo>
                    <a:pt x="749" y="406"/>
                  </a:lnTo>
                  <a:lnTo>
                    <a:pt x="747" y="401"/>
                  </a:lnTo>
                  <a:lnTo>
                    <a:pt x="744" y="397"/>
                  </a:lnTo>
                  <a:lnTo>
                    <a:pt x="741" y="393"/>
                  </a:lnTo>
                  <a:lnTo>
                    <a:pt x="741" y="391"/>
                  </a:lnTo>
                  <a:lnTo>
                    <a:pt x="742" y="389"/>
                  </a:lnTo>
                  <a:lnTo>
                    <a:pt x="744" y="387"/>
                  </a:lnTo>
                  <a:lnTo>
                    <a:pt x="745" y="387"/>
                  </a:lnTo>
                  <a:lnTo>
                    <a:pt x="747" y="389"/>
                  </a:lnTo>
                  <a:lnTo>
                    <a:pt x="750" y="394"/>
                  </a:lnTo>
                  <a:lnTo>
                    <a:pt x="752" y="396"/>
                  </a:lnTo>
                  <a:lnTo>
                    <a:pt x="753" y="396"/>
                  </a:lnTo>
                  <a:lnTo>
                    <a:pt x="753" y="395"/>
                  </a:lnTo>
                  <a:lnTo>
                    <a:pt x="754" y="394"/>
                  </a:lnTo>
                  <a:lnTo>
                    <a:pt x="754" y="391"/>
                  </a:lnTo>
                  <a:lnTo>
                    <a:pt x="753" y="389"/>
                  </a:lnTo>
                  <a:lnTo>
                    <a:pt x="752" y="388"/>
                  </a:lnTo>
                  <a:lnTo>
                    <a:pt x="751" y="388"/>
                  </a:lnTo>
                  <a:lnTo>
                    <a:pt x="750" y="387"/>
                  </a:lnTo>
                  <a:lnTo>
                    <a:pt x="749" y="386"/>
                  </a:lnTo>
                  <a:lnTo>
                    <a:pt x="749" y="386"/>
                  </a:lnTo>
                  <a:lnTo>
                    <a:pt x="748" y="385"/>
                  </a:lnTo>
                  <a:lnTo>
                    <a:pt x="749" y="382"/>
                  </a:lnTo>
                  <a:lnTo>
                    <a:pt x="751" y="380"/>
                  </a:lnTo>
                  <a:lnTo>
                    <a:pt x="752" y="378"/>
                  </a:lnTo>
                  <a:lnTo>
                    <a:pt x="753" y="375"/>
                  </a:lnTo>
                  <a:lnTo>
                    <a:pt x="752" y="373"/>
                  </a:lnTo>
                  <a:lnTo>
                    <a:pt x="750" y="370"/>
                  </a:lnTo>
                  <a:lnTo>
                    <a:pt x="747" y="367"/>
                  </a:lnTo>
                  <a:lnTo>
                    <a:pt x="745" y="364"/>
                  </a:lnTo>
                  <a:lnTo>
                    <a:pt x="743" y="362"/>
                  </a:lnTo>
                  <a:lnTo>
                    <a:pt x="742" y="358"/>
                  </a:lnTo>
                  <a:lnTo>
                    <a:pt x="741" y="353"/>
                  </a:lnTo>
                  <a:lnTo>
                    <a:pt x="740" y="349"/>
                  </a:lnTo>
                  <a:lnTo>
                    <a:pt x="739" y="344"/>
                  </a:lnTo>
                  <a:lnTo>
                    <a:pt x="737" y="341"/>
                  </a:lnTo>
                  <a:lnTo>
                    <a:pt x="732" y="337"/>
                  </a:lnTo>
                  <a:lnTo>
                    <a:pt x="726" y="333"/>
                  </a:lnTo>
                  <a:lnTo>
                    <a:pt x="726" y="332"/>
                  </a:lnTo>
                  <a:lnTo>
                    <a:pt x="727" y="332"/>
                  </a:lnTo>
                  <a:lnTo>
                    <a:pt x="728" y="332"/>
                  </a:lnTo>
                  <a:lnTo>
                    <a:pt x="735" y="328"/>
                  </a:lnTo>
                  <a:lnTo>
                    <a:pt x="741" y="324"/>
                  </a:lnTo>
                  <a:lnTo>
                    <a:pt x="746" y="319"/>
                  </a:lnTo>
                  <a:lnTo>
                    <a:pt x="750" y="313"/>
                  </a:lnTo>
                  <a:lnTo>
                    <a:pt x="753" y="306"/>
                  </a:lnTo>
                  <a:lnTo>
                    <a:pt x="753" y="299"/>
                  </a:lnTo>
                  <a:lnTo>
                    <a:pt x="752" y="290"/>
                  </a:lnTo>
                  <a:lnTo>
                    <a:pt x="748" y="283"/>
                  </a:lnTo>
                  <a:lnTo>
                    <a:pt x="745" y="276"/>
                  </a:lnTo>
                  <a:lnTo>
                    <a:pt x="741" y="272"/>
                  </a:lnTo>
                  <a:lnTo>
                    <a:pt x="738" y="270"/>
                  </a:lnTo>
                  <a:lnTo>
                    <a:pt x="736" y="269"/>
                  </a:lnTo>
                  <a:lnTo>
                    <a:pt x="733" y="269"/>
                  </a:lnTo>
                  <a:lnTo>
                    <a:pt x="730" y="268"/>
                  </a:lnTo>
                  <a:lnTo>
                    <a:pt x="725" y="266"/>
                  </a:lnTo>
                  <a:lnTo>
                    <a:pt x="720" y="262"/>
                  </a:lnTo>
                  <a:lnTo>
                    <a:pt x="719" y="259"/>
                  </a:lnTo>
                  <a:lnTo>
                    <a:pt x="719" y="255"/>
                  </a:lnTo>
                  <a:lnTo>
                    <a:pt x="720" y="250"/>
                  </a:lnTo>
                  <a:lnTo>
                    <a:pt x="723" y="245"/>
                  </a:lnTo>
                  <a:lnTo>
                    <a:pt x="725" y="241"/>
                  </a:lnTo>
                  <a:lnTo>
                    <a:pt x="726" y="236"/>
                  </a:lnTo>
                  <a:lnTo>
                    <a:pt x="726" y="235"/>
                  </a:lnTo>
                  <a:lnTo>
                    <a:pt x="725" y="235"/>
                  </a:lnTo>
                  <a:lnTo>
                    <a:pt x="725" y="236"/>
                  </a:lnTo>
                  <a:lnTo>
                    <a:pt x="724" y="236"/>
                  </a:lnTo>
                  <a:lnTo>
                    <a:pt x="723" y="236"/>
                  </a:lnTo>
                  <a:lnTo>
                    <a:pt x="722" y="236"/>
                  </a:lnTo>
                  <a:lnTo>
                    <a:pt x="722" y="235"/>
                  </a:lnTo>
                  <a:lnTo>
                    <a:pt x="722" y="233"/>
                  </a:lnTo>
                  <a:lnTo>
                    <a:pt x="722" y="232"/>
                  </a:lnTo>
                  <a:lnTo>
                    <a:pt x="722" y="229"/>
                  </a:lnTo>
                  <a:lnTo>
                    <a:pt x="722" y="228"/>
                  </a:lnTo>
                  <a:lnTo>
                    <a:pt x="720" y="227"/>
                  </a:lnTo>
                  <a:lnTo>
                    <a:pt x="717" y="227"/>
                  </a:lnTo>
                  <a:lnTo>
                    <a:pt x="715" y="226"/>
                  </a:lnTo>
                  <a:lnTo>
                    <a:pt x="713" y="225"/>
                  </a:lnTo>
                  <a:lnTo>
                    <a:pt x="713" y="222"/>
                  </a:lnTo>
                  <a:lnTo>
                    <a:pt x="715" y="218"/>
                  </a:lnTo>
                  <a:lnTo>
                    <a:pt x="716" y="215"/>
                  </a:lnTo>
                  <a:lnTo>
                    <a:pt x="716" y="212"/>
                  </a:lnTo>
                  <a:lnTo>
                    <a:pt x="715" y="208"/>
                  </a:lnTo>
                  <a:lnTo>
                    <a:pt x="710" y="203"/>
                  </a:lnTo>
                  <a:lnTo>
                    <a:pt x="708" y="202"/>
                  </a:lnTo>
                  <a:lnTo>
                    <a:pt x="706" y="201"/>
                  </a:lnTo>
                  <a:lnTo>
                    <a:pt x="706" y="200"/>
                  </a:lnTo>
                  <a:lnTo>
                    <a:pt x="707" y="198"/>
                  </a:lnTo>
                  <a:lnTo>
                    <a:pt x="710" y="195"/>
                  </a:lnTo>
                  <a:lnTo>
                    <a:pt x="711" y="195"/>
                  </a:lnTo>
                  <a:lnTo>
                    <a:pt x="711" y="195"/>
                  </a:lnTo>
                  <a:lnTo>
                    <a:pt x="711" y="195"/>
                  </a:lnTo>
                  <a:lnTo>
                    <a:pt x="728" y="198"/>
                  </a:lnTo>
                  <a:lnTo>
                    <a:pt x="728" y="198"/>
                  </a:lnTo>
                  <a:lnTo>
                    <a:pt x="727" y="199"/>
                  </a:lnTo>
                  <a:lnTo>
                    <a:pt x="727" y="199"/>
                  </a:lnTo>
                  <a:lnTo>
                    <a:pt x="726" y="200"/>
                  </a:lnTo>
                  <a:lnTo>
                    <a:pt x="732" y="198"/>
                  </a:lnTo>
                  <a:lnTo>
                    <a:pt x="737" y="194"/>
                  </a:lnTo>
                  <a:lnTo>
                    <a:pt x="743" y="192"/>
                  </a:lnTo>
                  <a:lnTo>
                    <a:pt x="744" y="192"/>
                  </a:lnTo>
                  <a:lnTo>
                    <a:pt x="746" y="192"/>
                  </a:lnTo>
                  <a:lnTo>
                    <a:pt x="748" y="194"/>
                  </a:lnTo>
                  <a:lnTo>
                    <a:pt x="749" y="195"/>
                  </a:lnTo>
                  <a:lnTo>
                    <a:pt x="755" y="198"/>
                  </a:lnTo>
                  <a:lnTo>
                    <a:pt x="762" y="201"/>
                  </a:lnTo>
                  <a:lnTo>
                    <a:pt x="762" y="203"/>
                  </a:lnTo>
                  <a:lnTo>
                    <a:pt x="761" y="204"/>
                  </a:lnTo>
                  <a:lnTo>
                    <a:pt x="761" y="204"/>
                  </a:lnTo>
                  <a:lnTo>
                    <a:pt x="762" y="204"/>
                  </a:lnTo>
                  <a:lnTo>
                    <a:pt x="764" y="204"/>
                  </a:lnTo>
                  <a:lnTo>
                    <a:pt x="765" y="203"/>
                  </a:lnTo>
                  <a:lnTo>
                    <a:pt x="767" y="203"/>
                  </a:lnTo>
                  <a:lnTo>
                    <a:pt x="768" y="205"/>
                  </a:lnTo>
                  <a:lnTo>
                    <a:pt x="768" y="206"/>
                  </a:lnTo>
                  <a:lnTo>
                    <a:pt x="769" y="207"/>
                  </a:lnTo>
                  <a:lnTo>
                    <a:pt x="769" y="208"/>
                  </a:lnTo>
                  <a:lnTo>
                    <a:pt x="769" y="209"/>
                  </a:lnTo>
                  <a:lnTo>
                    <a:pt x="770" y="210"/>
                  </a:lnTo>
                  <a:lnTo>
                    <a:pt x="773" y="211"/>
                  </a:lnTo>
                  <a:lnTo>
                    <a:pt x="777" y="210"/>
                  </a:lnTo>
                  <a:lnTo>
                    <a:pt x="780" y="209"/>
                  </a:lnTo>
                  <a:lnTo>
                    <a:pt x="783" y="208"/>
                  </a:lnTo>
                  <a:lnTo>
                    <a:pt x="786" y="208"/>
                  </a:lnTo>
                  <a:lnTo>
                    <a:pt x="789" y="208"/>
                  </a:lnTo>
                  <a:lnTo>
                    <a:pt x="792" y="209"/>
                  </a:lnTo>
                  <a:lnTo>
                    <a:pt x="794" y="212"/>
                  </a:lnTo>
                  <a:lnTo>
                    <a:pt x="795" y="217"/>
                  </a:lnTo>
                  <a:lnTo>
                    <a:pt x="795" y="223"/>
                  </a:lnTo>
                  <a:lnTo>
                    <a:pt x="795" y="225"/>
                  </a:lnTo>
                  <a:lnTo>
                    <a:pt x="793" y="226"/>
                  </a:lnTo>
                  <a:lnTo>
                    <a:pt x="790" y="226"/>
                  </a:lnTo>
                  <a:lnTo>
                    <a:pt x="787" y="225"/>
                  </a:lnTo>
                  <a:lnTo>
                    <a:pt x="783" y="225"/>
                  </a:lnTo>
                  <a:lnTo>
                    <a:pt x="783" y="226"/>
                  </a:lnTo>
                  <a:lnTo>
                    <a:pt x="786" y="232"/>
                  </a:lnTo>
                  <a:lnTo>
                    <a:pt x="789" y="235"/>
                  </a:lnTo>
                  <a:lnTo>
                    <a:pt x="793" y="236"/>
                  </a:lnTo>
                  <a:lnTo>
                    <a:pt x="796" y="236"/>
                  </a:lnTo>
                  <a:lnTo>
                    <a:pt x="805" y="235"/>
                  </a:lnTo>
                  <a:lnTo>
                    <a:pt x="809" y="235"/>
                  </a:lnTo>
                  <a:lnTo>
                    <a:pt x="813" y="237"/>
                  </a:lnTo>
                  <a:lnTo>
                    <a:pt x="817" y="240"/>
                  </a:lnTo>
                  <a:lnTo>
                    <a:pt x="820" y="245"/>
                  </a:lnTo>
                  <a:lnTo>
                    <a:pt x="820" y="249"/>
                  </a:lnTo>
                  <a:lnTo>
                    <a:pt x="818" y="253"/>
                  </a:lnTo>
                  <a:lnTo>
                    <a:pt x="816" y="257"/>
                  </a:lnTo>
                  <a:lnTo>
                    <a:pt x="815" y="261"/>
                  </a:lnTo>
                  <a:lnTo>
                    <a:pt x="816" y="261"/>
                  </a:lnTo>
                  <a:lnTo>
                    <a:pt x="817" y="261"/>
                  </a:lnTo>
                  <a:lnTo>
                    <a:pt x="818" y="260"/>
                  </a:lnTo>
                  <a:lnTo>
                    <a:pt x="819" y="259"/>
                  </a:lnTo>
                  <a:lnTo>
                    <a:pt x="820" y="258"/>
                  </a:lnTo>
                  <a:lnTo>
                    <a:pt x="821" y="257"/>
                  </a:lnTo>
                  <a:lnTo>
                    <a:pt x="822" y="255"/>
                  </a:lnTo>
                  <a:lnTo>
                    <a:pt x="822" y="253"/>
                  </a:lnTo>
                  <a:lnTo>
                    <a:pt x="821" y="250"/>
                  </a:lnTo>
                  <a:lnTo>
                    <a:pt x="821" y="248"/>
                  </a:lnTo>
                  <a:lnTo>
                    <a:pt x="820" y="246"/>
                  </a:lnTo>
                  <a:lnTo>
                    <a:pt x="821" y="245"/>
                  </a:lnTo>
                  <a:lnTo>
                    <a:pt x="822" y="245"/>
                  </a:lnTo>
                  <a:lnTo>
                    <a:pt x="823" y="247"/>
                  </a:lnTo>
                  <a:lnTo>
                    <a:pt x="823" y="249"/>
                  </a:lnTo>
                  <a:lnTo>
                    <a:pt x="823" y="252"/>
                  </a:lnTo>
                  <a:lnTo>
                    <a:pt x="824" y="254"/>
                  </a:lnTo>
                  <a:lnTo>
                    <a:pt x="825" y="254"/>
                  </a:lnTo>
                  <a:lnTo>
                    <a:pt x="825" y="252"/>
                  </a:lnTo>
                  <a:lnTo>
                    <a:pt x="824" y="251"/>
                  </a:lnTo>
                  <a:lnTo>
                    <a:pt x="824" y="250"/>
                  </a:lnTo>
                  <a:lnTo>
                    <a:pt x="824" y="248"/>
                  </a:lnTo>
                  <a:lnTo>
                    <a:pt x="824" y="246"/>
                  </a:lnTo>
                  <a:lnTo>
                    <a:pt x="824" y="246"/>
                  </a:lnTo>
                  <a:lnTo>
                    <a:pt x="827" y="245"/>
                  </a:lnTo>
                  <a:lnTo>
                    <a:pt x="835" y="246"/>
                  </a:lnTo>
                  <a:lnTo>
                    <a:pt x="838" y="246"/>
                  </a:lnTo>
                  <a:lnTo>
                    <a:pt x="840" y="245"/>
                  </a:lnTo>
                  <a:lnTo>
                    <a:pt x="841" y="243"/>
                  </a:lnTo>
                  <a:lnTo>
                    <a:pt x="840" y="241"/>
                  </a:lnTo>
                  <a:lnTo>
                    <a:pt x="839" y="238"/>
                  </a:lnTo>
                  <a:lnTo>
                    <a:pt x="837" y="236"/>
                  </a:lnTo>
                  <a:lnTo>
                    <a:pt x="836" y="233"/>
                  </a:lnTo>
                  <a:lnTo>
                    <a:pt x="836" y="233"/>
                  </a:lnTo>
                  <a:lnTo>
                    <a:pt x="837" y="232"/>
                  </a:lnTo>
                  <a:lnTo>
                    <a:pt x="840" y="232"/>
                  </a:lnTo>
                  <a:lnTo>
                    <a:pt x="841" y="232"/>
                  </a:lnTo>
                  <a:lnTo>
                    <a:pt x="841" y="227"/>
                  </a:lnTo>
                  <a:lnTo>
                    <a:pt x="841" y="223"/>
                  </a:lnTo>
                  <a:lnTo>
                    <a:pt x="841" y="218"/>
                  </a:lnTo>
                  <a:lnTo>
                    <a:pt x="843" y="214"/>
                  </a:lnTo>
                  <a:lnTo>
                    <a:pt x="843" y="214"/>
                  </a:lnTo>
                  <a:lnTo>
                    <a:pt x="844" y="214"/>
                  </a:lnTo>
                  <a:lnTo>
                    <a:pt x="844" y="215"/>
                  </a:lnTo>
                  <a:lnTo>
                    <a:pt x="844" y="216"/>
                  </a:lnTo>
                  <a:lnTo>
                    <a:pt x="845" y="217"/>
                  </a:lnTo>
                  <a:lnTo>
                    <a:pt x="845" y="219"/>
                  </a:lnTo>
                  <a:lnTo>
                    <a:pt x="846" y="220"/>
                  </a:lnTo>
                  <a:lnTo>
                    <a:pt x="847" y="221"/>
                  </a:lnTo>
                  <a:lnTo>
                    <a:pt x="847" y="221"/>
                  </a:lnTo>
                  <a:lnTo>
                    <a:pt x="848" y="221"/>
                  </a:lnTo>
                  <a:lnTo>
                    <a:pt x="849" y="221"/>
                  </a:lnTo>
                  <a:lnTo>
                    <a:pt x="849" y="220"/>
                  </a:lnTo>
                  <a:lnTo>
                    <a:pt x="850" y="220"/>
                  </a:lnTo>
                  <a:lnTo>
                    <a:pt x="850" y="221"/>
                  </a:lnTo>
                  <a:lnTo>
                    <a:pt x="848" y="223"/>
                  </a:lnTo>
                  <a:lnTo>
                    <a:pt x="848" y="223"/>
                  </a:lnTo>
                  <a:lnTo>
                    <a:pt x="851" y="225"/>
                  </a:lnTo>
                  <a:lnTo>
                    <a:pt x="853" y="225"/>
                  </a:lnTo>
                  <a:lnTo>
                    <a:pt x="855" y="223"/>
                  </a:lnTo>
                  <a:lnTo>
                    <a:pt x="857" y="222"/>
                  </a:lnTo>
                  <a:lnTo>
                    <a:pt x="858" y="222"/>
                  </a:lnTo>
                  <a:lnTo>
                    <a:pt x="859" y="223"/>
                  </a:lnTo>
                  <a:lnTo>
                    <a:pt x="861" y="226"/>
                  </a:lnTo>
                  <a:lnTo>
                    <a:pt x="863" y="230"/>
                  </a:lnTo>
                  <a:lnTo>
                    <a:pt x="863" y="232"/>
                  </a:lnTo>
                  <a:lnTo>
                    <a:pt x="862" y="235"/>
                  </a:lnTo>
                  <a:lnTo>
                    <a:pt x="862" y="237"/>
                  </a:lnTo>
                  <a:lnTo>
                    <a:pt x="862" y="240"/>
                  </a:lnTo>
                  <a:lnTo>
                    <a:pt x="864" y="240"/>
                  </a:lnTo>
                  <a:lnTo>
                    <a:pt x="866" y="237"/>
                  </a:lnTo>
                  <a:lnTo>
                    <a:pt x="866" y="236"/>
                  </a:lnTo>
                  <a:lnTo>
                    <a:pt x="868" y="234"/>
                  </a:lnTo>
                  <a:lnTo>
                    <a:pt x="869" y="234"/>
                  </a:lnTo>
                  <a:lnTo>
                    <a:pt x="870" y="234"/>
                  </a:lnTo>
                  <a:lnTo>
                    <a:pt x="870" y="234"/>
                  </a:lnTo>
                  <a:lnTo>
                    <a:pt x="869" y="235"/>
                  </a:lnTo>
                  <a:lnTo>
                    <a:pt x="869" y="236"/>
                  </a:lnTo>
                  <a:lnTo>
                    <a:pt x="868" y="238"/>
                  </a:lnTo>
                  <a:lnTo>
                    <a:pt x="868" y="239"/>
                  </a:lnTo>
                  <a:lnTo>
                    <a:pt x="869" y="239"/>
                  </a:lnTo>
                  <a:lnTo>
                    <a:pt x="872" y="240"/>
                  </a:lnTo>
                  <a:lnTo>
                    <a:pt x="878" y="241"/>
                  </a:lnTo>
                  <a:lnTo>
                    <a:pt x="879" y="242"/>
                  </a:lnTo>
                  <a:lnTo>
                    <a:pt x="882" y="245"/>
                  </a:lnTo>
                  <a:lnTo>
                    <a:pt x="883" y="246"/>
                  </a:lnTo>
                  <a:lnTo>
                    <a:pt x="887" y="250"/>
                  </a:lnTo>
                  <a:lnTo>
                    <a:pt x="890" y="254"/>
                  </a:lnTo>
                  <a:lnTo>
                    <a:pt x="894" y="259"/>
                  </a:lnTo>
                  <a:lnTo>
                    <a:pt x="895" y="263"/>
                  </a:lnTo>
                  <a:lnTo>
                    <a:pt x="895" y="263"/>
                  </a:lnTo>
                  <a:lnTo>
                    <a:pt x="894" y="264"/>
                  </a:lnTo>
                  <a:lnTo>
                    <a:pt x="894" y="264"/>
                  </a:lnTo>
                  <a:lnTo>
                    <a:pt x="893" y="264"/>
                  </a:lnTo>
                  <a:lnTo>
                    <a:pt x="892" y="265"/>
                  </a:lnTo>
                  <a:lnTo>
                    <a:pt x="892" y="265"/>
                  </a:lnTo>
                  <a:lnTo>
                    <a:pt x="892" y="266"/>
                  </a:lnTo>
                  <a:lnTo>
                    <a:pt x="895" y="269"/>
                  </a:lnTo>
                  <a:lnTo>
                    <a:pt x="897" y="271"/>
                  </a:lnTo>
                  <a:lnTo>
                    <a:pt x="903" y="271"/>
                  </a:lnTo>
                  <a:lnTo>
                    <a:pt x="906" y="272"/>
                  </a:lnTo>
                  <a:lnTo>
                    <a:pt x="909" y="274"/>
                  </a:lnTo>
                  <a:lnTo>
                    <a:pt x="911" y="277"/>
                  </a:lnTo>
                  <a:lnTo>
                    <a:pt x="913" y="280"/>
                  </a:lnTo>
                  <a:lnTo>
                    <a:pt x="915" y="283"/>
                  </a:lnTo>
                  <a:lnTo>
                    <a:pt x="918" y="285"/>
                  </a:lnTo>
                  <a:lnTo>
                    <a:pt x="919" y="285"/>
                  </a:lnTo>
                  <a:lnTo>
                    <a:pt x="919" y="285"/>
                  </a:lnTo>
                  <a:lnTo>
                    <a:pt x="919" y="280"/>
                  </a:lnTo>
                  <a:lnTo>
                    <a:pt x="920" y="279"/>
                  </a:lnTo>
                  <a:lnTo>
                    <a:pt x="925" y="277"/>
                  </a:lnTo>
                  <a:lnTo>
                    <a:pt x="930" y="277"/>
                  </a:lnTo>
                  <a:lnTo>
                    <a:pt x="935" y="280"/>
                  </a:lnTo>
                  <a:lnTo>
                    <a:pt x="939" y="283"/>
                  </a:lnTo>
                  <a:lnTo>
                    <a:pt x="943" y="287"/>
                  </a:lnTo>
                  <a:lnTo>
                    <a:pt x="946" y="291"/>
                  </a:lnTo>
                  <a:lnTo>
                    <a:pt x="947" y="293"/>
                  </a:lnTo>
                  <a:lnTo>
                    <a:pt x="946" y="295"/>
                  </a:lnTo>
                  <a:lnTo>
                    <a:pt x="943" y="296"/>
                  </a:lnTo>
                  <a:lnTo>
                    <a:pt x="937" y="300"/>
                  </a:lnTo>
                  <a:lnTo>
                    <a:pt x="934" y="304"/>
                  </a:lnTo>
                  <a:lnTo>
                    <a:pt x="934" y="306"/>
                  </a:lnTo>
                  <a:lnTo>
                    <a:pt x="934" y="310"/>
                  </a:lnTo>
                  <a:lnTo>
                    <a:pt x="935" y="312"/>
                  </a:lnTo>
                  <a:lnTo>
                    <a:pt x="937" y="313"/>
                  </a:lnTo>
                  <a:lnTo>
                    <a:pt x="939" y="312"/>
                  </a:lnTo>
                  <a:lnTo>
                    <a:pt x="941" y="309"/>
                  </a:lnTo>
                  <a:lnTo>
                    <a:pt x="943" y="305"/>
                  </a:lnTo>
                  <a:lnTo>
                    <a:pt x="945" y="302"/>
                  </a:lnTo>
                  <a:lnTo>
                    <a:pt x="949" y="298"/>
                  </a:lnTo>
                  <a:lnTo>
                    <a:pt x="952" y="293"/>
                  </a:lnTo>
                  <a:lnTo>
                    <a:pt x="955" y="297"/>
                  </a:lnTo>
                  <a:lnTo>
                    <a:pt x="959" y="299"/>
                  </a:lnTo>
                  <a:lnTo>
                    <a:pt x="962" y="301"/>
                  </a:lnTo>
                  <a:lnTo>
                    <a:pt x="966" y="301"/>
                  </a:lnTo>
                  <a:lnTo>
                    <a:pt x="971" y="301"/>
                  </a:lnTo>
                  <a:lnTo>
                    <a:pt x="974" y="300"/>
                  </a:lnTo>
                  <a:lnTo>
                    <a:pt x="978" y="300"/>
                  </a:lnTo>
                  <a:lnTo>
                    <a:pt x="979" y="300"/>
                  </a:lnTo>
                  <a:lnTo>
                    <a:pt x="980" y="302"/>
                  </a:lnTo>
                  <a:lnTo>
                    <a:pt x="980" y="303"/>
                  </a:lnTo>
                  <a:lnTo>
                    <a:pt x="981" y="305"/>
                  </a:lnTo>
                  <a:lnTo>
                    <a:pt x="986" y="310"/>
                  </a:lnTo>
                  <a:lnTo>
                    <a:pt x="989" y="315"/>
                  </a:lnTo>
                  <a:lnTo>
                    <a:pt x="988" y="315"/>
                  </a:lnTo>
                  <a:lnTo>
                    <a:pt x="988" y="316"/>
                  </a:lnTo>
                  <a:lnTo>
                    <a:pt x="982" y="324"/>
                  </a:lnTo>
                  <a:lnTo>
                    <a:pt x="976" y="333"/>
                  </a:lnTo>
                  <a:lnTo>
                    <a:pt x="972" y="342"/>
                  </a:lnTo>
                  <a:lnTo>
                    <a:pt x="972" y="344"/>
                  </a:lnTo>
                  <a:lnTo>
                    <a:pt x="974" y="350"/>
                  </a:lnTo>
                  <a:lnTo>
                    <a:pt x="973" y="352"/>
                  </a:lnTo>
                  <a:lnTo>
                    <a:pt x="967" y="359"/>
                  </a:lnTo>
                  <a:lnTo>
                    <a:pt x="960" y="366"/>
                  </a:lnTo>
                  <a:lnTo>
                    <a:pt x="953" y="372"/>
                  </a:lnTo>
                  <a:lnTo>
                    <a:pt x="953" y="372"/>
                  </a:lnTo>
                  <a:lnTo>
                    <a:pt x="953" y="371"/>
                  </a:lnTo>
                  <a:lnTo>
                    <a:pt x="953" y="370"/>
                  </a:lnTo>
                  <a:lnTo>
                    <a:pt x="947" y="370"/>
                  </a:lnTo>
                  <a:lnTo>
                    <a:pt x="940" y="372"/>
                  </a:lnTo>
                  <a:lnTo>
                    <a:pt x="939" y="372"/>
                  </a:lnTo>
                  <a:lnTo>
                    <a:pt x="937" y="374"/>
                  </a:lnTo>
                  <a:lnTo>
                    <a:pt x="935" y="375"/>
                  </a:lnTo>
                  <a:lnTo>
                    <a:pt x="934" y="376"/>
                  </a:lnTo>
                  <a:lnTo>
                    <a:pt x="907" y="382"/>
                  </a:lnTo>
                  <a:lnTo>
                    <a:pt x="906" y="383"/>
                  </a:lnTo>
                  <a:lnTo>
                    <a:pt x="905" y="383"/>
                  </a:lnTo>
                  <a:lnTo>
                    <a:pt x="902" y="384"/>
                  </a:lnTo>
                  <a:lnTo>
                    <a:pt x="899" y="389"/>
                  </a:lnTo>
                  <a:lnTo>
                    <a:pt x="897" y="394"/>
                  </a:lnTo>
                  <a:lnTo>
                    <a:pt x="897" y="397"/>
                  </a:lnTo>
                  <a:lnTo>
                    <a:pt x="898" y="399"/>
                  </a:lnTo>
                  <a:lnTo>
                    <a:pt x="899" y="401"/>
                  </a:lnTo>
                  <a:lnTo>
                    <a:pt x="898" y="404"/>
                  </a:lnTo>
                  <a:lnTo>
                    <a:pt x="896" y="406"/>
                  </a:lnTo>
                  <a:lnTo>
                    <a:pt x="893" y="407"/>
                  </a:lnTo>
                  <a:lnTo>
                    <a:pt x="890" y="408"/>
                  </a:lnTo>
                  <a:lnTo>
                    <a:pt x="888" y="410"/>
                  </a:lnTo>
                  <a:lnTo>
                    <a:pt x="886" y="413"/>
                  </a:lnTo>
                  <a:lnTo>
                    <a:pt x="883" y="419"/>
                  </a:lnTo>
                  <a:lnTo>
                    <a:pt x="880" y="433"/>
                  </a:lnTo>
                  <a:lnTo>
                    <a:pt x="879" y="433"/>
                  </a:lnTo>
                  <a:lnTo>
                    <a:pt x="875" y="443"/>
                  </a:lnTo>
                  <a:lnTo>
                    <a:pt x="872" y="453"/>
                  </a:lnTo>
                  <a:lnTo>
                    <a:pt x="869" y="463"/>
                  </a:lnTo>
                  <a:lnTo>
                    <a:pt x="870" y="464"/>
                  </a:lnTo>
                  <a:lnTo>
                    <a:pt x="872" y="463"/>
                  </a:lnTo>
                  <a:lnTo>
                    <a:pt x="874" y="461"/>
                  </a:lnTo>
                  <a:lnTo>
                    <a:pt x="876" y="458"/>
                  </a:lnTo>
                  <a:lnTo>
                    <a:pt x="878" y="456"/>
                  </a:lnTo>
                  <a:lnTo>
                    <a:pt x="880" y="451"/>
                  </a:lnTo>
                  <a:lnTo>
                    <a:pt x="882" y="446"/>
                  </a:lnTo>
                  <a:lnTo>
                    <a:pt x="883" y="440"/>
                  </a:lnTo>
                  <a:lnTo>
                    <a:pt x="884" y="435"/>
                  </a:lnTo>
                  <a:lnTo>
                    <a:pt x="887" y="429"/>
                  </a:lnTo>
                  <a:lnTo>
                    <a:pt x="891" y="423"/>
                  </a:lnTo>
                  <a:lnTo>
                    <a:pt x="896" y="416"/>
                  </a:lnTo>
                  <a:lnTo>
                    <a:pt x="902" y="411"/>
                  </a:lnTo>
                  <a:lnTo>
                    <a:pt x="908" y="406"/>
                  </a:lnTo>
                  <a:lnTo>
                    <a:pt x="915" y="402"/>
                  </a:lnTo>
                  <a:lnTo>
                    <a:pt x="922" y="399"/>
                  </a:lnTo>
                  <a:lnTo>
                    <a:pt x="929" y="399"/>
                  </a:lnTo>
                  <a:lnTo>
                    <a:pt x="935" y="401"/>
                  </a:lnTo>
                  <a:lnTo>
                    <a:pt x="938" y="404"/>
                  </a:lnTo>
                  <a:lnTo>
                    <a:pt x="939" y="407"/>
                  </a:lnTo>
                  <a:lnTo>
                    <a:pt x="939" y="410"/>
                  </a:lnTo>
                  <a:lnTo>
                    <a:pt x="938" y="414"/>
                  </a:lnTo>
                  <a:lnTo>
                    <a:pt x="936" y="417"/>
                  </a:lnTo>
                  <a:lnTo>
                    <a:pt x="934" y="420"/>
                  </a:lnTo>
                  <a:lnTo>
                    <a:pt x="932" y="422"/>
                  </a:lnTo>
                  <a:lnTo>
                    <a:pt x="930" y="422"/>
                  </a:lnTo>
                  <a:lnTo>
                    <a:pt x="928" y="421"/>
                  </a:lnTo>
                  <a:lnTo>
                    <a:pt x="925" y="420"/>
                  </a:lnTo>
                  <a:lnTo>
                    <a:pt x="923" y="420"/>
                  </a:lnTo>
                  <a:lnTo>
                    <a:pt x="920" y="421"/>
                  </a:lnTo>
                  <a:lnTo>
                    <a:pt x="917" y="422"/>
                  </a:lnTo>
                  <a:lnTo>
                    <a:pt x="915" y="424"/>
                  </a:lnTo>
                  <a:lnTo>
                    <a:pt x="914" y="427"/>
                  </a:lnTo>
                  <a:lnTo>
                    <a:pt x="916" y="428"/>
                  </a:lnTo>
                  <a:lnTo>
                    <a:pt x="918" y="427"/>
                  </a:lnTo>
                  <a:lnTo>
                    <a:pt x="921" y="426"/>
                  </a:lnTo>
                  <a:lnTo>
                    <a:pt x="924" y="425"/>
                  </a:lnTo>
                  <a:lnTo>
                    <a:pt x="926" y="425"/>
                  </a:lnTo>
                  <a:lnTo>
                    <a:pt x="930" y="428"/>
                  </a:lnTo>
                  <a:lnTo>
                    <a:pt x="932" y="432"/>
                  </a:lnTo>
                  <a:lnTo>
                    <a:pt x="935" y="436"/>
                  </a:lnTo>
                  <a:lnTo>
                    <a:pt x="938" y="439"/>
                  </a:lnTo>
                  <a:lnTo>
                    <a:pt x="941" y="438"/>
                  </a:lnTo>
                  <a:lnTo>
                    <a:pt x="943" y="437"/>
                  </a:lnTo>
                  <a:lnTo>
                    <a:pt x="944" y="437"/>
                  </a:lnTo>
                  <a:lnTo>
                    <a:pt x="949" y="441"/>
                  </a:lnTo>
                  <a:lnTo>
                    <a:pt x="951" y="445"/>
                  </a:lnTo>
                  <a:lnTo>
                    <a:pt x="951" y="448"/>
                  </a:lnTo>
                  <a:lnTo>
                    <a:pt x="951" y="449"/>
                  </a:lnTo>
                  <a:lnTo>
                    <a:pt x="951" y="451"/>
                  </a:lnTo>
                  <a:lnTo>
                    <a:pt x="951" y="452"/>
                  </a:lnTo>
                  <a:lnTo>
                    <a:pt x="951" y="452"/>
                  </a:lnTo>
                  <a:lnTo>
                    <a:pt x="953" y="453"/>
                  </a:lnTo>
                  <a:lnTo>
                    <a:pt x="957" y="454"/>
                  </a:lnTo>
                  <a:lnTo>
                    <a:pt x="955" y="454"/>
                  </a:lnTo>
                  <a:lnTo>
                    <a:pt x="953" y="455"/>
                  </a:lnTo>
                  <a:lnTo>
                    <a:pt x="952" y="455"/>
                  </a:lnTo>
                  <a:lnTo>
                    <a:pt x="950" y="457"/>
                  </a:lnTo>
                  <a:lnTo>
                    <a:pt x="949" y="460"/>
                  </a:lnTo>
                  <a:lnTo>
                    <a:pt x="948" y="463"/>
                  </a:lnTo>
                  <a:lnTo>
                    <a:pt x="948" y="467"/>
                  </a:lnTo>
                  <a:lnTo>
                    <a:pt x="948" y="471"/>
                  </a:lnTo>
                  <a:lnTo>
                    <a:pt x="947" y="474"/>
                  </a:lnTo>
                  <a:lnTo>
                    <a:pt x="946" y="475"/>
                  </a:lnTo>
                  <a:lnTo>
                    <a:pt x="941" y="475"/>
                  </a:lnTo>
                  <a:lnTo>
                    <a:pt x="938" y="476"/>
                  </a:lnTo>
                  <a:lnTo>
                    <a:pt x="935" y="477"/>
                  </a:lnTo>
                  <a:lnTo>
                    <a:pt x="932" y="478"/>
                  </a:lnTo>
                  <a:lnTo>
                    <a:pt x="930" y="481"/>
                  </a:lnTo>
                  <a:lnTo>
                    <a:pt x="930" y="483"/>
                  </a:lnTo>
                  <a:lnTo>
                    <a:pt x="931" y="485"/>
                  </a:lnTo>
                  <a:lnTo>
                    <a:pt x="933" y="488"/>
                  </a:lnTo>
                  <a:lnTo>
                    <a:pt x="933" y="490"/>
                  </a:lnTo>
                  <a:lnTo>
                    <a:pt x="932" y="494"/>
                  </a:lnTo>
                  <a:lnTo>
                    <a:pt x="929" y="497"/>
                  </a:lnTo>
                  <a:lnTo>
                    <a:pt x="925" y="499"/>
                  </a:lnTo>
                  <a:lnTo>
                    <a:pt x="923" y="499"/>
                  </a:lnTo>
                  <a:lnTo>
                    <a:pt x="922" y="498"/>
                  </a:lnTo>
                  <a:lnTo>
                    <a:pt x="920" y="497"/>
                  </a:lnTo>
                  <a:lnTo>
                    <a:pt x="919" y="497"/>
                  </a:lnTo>
                  <a:lnTo>
                    <a:pt x="919" y="498"/>
                  </a:lnTo>
                  <a:lnTo>
                    <a:pt x="917" y="501"/>
                  </a:lnTo>
                  <a:lnTo>
                    <a:pt x="915" y="507"/>
                  </a:lnTo>
                  <a:lnTo>
                    <a:pt x="914" y="509"/>
                  </a:lnTo>
                  <a:lnTo>
                    <a:pt x="912" y="510"/>
                  </a:lnTo>
                  <a:lnTo>
                    <a:pt x="910" y="510"/>
                  </a:lnTo>
                  <a:lnTo>
                    <a:pt x="909" y="510"/>
                  </a:lnTo>
                  <a:lnTo>
                    <a:pt x="908" y="510"/>
                  </a:lnTo>
                  <a:lnTo>
                    <a:pt x="907" y="511"/>
                  </a:lnTo>
                  <a:lnTo>
                    <a:pt x="906" y="511"/>
                  </a:lnTo>
                  <a:lnTo>
                    <a:pt x="906" y="512"/>
                  </a:lnTo>
                  <a:lnTo>
                    <a:pt x="907" y="513"/>
                  </a:lnTo>
                  <a:lnTo>
                    <a:pt x="907" y="516"/>
                  </a:lnTo>
                  <a:lnTo>
                    <a:pt x="905" y="521"/>
                  </a:lnTo>
                  <a:lnTo>
                    <a:pt x="900" y="531"/>
                  </a:lnTo>
                  <a:lnTo>
                    <a:pt x="898" y="535"/>
                  </a:lnTo>
                  <a:lnTo>
                    <a:pt x="898" y="540"/>
                  </a:lnTo>
                  <a:lnTo>
                    <a:pt x="900" y="546"/>
                  </a:lnTo>
                  <a:lnTo>
                    <a:pt x="900" y="547"/>
                  </a:lnTo>
                  <a:lnTo>
                    <a:pt x="901" y="547"/>
                  </a:lnTo>
                  <a:lnTo>
                    <a:pt x="902" y="547"/>
                  </a:lnTo>
                  <a:lnTo>
                    <a:pt x="903" y="548"/>
                  </a:lnTo>
                  <a:lnTo>
                    <a:pt x="904" y="549"/>
                  </a:lnTo>
                  <a:lnTo>
                    <a:pt x="904" y="549"/>
                  </a:lnTo>
                  <a:lnTo>
                    <a:pt x="901" y="559"/>
                  </a:lnTo>
                  <a:lnTo>
                    <a:pt x="898" y="565"/>
                  </a:lnTo>
                  <a:lnTo>
                    <a:pt x="895" y="568"/>
                  </a:lnTo>
                  <a:lnTo>
                    <a:pt x="892" y="571"/>
                  </a:lnTo>
                  <a:lnTo>
                    <a:pt x="890" y="571"/>
                  </a:lnTo>
                  <a:lnTo>
                    <a:pt x="886" y="572"/>
                  </a:lnTo>
                  <a:lnTo>
                    <a:pt x="882" y="573"/>
                  </a:lnTo>
                  <a:lnTo>
                    <a:pt x="879" y="574"/>
                  </a:lnTo>
                  <a:lnTo>
                    <a:pt x="875" y="577"/>
                  </a:lnTo>
                  <a:lnTo>
                    <a:pt x="870" y="582"/>
                  </a:lnTo>
                  <a:lnTo>
                    <a:pt x="866" y="588"/>
                  </a:lnTo>
                  <a:lnTo>
                    <a:pt x="863" y="594"/>
                  </a:lnTo>
                  <a:lnTo>
                    <a:pt x="863" y="594"/>
                  </a:lnTo>
                  <a:lnTo>
                    <a:pt x="868" y="594"/>
                  </a:lnTo>
                  <a:lnTo>
                    <a:pt x="868" y="595"/>
                  </a:lnTo>
                  <a:lnTo>
                    <a:pt x="869" y="600"/>
                  </a:lnTo>
                  <a:lnTo>
                    <a:pt x="869" y="606"/>
                  </a:lnTo>
                  <a:lnTo>
                    <a:pt x="868" y="613"/>
                  </a:lnTo>
                  <a:lnTo>
                    <a:pt x="867" y="619"/>
                  </a:lnTo>
                  <a:lnTo>
                    <a:pt x="865" y="624"/>
                  </a:lnTo>
                  <a:lnTo>
                    <a:pt x="862" y="627"/>
                  </a:lnTo>
                  <a:lnTo>
                    <a:pt x="855" y="629"/>
                  </a:lnTo>
                  <a:lnTo>
                    <a:pt x="858" y="631"/>
                  </a:lnTo>
                  <a:lnTo>
                    <a:pt x="860" y="634"/>
                  </a:lnTo>
                  <a:lnTo>
                    <a:pt x="861" y="637"/>
                  </a:lnTo>
                  <a:lnTo>
                    <a:pt x="861" y="641"/>
                  </a:lnTo>
                  <a:lnTo>
                    <a:pt x="860" y="644"/>
                  </a:lnTo>
                  <a:lnTo>
                    <a:pt x="858" y="647"/>
                  </a:lnTo>
                  <a:lnTo>
                    <a:pt x="857" y="654"/>
                  </a:lnTo>
                  <a:lnTo>
                    <a:pt x="854" y="663"/>
                  </a:lnTo>
                  <a:lnTo>
                    <a:pt x="853" y="666"/>
                  </a:lnTo>
                  <a:lnTo>
                    <a:pt x="853" y="667"/>
                  </a:lnTo>
                  <a:lnTo>
                    <a:pt x="849" y="661"/>
                  </a:lnTo>
                  <a:lnTo>
                    <a:pt x="846" y="654"/>
                  </a:lnTo>
                  <a:lnTo>
                    <a:pt x="844" y="647"/>
                  </a:lnTo>
                  <a:lnTo>
                    <a:pt x="843" y="640"/>
                  </a:lnTo>
                  <a:lnTo>
                    <a:pt x="843" y="640"/>
                  </a:lnTo>
                  <a:lnTo>
                    <a:pt x="844" y="639"/>
                  </a:lnTo>
                  <a:lnTo>
                    <a:pt x="845" y="639"/>
                  </a:lnTo>
                  <a:lnTo>
                    <a:pt x="846" y="639"/>
                  </a:lnTo>
                  <a:lnTo>
                    <a:pt x="847" y="637"/>
                  </a:lnTo>
                  <a:lnTo>
                    <a:pt x="847" y="637"/>
                  </a:lnTo>
                  <a:lnTo>
                    <a:pt x="844" y="634"/>
                  </a:lnTo>
                  <a:lnTo>
                    <a:pt x="837" y="628"/>
                  </a:lnTo>
                  <a:lnTo>
                    <a:pt x="837" y="629"/>
                  </a:lnTo>
                  <a:lnTo>
                    <a:pt x="838" y="630"/>
                  </a:lnTo>
                  <a:lnTo>
                    <a:pt x="840" y="636"/>
                  </a:lnTo>
                  <a:lnTo>
                    <a:pt x="841" y="643"/>
                  </a:lnTo>
                  <a:lnTo>
                    <a:pt x="842" y="644"/>
                  </a:lnTo>
                  <a:lnTo>
                    <a:pt x="843" y="645"/>
                  </a:lnTo>
                  <a:lnTo>
                    <a:pt x="844" y="648"/>
                  </a:lnTo>
                  <a:lnTo>
                    <a:pt x="844" y="649"/>
                  </a:lnTo>
                  <a:lnTo>
                    <a:pt x="844" y="649"/>
                  </a:lnTo>
                  <a:lnTo>
                    <a:pt x="840" y="649"/>
                  </a:lnTo>
                  <a:lnTo>
                    <a:pt x="837" y="649"/>
                  </a:lnTo>
                  <a:lnTo>
                    <a:pt x="839" y="654"/>
                  </a:lnTo>
                  <a:lnTo>
                    <a:pt x="842" y="658"/>
                  </a:lnTo>
                  <a:lnTo>
                    <a:pt x="843" y="659"/>
                  </a:lnTo>
                  <a:lnTo>
                    <a:pt x="846" y="659"/>
                  </a:lnTo>
                  <a:lnTo>
                    <a:pt x="843" y="660"/>
                  </a:lnTo>
                  <a:lnTo>
                    <a:pt x="840" y="661"/>
                  </a:lnTo>
                  <a:lnTo>
                    <a:pt x="836" y="662"/>
                  </a:lnTo>
                  <a:lnTo>
                    <a:pt x="833" y="663"/>
                  </a:lnTo>
                  <a:lnTo>
                    <a:pt x="832" y="665"/>
                  </a:lnTo>
                  <a:lnTo>
                    <a:pt x="832" y="667"/>
                  </a:lnTo>
                  <a:lnTo>
                    <a:pt x="835" y="671"/>
                  </a:lnTo>
                  <a:lnTo>
                    <a:pt x="840" y="672"/>
                  </a:lnTo>
                  <a:lnTo>
                    <a:pt x="845" y="674"/>
                  </a:lnTo>
                  <a:lnTo>
                    <a:pt x="851" y="675"/>
                  </a:lnTo>
                  <a:lnTo>
                    <a:pt x="855" y="677"/>
                  </a:lnTo>
                  <a:lnTo>
                    <a:pt x="857" y="680"/>
                  </a:lnTo>
                  <a:lnTo>
                    <a:pt x="859" y="683"/>
                  </a:lnTo>
                  <a:lnTo>
                    <a:pt x="860" y="686"/>
                  </a:lnTo>
                  <a:lnTo>
                    <a:pt x="859" y="688"/>
                  </a:lnTo>
                  <a:lnTo>
                    <a:pt x="857" y="690"/>
                  </a:lnTo>
                  <a:lnTo>
                    <a:pt x="848" y="691"/>
                  </a:lnTo>
                  <a:lnTo>
                    <a:pt x="845" y="693"/>
                  </a:lnTo>
                  <a:lnTo>
                    <a:pt x="845" y="694"/>
                  </a:lnTo>
                  <a:lnTo>
                    <a:pt x="846" y="694"/>
                  </a:lnTo>
                  <a:lnTo>
                    <a:pt x="848" y="693"/>
                  </a:lnTo>
                  <a:lnTo>
                    <a:pt x="851" y="692"/>
                  </a:lnTo>
                  <a:lnTo>
                    <a:pt x="854" y="691"/>
                  </a:lnTo>
                  <a:lnTo>
                    <a:pt x="856" y="691"/>
                  </a:lnTo>
                  <a:lnTo>
                    <a:pt x="858" y="692"/>
                  </a:lnTo>
                  <a:lnTo>
                    <a:pt x="860" y="694"/>
                  </a:lnTo>
                  <a:lnTo>
                    <a:pt x="861" y="695"/>
                  </a:lnTo>
                  <a:lnTo>
                    <a:pt x="861" y="697"/>
                  </a:lnTo>
                  <a:lnTo>
                    <a:pt x="860" y="700"/>
                  </a:lnTo>
                  <a:lnTo>
                    <a:pt x="858" y="703"/>
                  </a:lnTo>
                  <a:lnTo>
                    <a:pt x="856" y="704"/>
                  </a:lnTo>
                  <a:lnTo>
                    <a:pt x="855" y="704"/>
                  </a:lnTo>
                  <a:lnTo>
                    <a:pt x="854" y="704"/>
                  </a:lnTo>
                  <a:lnTo>
                    <a:pt x="853" y="705"/>
                  </a:lnTo>
                  <a:lnTo>
                    <a:pt x="852" y="705"/>
                  </a:lnTo>
                  <a:lnTo>
                    <a:pt x="851" y="706"/>
                  </a:lnTo>
                  <a:lnTo>
                    <a:pt x="852" y="707"/>
                  </a:lnTo>
                  <a:lnTo>
                    <a:pt x="852" y="709"/>
                  </a:lnTo>
                  <a:lnTo>
                    <a:pt x="854" y="711"/>
                  </a:lnTo>
                  <a:lnTo>
                    <a:pt x="855" y="713"/>
                  </a:lnTo>
                  <a:lnTo>
                    <a:pt x="855" y="714"/>
                  </a:lnTo>
                  <a:lnTo>
                    <a:pt x="851" y="718"/>
                  </a:lnTo>
                  <a:lnTo>
                    <a:pt x="846" y="721"/>
                  </a:lnTo>
                  <a:lnTo>
                    <a:pt x="840" y="723"/>
                  </a:lnTo>
                  <a:lnTo>
                    <a:pt x="840" y="723"/>
                  </a:lnTo>
                  <a:lnTo>
                    <a:pt x="839" y="723"/>
                  </a:lnTo>
                  <a:lnTo>
                    <a:pt x="839" y="722"/>
                  </a:lnTo>
                  <a:lnTo>
                    <a:pt x="839" y="720"/>
                  </a:lnTo>
                  <a:lnTo>
                    <a:pt x="838" y="720"/>
                  </a:lnTo>
                  <a:lnTo>
                    <a:pt x="838" y="719"/>
                  </a:lnTo>
                  <a:lnTo>
                    <a:pt x="838" y="719"/>
                  </a:lnTo>
                  <a:lnTo>
                    <a:pt x="833" y="726"/>
                  </a:lnTo>
                  <a:lnTo>
                    <a:pt x="828" y="733"/>
                  </a:lnTo>
                  <a:lnTo>
                    <a:pt x="823" y="741"/>
                  </a:lnTo>
                  <a:lnTo>
                    <a:pt x="821" y="742"/>
                  </a:lnTo>
                  <a:lnTo>
                    <a:pt x="820" y="744"/>
                  </a:lnTo>
                  <a:lnTo>
                    <a:pt x="819" y="745"/>
                  </a:lnTo>
                  <a:lnTo>
                    <a:pt x="818" y="746"/>
                  </a:lnTo>
                  <a:lnTo>
                    <a:pt x="815" y="753"/>
                  </a:lnTo>
                  <a:lnTo>
                    <a:pt x="815" y="756"/>
                  </a:lnTo>
                  <a:lnTo>
                    <a:pt x="814" y="757"/>
                  </a:lnTo>
                  <a:lnTo>
                    <a:pt x="812" y="760"/>
                  </a:lnTo>
                  <a:lnTo>
                    <a:pt x="807" y="766"/>
                  </a:lnTo>
                  <a:lnTo>
                    <a:pt x="803" y="770"/>
                  </a:lnTo>
                  <a:lnTo>
                    <a:pt x="800" y="771"/>
                  </a:lnTo>
                  <a:lnTo>
                    <a:pt x="797" y="772"/>
                  </a:lnTo>
                  <a:lnTo>
                    <a:pt x="794" y="772"/>
                  </a:lnTo>
                  <a:lnTo>
                    <a:pt x="792" y="773"/>
                  </a:lnTo>
                  <a:lnTo>
                    <a:pt x="791" y="776"/>
                  </a:lnTo>
                  <a:lnTo>
                    <a:pt x="790" y="779"/>
                  </a:lnTo>
                  <a:lnTo>
                    <a:pt x="790" y="782"/>
                  </a:lnTo>
                  <a:lnTo>
                    <a:pt x="789" y="784"/>
                  </a:lnTo>
                  <a:lnTo>
                    <a:pt x="787" y="788"/>
                  </a:lnTo>
                  <a:lnTo>
                    <a:pt x="785" y="789"/>
                  </a:lnTo>
                  <a:lnTo>
                    <a:pt x="784" y="791"/>
                  </a:lnTo>
                  <a:lnTo>
                    <a:pt x="783" y="791"/>
                  </a:lnTo>
                  <a:lnTo>
                    <a:pt x="782" y="792"/>
                  </a:lnTo>
                  <a:lnTo>
                    <a:pt x="781" y="794"/>
                  </a:lnTo>
                  <a:lnTo>
                    <a:pt x="781" y="799"/>
                  </a:lnTo>
                  <a:lnTo>
                    <a:pt x="781" y="809"/>
                  </a:lnTo>
                  <a:lnTo>
                    <a:pt x="783" y="818"/>
                  </a:lnTo>
                  <a:lnTo>
                    <a:pt x="787" y="827"/>
                  </a:lnTo>
                  <a:lnTo>
                    <a:pt x="791" y="836"/>
                  </a:lnTo>
                  <a:lnTo>
                    <a:pt x="795" y="844"/>
                  </a:lnTo>
                  <a:lnTo>
                    <a:pt x="800" y="850"/>
                  </a:lnTo>
                  <a:lnTo>
                    <a:pt x="803" y="855"/>
                  </a:lnTo>
                  <a:lnTo>
                    <a:pt x="804" y="858"/>
                  </a:lnTo>
                  <a:lnTo>
                    <a:pt x="806" y="864"/>
                  </a:lnTo>
                  <a:lnTo>
                    <a:pt x="807" y="866"/>
                  </a:lnTo>
                  <a:lnTo>
                    <a:pt x="807" y="868"/>
                  </a:lnTo>
                  <a:lnTo>
                    <a:pt x="806" y="867"/>
                  </a:lnTo>
                  <a:lnTo>
                    <a:pt x="804" y="866"/>
                  </a:lnTo>
                  <a:lnTo>
                    <a:pt x="806" y="869"/>
                  </a:lnTo>
                  <a:lnTo>
                    <a:pt x="807" y="871"/>
                  </a:lnTo>
                  <a:lnTo>
                    <a:pt x="811" y="878"/>
                  </a:lnTo>
                  <a:lnTo>
                    <a:pt x="814" y="885"/>
                  </a:lnTo>
                  <a:lnTo>
                    <a:pt x="816" y="892"/>
                  </a:lnTo>
                  <a:lnTo>
                    <a:pt x="816" y="899"/>
                  </a:lnTo>
                  <a:lnTo>
                    <a:pt x="816" y="907"/>
                  </a:lnTo>
                  <a:lnTo>
                    <a:pt x="815" y="915"/>
                  </a:lnTo>
                  <a:lnTo>
                    <a:pt x="814" y="918"/>
                  </a:lnTo>
                  <a:lnTo>
                    <a:pt x="811" y="921"/>
                  </a:lnTo>
                  <a:lnTo>
                    <a:pt x="808" y="923"/>
                  </a:lnTo>
                  <a:lnTo>
                    <a:pt x="804" y="924"/>
                  </a:lnTo>
                  <a:lnTo>
                    <a:pt x="800" y="924"/>
                  </a:lnTo>
                  <a:lnTo>
                    <a:pt x="798" y="923"/>
                  </a:lnTo>
                  <a:lnTo>
                    <a:pt x="798" y="923"/>
                  </a:lnTo>
                  <a:lnTo>
                    <a:pt x="798" y="921"/>
                  </a:lnTo>
                  <a:lnTo>
                    <a:pt x="798" y="920"/>
                  </a:lnTo>
                  <a:lnTo>
                    <a:pt x="800" y="920"/>
                  </a:lnTo>
                  <a:lnTo>
                    <a:pt x="801" y="920"/>
                  </a:lnTo>
                  <a:lnTo>
                    <a:pt x="802" y="921"/>
                  </a:lnTo>
                  <a:lnTo>
                    <a:pt x="802" y="921"/>
                  </a:lnTo>
                  <a:lnTo>
                    <a:pt x="798" y="918"/>
                  </a:lnTo>
                  <a:lnTo>
                    <a:pt x="793" y="915"/>
                  </a:lnTo>
                  <a:lnTo>
                    <a:pt x="789" y="912"/>
                  </a:lnTo>
                  <a:lnTo>
                    <a:pt x="786" y="909"/>
                  </a:lnTo>
                  <a:lnTo>
                    <a:pt x="782" y="905"/>
                  </a:lnTo>
                  <a:lnTo>
                    <a:pt x="781" y="899"/>
                  </a:lnTo>
                  <a:lnTo>
                    <a:pt x="781" y="898"/>
                  </a:lnTo>
                  <a:lnTo>
                    <a:pt x="780" y="898"/>
                  </a:lnTo>
                  <a:lnTo>
                    <a:pt x="780" y="896"/>
                  </a:lnTo>
                  <a:lnTo>
                    <a:pt x="779" y="896"/>
                  </a:lnTo>
                  <a:lnTo>
                    <a:pt x="779" y="895"/>
                  </a:lnTo>
                  <a:lnTo>
                    <a:pt x="768" y="884"/>
                  </a:lnTo>
                  <a:lnTo>
                    <a:pt x="766" y="880"/>
                  </a:lnTo>
                  <a:lnTo>
                    <a:pt x="766" y="879"/>
                  </a:lnTo>
                  <a:lnTo>
                    <a:pt x="767" y="878"/>
                  </a:lnTo>
                  <a:lnTo>
                    <a:pt x="768" y="878"/>
                  </a:lnTo>
                  <a:lnTo>
                    <a:pt x="769" y="877"/>
                  </a:lnTo>
                  <a:lnTo>
                    <a:pt x="770" y="876"/>
                  </a:lnTo>
                  <a:lnTo>
                    <a:pt x="772" y="875"/>
                  </a:lnTo>
                  <a:lnTo>
                    <a:pt x="772" y="874"/>
                  </a:lnTo>
                  <a:lnTo>
                    <a:pt x="770" y="873"/>
                  </a:lnTo>
                  <a:lnTo>
                    <a:pt x="768" y="873"/>
                  </a:lnTo>
                  <a:lnTo>
                    <a:pt x="766" y="874"/>
                  </a:lnTo>
                  <a:lnTo>
                    <a:pt x="764" y="874"/>
                  </a:lnTo>
                  <a:lnTo>
                    <a:pt x="763" y="873"/>
                  </a:lnTo>
                  <a:lnTo>
                    <a:pt x="763" y="872"/>
                  </a:lnTo>
                  <a:lnTo>
                    <a:pt x="764" y="871"/>
                  </a:lnTo>
                  <a:lnTo>
                    <a:pt x="765" y="870"/>
                  </a:lnTo>
                  <a:lnTo>
                    <a:pt x="765" y="869"/>
                  </a:lnTo>
                  <a:lnTo>
                    <a:pt x="766" y="861"/>
                  </a:lnTo>
                  <a:lnTo>
                    <a:pt x="766" y="852"/>
                  </a:lnTo>
                  <a:lnTo>
                    <a:pt x="765" y="849"/>
                  </a:lnTo>
                  <a:lnTo>
                    <a:pt x="764" y="848"/>
                  </a:lnTo>
                  <a:lnTo>
                    <a:pt x="762" y="847"/>
                  </a:lnTo>
                  <a:lnTo>
                    <a:pt x="760" y="847"/>
                  </a:lnTo>
                  <a:lnTo>
                    <a:pt x="758" y="847"/>
                  </a:lnTo>
                  <a:lnTo>
                    <a:pt x="756" y="845"/>
                  </a:lnTo>
                  <a:lnTo>
                    <a:pt x="746" y="834"/>
                  </a:lnTo>
                  <a:lnTo>
                    <a:pt x="741" y="830"/>
                  </a:lnTo>
                  <a:lnTo>
                    <a:pt x="739" y="830"/>
                  </a:lnTo>
                  <a:lnTo>
                    <a:pt x="734" y="833"/>
                  </a:lnTo>
                  <a:lnTo>
                    <a:pt x="728" y="836"/>
                  </a:lnTo>
                  <a:lnTo>
                    <a:pt x="722" y="839"/>
                  </a:lnTo>
                  <a:lnTo>
                    <a:pt x="717" y="841"/>
                  </a:lnTo>
                  <a:lnTo>
                    <a:pt x="716" y="841"/>
                  </a:lnTo>
                  <a:lnTo>
                    <a:pt x="716" y="837"/>
                  </a:lnTo>
                  <a:lnTo>
                    <a:pt x="715" y="836"/>
                  </a:lnTo>
                  <a:lnTo>
                    <a:pt x="713" y="835"/>
                  </a:lnTo>
                  <a:lnTo>
                    <a:pt x="712" y="834"/>
                  </a:lnTo>
                  <a:lnTo>
                    <a:pt x="711" y="834"/>
                  </a:lnTo>
                  <a:lnTo>
                    <a:pt x="710" y="833"/>
                  </a:lnTo>
                  <a:lnTo>
                    <a:pt x="709" y="832"/>
                  </a:lnTo>
                  <a:lnTo>
                    <a:pt x="709" y="831"/>
                  </a:lnTo>
                  <a:lnTo>
                    <a:pt x="710" y="830"/>
                  </a:lnTo>
                  <a:lnTo>
                    <a:pt x="711" y="829"/>
                  </a:lnTo>
                  <a:lnTo>
                    <a:pt x="712" y="829"/>
                  </a:lnTo>
                  <a:lnTo>
                    <a:pt x="712" y="829"/>
                  </a:lnTo>
                  <a:lnTo>
                    <a:pt x="706" y="828"/>
                  </a:lnTo>
                  <a:lnTo>
                    <a:pt x="701" y="829"/>
                  </a:lnTo>
                  <a:lnTo>
                    <a:pt x="695" y="828"/>
                  </a:lnTo>
                  <a:lnTo>
                    <a:pt x="694" y="828"/>
                  </a:lnTo>
                  <a:lnTo>
                    <a:pt x="695" y="827"/>
                  </a:lnTo>
                  <a:lnTo>
                    <a:pt x="696" y="827"/>
                  </a:lnTo>
                  <a:lnTo>
                    <a:pt x="697" y="827"/>
                  </a:lnTo>
                  <a:lnTo>
                    <a:pt x="699" y="826"/>
                  </a:lnTo>
                  <a:lnTo>
                    <a:pt x="700" y="826"/>
                  </a:lnTo>
                  <a:lnTo>
                    <a:pt x="701" y="826"/>
                  </a:lnTo>
                  <a:lnTo>
                    <a:pt x="692" y="828"/>
                  </a:lnTo>
                  <a:lnTo>
                    <a:pt x="683" y="830"/>
                  </a:lnTo>
                  <a:lnTo>
                    <a:pt x="681" y="831"/>
                  </a:lnTo>
                  <a:lnTo>
                    <a:pt x="680" y="832"/>
                  </a:lnTo>
                  <a:lnTo>
                    <a:pt x="678" y="833"/>
                  </a:lnTo>
                  <a:lnTo>
                    <a:pt x="669" y="834"/>
                  </a:lnTo>
                  <a:lnTo>
                    <a:pt x="661" y="835"/>
                  </a:lnTo>
                  <a:lnTo>
                    <a:pt x="652" y="837"/>
                  </a:lnTo>
                  <a:lnTo>
                    <a:pt x="645" y="839"/>
                  </a:lnTo>
                  <a:lnTo>
                    <a:pt x="644" y="841"/>
                  </a:lnTo>
                  <a:lnTo>
                    <a:pt x="644" y="846"/>
                  </a:lnTo>
                  <a:lnTo>
                    <a:pt x="643" y="848"/>
                  </a:lnTo>
                  <a:lnTo>
                    <a:pt x="642" y="849"/>
                  </a:lnTo>
                  <a:lnTo>
                    <a:pt x="640" y="850"/>
                  </a:lnTo>
                  <a:lnTo>
                    <a:pt x="639" y="851"/>
                  </a:lnTo>
                  <a:lnTo>
                    <a:pt x="637" y="851"/>
                  </a:lnTo>
                  <a:lnTo>
                    <a:pt x="636" y="851"/>
                  </a:lnTo>
                  <a:lnTo>
                    <a:pt x="632" y="849"/>
                  </a:lnTo>
                  <a:lnTo>
                    <a:pt x="631" y="849"/>
                  </a:lnTo>
                  <a:lnTo>
                    <a:pt x="630" y="850"/>
                  </a:lnTo>
                  <a:lnTo>
                    <a:pt x="630" y="851"/>
                  </a:lnTo>
                  <a:lnTo>
                    <a:pt x="633" y="854"/>
                  </a:lnTo>
                  <a:lnTo>
                    <a:pt x="633" y="856"/>
                  </a:lnTo>
                  <a:lnTo>
                    <a:pt x="633" y="857"/>
                  </a:lnTo>
                  <a:lnTo>
                    <a:pt x="631" y="860"/>
                  </a:lnTo>
                  <a:lnTo>
                    <a:pt x="630" y="860"/>
                  </a:lnTo>
                  <a:lnTo>
                    <a:pt x="629" y="858"/>
                  </a:lnTo>
                  <a:lnTo>
                    <a:pt x="627" y="855"/>
                  </a:lnTo>
                  <a:lnTo>
                    <a:pt x="626" y="854"/>
                  </a:lnTo>
                  <a:lnTo>
                    <a:pt x="625" y="855"/>
                  </a:lnTo>
                  <a:lnTo>
                    <a:pt x="624" y="855"/>
                  </a:lnTo>
                  <a:lnTo>
                    <a:pt x="623" y="858"/>
                  </a:lnTo>
                  <a:lnTo>
                    <a:pt x="622" y="859"/>
                  </a:lnTo>
                  <a:lnTo>
                    <a:pt x="621" y="860"/>
                  </a:lnTo>
                  <a:lnTo>
                    <a:pt x="618" y="860"/>
                  </a:lnTo>
                  <a:lnTo>
                    <a:pt x="614" y="859"/>
                  </a:lnTo>
                  <a:lnTo>
                    <a:pt x="611" y="857"/>
                  </a:lnTo>
                  <a:lnTo>
                    <a:pt x="610" y="856"/>
                  </a:lnTo>
                  <a:lnTo>
                    <a:pt x="611" y="855"/>
                  </a:lnTo>
                  <a:lnTo>
                    <a:pt x="611" y="854"/>
                  </a:lnTo>
                  <a:lnTo>
                    <a:pt x="612" y="852"/>
                  </a:lnTo>
                  <a:lnTo>
                    <a:pt x="612" y="851"/>
                  </a:lnTo>
                  <a:lnTo>
                    <a:pt x="611" y="850"/>
                  </a:lnTo>
                  <a:lnTo>
                    <a:pt x="607" y="846"/>
                  </a:lnTo>
                  <a:lnTo>
                    <a:pt x="605" y="843"/>
                  </a:lnTo>
                  <a:lnTo>
                    <a:pt x="603" y="843"/>
                  </a:lnTo>
                  <a:lnTo>
                    <a:pt x="601" y="843"/>
                  </a:lnTo>
                  <a:lnTo>
                    <a:pt x="600" y="845"/>
                  </a:lnTo>
                  <a:lnTo>
                    <a:pt x="599" y="847"/>
                  </a:lnTo>
                  <a:lnTo>
                    <a:pt x="598" y="849"/>
                  </a:lnTo>
                  <a:lnTo>
                    <a:pt x="597" y="851"/>
                  </a:lnTo>
                  <a:lnTo>
                    <a:pt x="595" y="852"/>
                  </a:lnTo>
                  <a:lnTo>
                    <a:pt x="592" y="852"/>
                  </a:lnTo>
                  <a:lnTo>
                    <a:pt x="587" y="850"/>
                  </a:lnTo>
                  <a:lnTo>
                    <a:pt x="581" y="848"/>
                  </a:lnTo>
                  <a:lnTo>
                    <a:pt x="575" y="847"/>
                  </a:lnTo>
                  <a:lnTo>
                    <a:pt x="572" y="847"/>
                  </a:lnTo>
                  <a:lnTo>
                    <a:pt x="568" y="849"/>
                  </a:lnTo>
                  <a:lnTo>
                    <a:pt x="564" y="849"/>
                  </a:lnTo>
                  <a:lnTo>
                    <a:pt x="564" y="848"/>
                  </a:lnTo>
                  <a:lnTo>
                    <a:pt x="564" y="848"/>
                  </a:lnTo>
                  <a:lnTo>
                    <a:pt x="565" y="846"/>
                  </a:lnTo>
                  <a:lnTo>
                    <a:pt x="565" y="844"/>
                  </a:lnTo>
                  <a:lnTo>
                    <a:pt x="565" y="843"/>
                  </a:lnTo>
                  <a:lnTo>
                    <a:pt x="566" y="843"/>
                  </a:lnTo>
                  <a:lnTo>
                    <a:pt x="566" y="842"/>
                  </a:lnTo>
                  <a:lnTo>
                    <a:pt x="565" y="842"/>
                  </a:lnTo>
                  <a:lnTo>
                    <a:pt x="559" y="847"/>
                  </a:lnTo>
                  <a:lnTo>
                    <a:pt x="552" y="851"/>
                  </a:lnTo>
                  <a:lnTo>
                    <a:pt x="552" y="851"/>
                  </a:lnTo>
                  <a:lnTo>
                    <a:pt x="551" y="850"/>
                  </a:lnTo>
                  <a:lnTo>
                    <a:pt x="548" y="850"/>
                  </a:lnTo>
                  <a:lnTo>
                    <a:pt x="548" y="851"/>
                  </a:lnTo>
                  <a:lnTo>
                    <a:pt x="547" y="851"/>
                  </a:lnTo>
                  <a:lnTo>
                    <a:pt x="546" y="852"/>
                  </a:lnTo>
                  <a:lnTo>
                    <a:pt x="546" y="853"/>
                  </a:lnTo>
                  <a:lnTo>
                    <a:pt x="547" y="854"/>
                  </a:lnTo>
                  <a:lnTo>
                    <a:pt x="547" y="855"/>
                  </a:lnTo>
                  <a:lnTo>
                    <a:pt x="541" y="861"/>
                  </a:lnTo>
                  <a:lnTo>
                    <a:pt x="535" y="866"/>
                  </a:lnTo>
                  <a:lnTo>
                    <a:pt x="528" y="870"/>
                  </a:lnTo>
                  <a:lnTo>
                    <a:pt x="521" y="873"/>
                  </a:lnTo>
                  <a:lnTo>
                    <a:pt x="522" y="873"/>
                  </a:lnTo>
                  <a:lnTo>
                    <a:pt x="522" y="872"/>
                  </a:lnTo>
                  <a:lnTo>
                    <a:pt x="524" y="871"/>
                  </a:lnTo>
                  <a:lnTo>
                    <a:pt x="525" y="870"/>
                  </a:lnTo>
                  <a:lnTo>
                    <a:pt x="525" y="869"/>
                  </a:lnTo>
                  <a:lnTo>
                    <a:pt x="522" y="869"/>
                  </a:lnTo>
                  <a:lnTo>
                    <a:pt x="519" y="869"/>
                  </a:lnTo>
                  <a:lnTo>
                    <a:pt x="516" y="871"/>
                  </a:lnTo>
                  <a:lnTo>
                    <a:pt x="516" y="872"/>
                  </a:lnTo>
                  <a:lnTo>
                    <a:pt x="518" y="874"/>
                  </a:lnTo>
                  <a:lnTo>
                    <a:pt x="518" y="874"/>
                  </a:lnTo>
                  <a:lnTo>
                    <a:pt x="515" y="875"/>
                  </a:lnTo>
                  <a:lnTo>
                    <a:pt x="512" y="875"/>
                  </a:lnTo>
                  <a:lnTo>
                    <a:pt x="510" y="875"/>
                  </a:lnTo>
                  <a:lnTo>
                    <a:pt x="509" y="874"/>
                  </a:lnTo>
                  <a:lnTo>
                    <a:pt x="507" y="873"/>
                  </a:lnTo>
                  <a:lnTo>
                    <a:pt x="506" y="872"/>
                  </a:lnTo>
                  <a:lnTo>
                    <a:pt x="505" y="873"/>
                  </a:lnTo>
                  <a:lnTo>
                    <a:pt x="503" y="875"/>
                  </a:lnTo>
                  <a:lnTo>
                    <a:pt x="501" y="879"/>
                  </a:lnTo>
                  <a:lnTo>
                    <a:pt x="497" y="885"/>
                  </a:lnTo>
                  <a:lnTo>
                    <a:pt x="497" y="885"/>
                  </a:lnTo>
                  <a:lnTo>
                    <a:pt x="498" y="887"/>
                  </a:lnTo>
                  <a:lnTo>
                    <a:pt x="499" y="887"/>
                  </a:lnTo>
                  <a:lnTo>
                    <a:pt x="501" y="888"/>
                  </a:lnTo>
                  <a:lnTo>
                    <a:pt x="502" y="888"/>
                  </a:lnTo>
                  <a:lnTo>
                    <a:pt x="502" y="890"/>
                  </a:lnTo>
                  <a:lnTo>
                    <a:pt x="501" y="892"/>
                  </a:lnTo>
                  <a:lnTo>
                    <a:pt x="500" y="894"/>
                  </a:lnTo>
                  <a:lnTo>
                    <a:pt x="498" y="896"/>
                  </a:lnTo>
                  <a:lnTo>
                    <a:pt x="494" y="896"/>
                  </a:lnTo>
                  <a:lnTo>
                    <a:pt x="493" y="895"/>
                  </a:lnTo>
                  <a:lnTo>
                    <a:pt x="493" y="895"/>
                  </a:lnTo>
                  <a:lnTo>
                    <a:pt x="492" y="896"/>
                  </a:lnTo>
                  <a:lnTo>
                    <a:pt x="492" y="896"/>
                  </a:lnTo>
                  <a:lnTo>
                    <a:pt x="494" y="906"/>
                  </a:lnTo>
                  <a:lnTo>
                    <a:pt x="501" y="923"/>
                  </a:lnTo>
                  <a:lnTo>
                    <a:pt x="503" y="923"/>
                  </a:lnTo>
                  <a:lnTo>
                    <a:pt x="499" y="935"/>
                  </a:lnTo>
                  <a:lnTo>
                    <a:pt x="495" y="946"/>
                  </a:lnTo>
                  <a:lnTo>
                    <a:pt x="491" y="962"/>
                  </a:lnTo>
                  <a:lnTo>
                    <a:pt x="490" y="978"/>
                  </a:lnTo>
                  <a:lnTo>
                    <a:pt x="490" y="993"/>
                  </a:lnTo>
                  <a:lnTo>
                    <a:pt x="491" y="1008"/>
                  </a:lnTo>
                  <a:lnTo>
                    <a:pt x="492" y="1011"/>
                  </a:lnTo>
                  <a:lnTo>
                    <a:pt x="493" y="1012"/>
                  </a:lnTo>
                  <a:lnTo>
                    <a:pt x="496" y="1020"/>
                  </a:lnTo>
                  <a:lnTo>
                    <a:pt x="501" y="1028"/>
                  </a:lnTo>
                  <a:lnTo>
                    <a:pt x="504" y="1032"/>
                  </a:lnTo>
                  <a:lnTo>
                    <a:pt x="507" y="1036"/>
                  </a:lnTo>
                  <a:lnTo>
                    <a:pt x="511" y="1040"/>
                  </a:lnTo>
                  <a:lnTo>
                    <a:pt x="514" y="1044"/>
                  </a:lnTo>
                  <a:lnTo>
                    <a:pt x="516" y="1049"/>
                  </a:lnTo>
                  <a:lnTo>
                    <a:pt x="518" y="1058"/>
                  </a:lnTo>
                  <a:lnTo>
                    <a:pt x="520" y="1062"/>
                  </a:lnTo>
                  <a:lnTo>
                    <a:pt x="525" y="1066"/>
                  </a:lnTo>
                  <a:lnTo>
                    <a:pt x="528" y="1067"/>
                  </a:lnTo>
                  <a:lnTo>
                    <a:pt x="532" y="1067"/>
                  </a:lnTo>
                  <a:lnTo>
                    <a:pt x="535" y="1066"/>
                  </a:lnTo>
                  <a:lnTo>
                    <a:pt x="538" y="1067"/>
                  </a:lnTo>
                  <a:lnTo>
                    <a:pt x="542" y="1069"/>
                  </a:lnTo>
                  <a:lnTo>
                    <a:pt x="545" y="1072"/>
                  </a:lnTo>
                  <a:lnTo>
                    <a:pt x="549" y="1075"/>
                  </a:lnTo>
                  <a:lnTo>
                    <a:pt x="552" y="1077"/>
                  </a:lnTo>
                  <a:lnTo>
                    <a:pt x="559" y="1078"/>
                  </a:lnTo>
                  <a:lnTo>
                    <a:pt x="562" y="1079"/>
                  </a:lnTo>
                  <a:lnTo>
                    <a:pt x="564" y="1079"/>
                  </a:lnTo>
                  <a:lnTo>
                    <a:pt x="565" y="1078"/>
                  </a:lnTo>
                  <a:lnTo>
                    <a:pt x="565" y="1074"/>
                  </a:lnTo>
                  <a:lnTo>
                    <a:pt x="567" y="1073"/>
                  </a:lnTo>
                  <a:lnTo>
                    <a:pt x="569" y="1072"/>
                  </a:lnTo>
                  <a:lnTo>
                    <a:pt x="581" y="1072"/>
                  </a:lnTo>
                  <a:lnTo>
                    <a:pt x="587" y="1071"/>
                  </a:lnTo>
                  <a:lnTo>
                    <a:pt x="589" y="1070"/>
                  </a:lnTo>
                  <a:lnTo>
                    <a:pt x="590" y="1069"/>
                  </a:lnTo>
                  <a:lnTo>
                    <a:pt x="591" y="1068"/>
                  </a:lnTo>
                  <a:lnTo>
                    <a:pt x="591" y="1067"/>
                  </a:lnTo>
                  <a:lnTo>
                    <a:pt x="592" y="1067"/>
                  </a:lnTo>
                  <a:lnTo>
                    <a:pt x="599" y="1065"/>
                  </a:lnTo>
                  <a:lnTo>
                    <a:pt x="605" y="1064"/>
                  </a:lnTo>
                  <a:lnTo>
                    <a:pt x="612" y="1063"/>
                  </a:lnTo>
                  <a:lnTo>
                    <a:pt x="613" y="1062"/>
                  </a:lnTo>
                  <a:lnTo>
                    <a:pt x="615" y="1061"/>
                  </a:lnTo>
                  <a:lnTo>
                    <a:pt x="618" y="1058"/>
                  </a:lnTo>
                  <a:lnTo>
                    <a:pt x="622" y="1056"/>
                  </a:lnTo>
                  <a:lnTo>
                    <a:pt x="624" y="1053"/>
                  </a:lnTo>
                  <a:lnTo>
                    <a:pt x="625" y="1052"/>
                  </a:lnTo>
                  <a:lnTo>
                    <a:pt x="625" y="1046"/>
                  </a:lnTo>
                  <a:lnTo>
                    <a:pt x="625" y="1045"/>
                  </a:lnTo>
                  <a:lnTo>
                    <a:pt x="629" y="1037"/>
                  </a:lnTo>
                  <a:lnTo>
                    <a:pt x="632" y="1030"/>
                  </a:lnTo>
                  <a:lnTo>
                    <a:pt x="636" y="1022"/>
                  </a:lnTo>
                  <a:lnTo>
                    <a:pt x="641" y="1016"/>
                  </a:lnTo>
                  <a:lnTo>
                    <a:pt x="645" y="1014"/>
                  </a:lnTo>
                  <a:lnTo>
                    <a:pt x="648" y="1013"/>
                  </a:lnTo>
                  <a:lnTo>
                    <a:pt x="656" y="1013"/>
                  </a:lnTo>
                  <a:lnTo>
                    <a:pt x="660" y="1012"/>
                  </a:lnTo>
                  <a:lnTo>
                    <a:pt x="661" y="1011"/>
                  </a:lnTo>
                  <a:lnTo>
                    <a:pt x="662" y="1011"/>
                  </a:lnTo>
                  <a:lnTo>
                    <a:pt x="663" y="1009"/>
                  </a:lnTo>
                  <a:lnTo>
                    <a:pt x="665" y="1009"/>
                  </a:lnTo>
                  <a:lnTo>
                    <a:pt x="666" y="1008"/>
                  </a:lnTo>
                  <a:lnTo>
                    <a:pt x="667" y="1008"/>
                  </a:lnTo>
                  <a:lnTo>
                    <a:pt x="683" y="1011"/>
                  </a:lnTo>
                  <a:lnTo>
                    <a:pt x="700" y="1014"/>
                  </a:lnTo>
                  <a:lnTo>
                    <a:pt x="701" y="1014"/>
                  </a:lnTo>
                  <a:lnTo>
                    <a:pt x="700" y="1015"/>
                  </a:lnTo>
                  <a:lnTo>
                    <a:pt x="700" y="1015"/>
                  </a:lnTo>
                  <a:lnTo>
                    <a:pt x="699" y="1016"/>
                  </a:lnTo>
                  <a:lnTo>
                    <a:pt x="693" y="1025"/>
                  </a:lnTo>
                  <a:lnTo>
                    <a:pt x="687" y="1033"/>
                  </a:lnTo>
                  <a:lnTo>
                    <a:pt x="687" y="1034"/>
                  </a:lnTo>
                  <a:lnTo>
                    <a:pt x="687" y="1035"/>
                  </a:lnTo>
                  <a:lnTo>
                    <a:pt x="687" y="1038"/>
                  </a:lnTo>
                  <a:lnTo>
                    <a:pt x="686" y="1039"/>
                  </a:lnTo>
                  <a:lnTo>
                    <a:pt x="684" y="1040"/>
                  </a:lnTo>
                  <a:lnTo>
                    <a:pt x="682" y="1042"/>
                  </a:lnTo>
                  <a:lnTo>
                    <a:pt x="682" y="1043"/>
                  </a:lnTo>
                  <a:lnTo>
                    <a:pt x="682" y="1044"/>
                  </a:lnTo>
                  <a:lnTo>
                    <a:pt x="682" y="1044"/>
                  </a:lnTo>
                  <a:lnTo>
                    <a:pt x="688" y="1044"/>
                  </a:lnTo>
                  <a:lnTo>
                    <a:pt x="688" y="1045"/>
                  </a:lnTo>
                  <a:lnTo>
                    <a:pt x="688" y="1046"/>
                  </a:lnTo>
                  <a:lnTo>
                    <a:pt x="687" y="1047"/>
                  </a:lnTo>
                  <a:lnTo>
                    <a:pt x="686" y="1048"/>
                  </a:lnTo>
                  <a:lnTo>
                    <a:pt x="684" y="1049"/>
                  </a:lnTo>
                  <a:lnTo>
                    <a:pt x="683" y="1049"/>
                  </a:lnTo>
                  <a:lnTo>
                    <a:pt x="683" y="1050"/>
                  </a:lnTo>
                  <a:lnTo>
                    <a:pt x="682" y="1055"/>
                  </a:lnTo>
                  <a:lnTo>
                    <a:pt x="682" y="1059"/>
                  </a:lnTo>
                  <a:lnTo>
                    <a:pt x="682" y="1068"/>
                  </a:lnTo>
                  <a:lnTo>
                    <a:pt x="681" y="1071"/>
                  </a:lnTo>
                  <a:lnTo>
                    <a:pt x="680" y="1072"/>
                  </a:lnTo>
                  <a:lnTo>
                    <a:pt x="678" y="1072"/>
                  </a:lnTo>
                  <a:lnTo>
                    <a:pt x="676" y="1072"/>
                  </a:lnTo>
                  <a:lnTo>
                    <a:pt x="675" y="1075"/>
                  </a:lnTo>
                  <a:lnTo>
                    <a:pt x="673" y="1079"/>
                  </a:lnTo>
                  <a:lnTo>
                    <a:pt x="672" y="1083"/>
                  </a:lnTo>
                  <a:lnTo>
                    <a:pt x="673" y="1089"/>
                  </a:lnTo>
                  <a:lnTo>
                    <a:pt x="674" y="1095"/>
                  </a:lnTo>
                  <a:lnTo>
                    <a:pt x="674" y="1100"/>
                  </a:lnTo>
                  <a:lnTo>
                    <a:pt x="672" y="1104"/>
                  </a:lnTo>
                  <a:lnTo>
                    <a:pt x="669" y="1106"/>
                  </a:lnTo>
                  <a:lnTo>
                    <a:pt x="666" y="1108"/>
                  </a:lnTo>
                  <a:lnTo>
                    <a:pt x="663" y="1110"/>
                  </a:lnTo>
                  <a:lnTo>
                    <a:pt x="661" y="1113"/>
                  </a:lnTo>
                  <a:lnTo>
                    <a:pt x="661" y="1115"/>
                  </a:lnTo>
                  <a:lnTo>
                    <a:pt x="661" y="1116"/>
                  </a:lnTo>
                  <a:lnTo>
                    <a:pt x="661" y="1117"/>
                  </a:lnTo>
                  <a:lnTo>
                    <a:pt x="662" y="1118"/>
                  </a:lnTo>
                  <a:lnTo>
                    <a:pt x="665" y="1119"/>
                  </a:lnTo>
                  <a:lnTo>
                    <a:pt x="669" y="1119"/>
                  </a:lnTo>
                  <a:lnTo>
                    <a:pt x="673" y="1118"/>
                  </a:lnTo>
                  <a:lnTo>
                    <a:pt x="678" y="1116"/>
                  </a:lnTo>
                  <a:lnTo>
                    <a:pt x="682" y="1115"/>
                  </a:lnTo>
                  <a:lnTo>
                    <a:pt x="684" y="1113"/>
                  </a:lnTo>
                  <a:lnTo>
                    <a:pt x="686" y="1113"/>
                  </a:lnTo>
                  <a:lnTo>
                    <a:pt x="689" y="1115"/>
                  </a:lnTo>
                  <a:lnTo>
                    <a:pt x="689" y="1115"/>
                  </a:lnTo>
                  <a:lnTo>
                    <a:pt x="691" y="1114"/>
                  </a:lnTo>
                  <a:lnTo>
                    <a:pt x="704" y="1111"/>
                  </a:lnTo>
                  <a:lnTo>
                    <a:pt x="717" y="1109"/>
                  </a:lnTo>
                  <a:lnTo>
                    <a:pt x="722" y="1109"/>
                  </a:lnTo>
                  <a:lnTo>
                    <a:pt x="726" y="1110"/>
                  </a:lnTo>
                  <a:lnTo>
                    <a:pt x="744" y="1112"/>
                  </a:lnTo>
                  <a:lnTo>
                    <a:pt x="761" y="1115"/>
                  </a:lnTo>
                  <a:lnTo>
                    <a:pt x="765" y="1116"/>
                  </a:lnTo>
                  <a:lnTo>
                    <a:pt x="769" y="1117"/>
                  </a:lnTo>
                  <a:lnTo>
                    <a:pt x="772" y="1120"/>
                  </a:lnTo>
                  <a:lnTo>
                    <a:pt x="772" y="1121"/>
                  </a:lnTo>
                  <a:lnTo>
                    <a:pt x="771" y="1122"/>
                  </a:lnTo>
                  <a:lnTo>
                    <a:pt x="770" y="1123"/>
                  </a:lnTo>
                  <a:lnTo>
                    <a:pt x="768" y="1123"/>
                  </a:lnTo>
                  <a:lnTo>
                    <a:pt x="767" y="1124"/>
                  </a:lnTo>
                  <a:lnTo>
                    <a:pt x="766" y="1125"/>
                  </a:lnTo>
                  <a:lnTo>
                    <a:pt x="765" y="1133"/>
                  </a:lnTo>
                  <a:lnTo>
                    <a:pt x="764" y="1140"/>
                  </a:lnTo>
                  <a:lnTo>
                    <a:pt x="764" y="1147"/>
                  </a:lnTo>
                  <a:lnTo>
                    <a:pt x="765" y="1160"/>
                  </a:lnTo>
                  <a:lnTo>
                    <a:pt x="765" y="1160"/>
                  </a:lnTo>
                  <a:lnTo>
                    <a:pt x="764" y="1160"/>
                  </a:lnTo>
                  <a:lnTo>
                    <a:pt x="762" y="1160"/>
                  </a:lnTo>
                  <a:lnTo>
                    <a:pt x="761" y="1163"/>
                  </a:lnTo>
                  <a:lnTo>
                    <a:pt x="761" y="1164"/>
                  </a:lnTo>
                  <a:lnTo>
                    <a:pt x="761" y="1165"/>
                  </a:lnTo>
                  <a:lnTo>
                    <a:pt x="763" y="1179"/>
                  </a:lnTo>
                  <a:lnTo>
                    <a:pt x="766" y="1192"/>
                  </a:lnTo>
                  <a:lnTo>
                    <a:pt x="772" y="1204"/>
                  </a:lnTo>
                  <a:lnTo>
                    <a:pt x="774" y="1207"/>
                  </a:lnTo>
                  <a:lnTo>
                    <a:pt x="777" y="1208"/>
                  </a:lnTo>
                  <a:lnTo>
                    <a:pt x="780" y="1209"/>
                  </a:lnTo>
                  <a:lnTo>
                    <a:pt x="783" y="1211"/>
                  </a:lnTo>
                  <a:lnTo>
                    <a:pt x="786" y="1214"/>
                  </a:lnTo>
                  <a:lnTo>
                    <a:pt x="787" y="1217"/>
                  </a:lnTo>
                  <a:lnTo>
                    <a:pt x="790" y="1220"/>
                  </a:lnTo>
                  <a:lnTo>
                    <a:pt x="792" y="1220"/>
                  </a:lnTo>
                  <a:lnTo>
                    <a:pt x="798" y="1218"/>
                  </a:lnTo>
                  <a:lnTo>
                    <a:pt x="814" y="1215"/>
                  </a:lnTo>
                  <a:lnTo>
                    <a:pt x="821" y="1213"/>
                  </a:lnTo>
                  <a:lnTo>
                    <a:pt x="829" y="1210"/>
                  </a:lnTo>
                  <a:lnTo>
                    <a:pt x="835" y="1206"/>
                  </a:lnTo>
                  <a:lnTo>
                    <a:pt x="839" y="1201"/>
                  </a:lnTo>
                  <a:lnTo>
                    <a:pt x="840" y="1201"/>
                  </a:lnTo>
                  <a:lnTo>
                    <a:pt x="846" y="1200"/>
                  </a:lnTo>
                  <a:lnTo>
                    <a:pt x="852" y="1200"/>
                  </a:lnTo>
                  <a:lnTo>
                    <a:pt x="859" y="1201"/>
                  </a:lnTo>
                  <a:lnTo>
                    <a:pt x="865" y="1202"/>
                  </a:lnTo>
                  <a:lnTo>
                    <a:pt x="871" y="1205"/>
                  </a:lnTo>
                  <a:lnTo>
                    <a:pt x="876" y="1206"/>
                  </a:lnTo>
                  <a:lnTo>
                    <a:pt x="879" y="1207"/>
                  </a:lnTo>
                  <a:lnTo>
                    <a:pt x="880" y="1208"/>
                  </a:lnTo>
                  <a:lnTo>
                    <a:pt x="888" y="1208"/>
                  </a:lnTo>
                  <a:lnTo>
                    <a:pt x="890" y="1206"/>
                  </a:lnTo>
                  <a:lnTo>
                    <a:pt x="893" y="1204"/>
                  </a:lnTo>
                  <a:lnTo>
                    <a:pt x="898" y="1200"/>
                  </a:lnTo>
                  <a:lnTo>
                    <a:pt x="906" y="1193"/>
                  </a:lnTo>
                  <a:lnTo>
                    <a:pt x="911" y="1188"/>
                  </a:lnTo>
                  <a:lnTo>
                    <a:pt x="914" y="1183"/>
                  </a:lnTo>
                  <a:lnTo>
                    <a:pt x="915" y="1180"/>
                  </a:lnTo>
                  <a:lnTo>
                    <a:pt x="915" y="1178"/>
                  </a:lnTo>
                  <a:lnTo>
                    <a:pt x="914" y="1177"/>
                  </a:lnTo>
                  <a:lnTo>
                    <a:pt x="913" y="1175"/>
                  </a:lnTo>
                  <a:lnTo>
                    <a:pt x="912" y="1175"/>
                  </a:lnTo>
                  <a:lnTo>
                    <a:pt x="910" y="1174"/>
                  </a:lnTo>
                  <a:lnTo>
                    <a:pt x="909" y="1174"/>
                  </a:lnTo>
                  <a:lnTo>
                    <a:pt x="909" y="1173"/>
                  </a:lnTo>
                  <a:lnTo>
                    <a:pt x="910" y="1172"/>
                  </a:lnTo>
                  <a:lnTo>
                    <a:pt x="911" y="1170"/>
                  </a:lnTo>
                  <a:lnTo>
                    <a:pt x="914" y="1167"/>
                  </a:lnTo>
                  <a:lnTo>
                    <a:pt x="919" y="1163"/>
                  </a:lnTo>
                  <a:lnTo>
                    <a:pt x="925" y="1157"/>
                  </a:lnTo>
                  <a:lnTo>
                    <a:pt x="927" y="1156"/>
                  </a:lnTo>
                  <a:lnTo>
                    <a:pt x="930" y="1157"/>
                  </a:lnTo>
                  <a:lnTo>
                    <a:pt x="933" y="1157"/>
                  </a:lnTo>
                  <a:lnTo>
                    <a:pt x="935" y="1157"/>
                  </a:lnTo>
                  <a:lnTo>
                    <a:pt x="936" y="1155"/>
                  </a:lnTo>
                  <a:lnTo>
                    <a:pt x="936" y="1154"/>
                  </a:lnTo>
                  <a:lnTo>
                    <a:pt x="936" y="1153"/>
                  </a:lnTo>
                  <a:lnTo>
                    <a:pt x="936" y="1152"/>
                  </a:lnTo>
                  <a:lnTo>
                    <a:pt x="937" y="1151"/>
                  </a:lnTo>
                  <a:lnTo>
                    <a:pt x="937" y="1150"/>
                  </a:lnTo>
                  <a:lnTo>
                    <a:pt x="942" y="1149"/>
                  </a:lnTo>
                  <a:lnTo>
                    <a:pt x="947" y="1148"/>
                  </a:lnTo>
                  <a:lnTo>
                    <a:pt x="952" y="1147"/>
                  </a:lnTo>
                  <a:lnTo>
                    <a:pt x="953" y="1146"/>
                  </a:lnTo>
                  <a:lnTo>
                    <a:pt x="957" y="1143"/>
                  </a:lnTo>
                  <a:lnTo>
                    <a:pt x="960" y="1140"/>
                  </a:lnTo>
                  <a:lnTo>
                    <a:pt x="964" y="1137"/>
                  </a:lnTo>
                  <a:lnTo>
                    <a:pt x="969" y="1133"/>
                  </a:lnTo>
                  <a:lnTo>
                    <a:pt x="974" y="1130"/>
                  </a:lnTo>
                  <a:lnTo>
                    <a:pt x="978" y="1127"/>
                  </a:lnTo>
                  <a:lnTo>
                    <a:pt x="982" y="1127"/>
                  </a:lnTo>
                  <a:lnTo>
                    <a:pt x="986" y="1128"/>
                  </a:lnTo>
                  <a:lnTo>
                    <a:pt x="986" y="1129"/>
                  </a:lnTo>
                  <a:lnTo>
                    <a:pt x="985" y="1130"/>
                  </a:lnTo>
                  <a:lnTo>
                    <a:pt x="982" y="1131"/>
                  </a:lnTo>
                  <a:lnTo>
                    <a:pt x="979" y="1133"/>
                  </a:lnTo>
                  <a:lnTo>
                    <a:pt x="976" y="1134"/>
                  </a:lnTo>
                  <a:lnTo>
                    <a:pt x="975" y="1136"/>
                  </a:lnTo>
                  <a:lnTo>
                    <a:pt x="975" y="1139"/>
                  </a:lnTo>
                  <a:lnTo>
                    <a:pt x="980" y="1144"/>
                  </a:lnTo>
                  <a:lnTo>
                    <a:pt x="981" y="1147"/>
                  </a:lnTo>
                  <a:lnTo>
                    <a:pt x="981" y="1146"/>
                  </a:lnTo>
                  <a:lnTo>
                    <a:pt x="982" y="1145"/>
                  </a:lnTo>
                  <a:lnTo>
                    <a:pt x="985" y="1143"/>
                  </a:lnTo>
                  <a:lnTo>
                    <a:pt x="989" y="1141"/>
                  </a:lnTo>
                  <a:lnTo>
                    <a:pt x="994" y="1137"/>
                  </a:lnTo>
                  <a:lnTo>
                    <a:pt x="998" y="1134"/>
                  </a:lnTo>
                  <a:lnTo>
                    <a:pt x="1003" y="1131"/>
                  </a:lnTo>
                  <a:lnTo>
                    <a:pt x="1007" y="1128"/>
                  </a:lnTo>
                  <a:lnTo>
                    <a:pt x="1010" y="1126"/>
                  </a:lnTo>
                  <a:lnTo>
                    <a:pt x="1014" y="1125"/>
                  </a:lnTo>
                  <a:lnTo>
                    <a:pt x="1018" y="1123"/>
                  </a:lnTo>
                  <a:lnTo>
                    <a:pt x="1023" y="1122"/>
                  </a:lnTo>
                  <a:lnTo>
                    <a:pt x="1028" y="1121"/>
                  </a:lnTo>
                  <a:lnTo>
                    <a:pt x="1031" y="1121"/>
                  </a:lnTo>
                  <a:lnTo>
                    <a:pt x="1034" y="1123"/>
                  </a:lnTo>
                  <a:lnTo>
                    <a:pt x="1036" y="1126"/>
                  </a:lnTo>
                  <a:lnTo>
                    <a:pt x="1036" y="1129"/>
                  </a:lnTo>
                  <a:lnTo>
                    <a:pt x="1036" y="1130"/>
                  </a:lnTo>
                  <a:lnTo>
                    <a:pt x="1036" y="1131"/>
                  </a:lnTo>
                  <a:lnTo>
                    <a:pt x="1038" y="1131"/>
                  </a:lnTo>
                  <a:lnTo>
                    <a:pt x="1043" y="1131"/>
                  </a:lnTo>
                  <a:lnTo>
                    <a:pt x="1044" y="1131"/>
                  </a:lnTo>
                  <a:lnTo>
                    <a:pt x="1047" y="1129"/>
                  </a:lnTo>
                  <a:lnTo>
                    <a:pt x="1051" y="1127"/>
                  </a:lnTo>
                  <a:lnTo>
                    <a:pt x="1055" y="1125"/>
                  </a:lnTo>
                  <a:lnTo>
                    <a:pt x="1060" y="1123"/>
                  </a:lnTo>
                  <a:lnTo>
                    <a:pt x="1064" y="1120"/>
                  </a:lnTo>
                  <a:lnTo>
                    <a:pt x="1067" y="1119"/>
                  </a:lnTo>
                  <a:lnTo>
                    <a:pt x="1068" y="1118"/>
                  </a:lnTo>
                  <a:lnTo>
                    <a:pt x="1069" y="1118"/>
                  </a:lnTo>
                  <a:lnTo>
                    <a:pt x="1070" y="1119"/>
                  </a:lnTo>
                  <a:lnTo>
                    <a:pt x="1071" y="1120"/>
                  </a:lnTo>
                  <a:lnTo>
                    <a:pt x="1072" y="1122"/>
                  </a:lnTo>
                  <a:lnTo>
                    <a:pt x="1073" y="1122"/>
                  </a:lnTo>
                  <a:lnTo>
                    <a:pt x="1079" y="1123"/>
                  </a:lnTo>
                  <a:lnTo>
                    <a:pt x="1086" y="1121"/>
                  </a:lnTo>
                  <a:lnTo>
                    <a:pt x="1088" y="1120"/>
                  </a:lnTo>
                  <a:lnTo>
                    <a:pt x="1089" y="1119"/>
                  </a:lnTo>
                  <a:lnTo>
                    <a:pt x="1090" y="1118"/>
                  </a:lnTo>
                  <a:lnTo>
                    <a:pt x="1091" y="1117"/>
                  </a:lnTo>
                  <a:lnTo>
                    <a:pt x="1095" y="1114"/>
                  </a:lnTo>
                  <a:lnTo>
                    <a:pt x="1100" y="1112"/>
                  </a:lnTo>
                  <a:lnTo>
                    <a:pt x="1104" y="1108"/>
                  </a:lnTo>
                  <a:lnTo>
                    <a:pt x="1107" y="1104"/>
                  </a:lnTo>
                  <a:lnTo>
                    <a:pt x="1107" y="1103"/>
                  </a:lnTo>
                  <a:lnTo>
                    <a:pt x="1105" y="1103"/>
                  </a:lnTo>
                  <a:lnTo>
                    <a:pt x="1104" y="1104"/>
                  </a:lnTo>
                  <a:lnTo>
                    <a:pt x="1103" y="1104"/>
                  </a:lnTo>
                  <a:lnTo>
                    <a:pt x="1106" y="1102"/>
                  </a:lnTo>
                  <a:lnTo>
                    <a:pt x="1109" y="1101"/>
                  </a:lnTo>
                  <a:lnTo>
                    <a:pt x="1114" y="1099"/>
                  </a:lnTo>
                  <a:lnTo>
                    <a:pt x="1119" y="1095"/>
                  </a:lnTo>
                  <a:lnTo>
                    <a:pt x="1124" y="1092"/>
                  </a:lnTo>
                  <a:lnTo>
                    <a:pt x="1129" y="1089"/>
                  </a:lnTo>
                  <a:lnTo>
                    <a:pt x="1133" y="1088"/>
                  </a:lnTo>
                  <a:lnTo>
                    <a:pt x="1134" y="1088"/>
                  </a:lnTo>
                  <a:lnTo>
                    <a:pt x="1134" y="1088"/>
                  </a:lnTo>
                  <a:lnTo>
                    <a:pt x="1132" y="1090"/>
                  </a:lnTo>
                  <a:lnTo>
                    <a:pt x="1131" y="1091"/>
                  </a:lnTo>
                  <a:lnTo>
                    <a:pt x="1130" y="1092"/>
                  </a:lnTo>
                  <a:lnTo>
                    <a:pt x="1128" y="1094"/>
                  </a:lnTo>
                  <a:lnTo>
                    <a:pt x="1126" y="1095"/>
                  </a:lnTo>
                  <a:lnTo>
                    <a:pt x="1124" y="1096"/>
                  </a:lnTo>
                  <a:lnTo>
                    <a:pt x="1121" y="1097"/>
                  </a:lnTo>
                  <a:lnTo>
                    <a:pt x="1118" y="1098"/>
                  </a:lnTo>
                  <a:lnTo>
                    <a:pt x="1117" y="1100"/>
                  </a:lnTo>
                  <a:lnTo>
                    <a:pt x="1116" y="1101"/>
                  </a:lnTo>
                  <a:lnTo>
                    <a:pt x="1117" y="1103"/>
                  </a:lnTo>
                  <a:lnTo>
                    <a:pt x="1120" y="1106"/>
                  </a:lnTo>
                  <a:lnTo>
                    <a:pt x="1124" y="1108"/>
                  </a:lnTo>
                  <a:lnTo>
                    <a:pt x="1128" y="1108"/>
                  </a:lnTo>
                  <a:lnTo>
                    <a:pt x="1129" y="1108"/>
                  </a:lnTo>
                  <a:lnTo>
                    <a:pt x="1131" y="1106"/>
                  </a:lnTo>
                  <a:lnTo>
                    <a:pt x="1132" y="1106"/>
                  </a:lnTo>
                  <a:lnTo>
                    <a:pt x="1133" y="1105"/>
                  </a:lnTo>
                  <a:lnTo>
                    <a:pt x="1135" y="1105"/>
                  </a:lnTo>
                  <a:lnTo>
                    <a:pt x="1138" y="1108"/>
                  </a:lnTo>
                  <a:lnTo>
                    <a:pt x="1141" y="1112"/>
                  </a:lnTo>
                  <a:lnTo>
                    <a:pt x="1142" y="1117"/>
                  </a:lnTo>
                  <a:lnTo>
                    <a:pt x="1147" y="1114"/>
                  </a:lnTo>
                  <a:lnTo>
                    <a:pt x="1152" y="1112"/>
                  </a:lnTo>
                  <a:lnTo>
                    <a:pt x="1158" y="1110"/>
                  </a:lnTo>
                  <a:lnTo>
                    <a:pt x="1164" y="1108"/>
                  </a:lnTo>
                  <a:lnTo>
                    <a:pt x="1170" y="1109"/>
                  </a:lnTo>
                  <a:lnTo>
                    <a:pt x="1175" y="1111"/>
                  </a:lnTo>
                  <a:lnTo>
                    <a:pt x="1179" y="1115"/>
                  </a:lnTo>
                  <a:lnTo>
                    <a:pt x="1179" y="1118"/>
                  </a:lnTo>
                  <a:lnTo>
                    <a:pt x="1175" y="1127"/>
                  </a:lnTo>
                  <a:lnTo>
                    <a:pt x="1174" y="1130"/>
                  </a:lnTo>
                  <a:lnTo>
                    <a:pt x="1175" y="1131"/>
                  </a:lnTo>
                  <a:lnTo>
                    <a:pt x="1179" y="1132"/>
                  </a:lnTo>
                  <a:lnTo>
                    <a:pt x="1182" y="1130"/>
                  </a:lnTo>
                  <a:lnTo>
                    <a:pt x="1187" y="1127"/>
                  </a:lnTo>
                  <a:lnTo>
                    <a:pt x="1190" y="1124"/>
                  </a:lnTo>
                  <a:lnTo>
                    <a:pt x="1194" y="1123"/>
                  </a:lnTo>
                  <a:lnTo>
                    <a:pt x="1195" y="1124"/>
                  </a:lnTo>
                  <a:lnTo>
                    <a:pt x="1195" y="1126"/>
                  </a:lnTo>
                  <a:lnTo>
                    <a:pt x="1194" y="1129"/>
                  </a:lnTo>
                  <a:lnTo>
                    <a:pt x="1193" y="1131"/>
                  </a:lnTo>
                  <a:lnTo>
                    <a:pt x="1192" y="1133"/>
                  </a:lnTo>
                  <a:lnTo>
                    <a:pt x="1193" y="1133"/>
                  </a:lnTo>
                  <a:lnTo>
                    <a:pt x="1198" y="1131"/>
                  </a:lnTo>
                  <a:lnTo>
                    <a:pt x="1203" y="1128"/>
                  </a:lnTo>
                  <a:lnTo>
                    <a:pt x="1206" y="1124"/>
                  </a:lnTo>
                  <a:lnTo>
                    <a:pt x="1211" y="1119"/>
                  </a:lnTo>
                  <a:lnTo>
                    <a:pt x="1211" y="1116"/>
                  </a:lnTo>
                  <a:lnTo>
                    <a:pt x="1211" y="1115"/>
                  </a:lnTo>
                  <a:lnTo>
                    <a:pt x="1216" y="1112"/>
                  </a:lnTo>
                  <a:lnTo>
                    <a:pt x="1218" y="1110"/>
                  </a:lnTo>
                  <a:lnTo>
                    <a:pt x="1220" y="1109"/>
                  </a:lnTo>
                  <a:lnTo>
                    <a:pt x="1220" y="1110"/>
                  </a:lnTo>
                  <a:lnTo>
                    <a:pt x="1220" y="1111"/>
                  </a:lnTo>
                  <a:lnTo>
                    <a:pt x="1220" y="1112"/>
                  </a:lnTo>
                  <a:lnTo>
                    <a:pt x="1220" y="1115"/>
                  </a:lnTo>
                  <a:lnTo>
                    <a:pt x="1220" y="1115"/>
                  </a:lnTo>
                  <a:lnTo>
                    <a:pt x="1222" y="1115"/>
                  </a:lnTo>
                  <a:lnTo>
                    <a:pt x="1225" y="1114"/>
                  </a:lnTo>
                  <a:lnTo>
                    <a:pt x="1231" y="1111"/>
                  </a:lnTo>
                  <a:lnTo>
                    <a:pt x="1232" y="1109"/>
                  </a:lnTo>
                  <a:lnTo>
                    <a:pt x="1233" y="1106"/>
                  </a:lnTo>
                  <a:lnTo>
                    <a:pt x="1233" y="1104"/>
                  </a:lnTo>
                  <a:lnTo>
                    <a:pt x="1235" y="1102"/>
                  </a:lnTo>
                  <a:lnTo>
                    <a:pt x="1239" y="1099"/>
                  </a:lnTo>
                  <a:lnTo>
                    <a:pt x="1243" y="1098"/>
                  </a:lnTo>
                  <a:lnTo>
                    <a:pt x="1245" y="1099"/>
                  </a:lnTo>
                  <a:lnTo>
                    <a:pt x="1248" y="1101"/>
                  </a:lnTo>
                  <a:lnTo>
                    <a:pt x="1250" y="1103"/>
                  </a:lnTo>
                  <a:lnTo>
                    <a:pt x="1253" y="1106"/>
                  </a:lnTo>
                  <a:lnTo>
                    <a:pt x="1257" y="1108"/>
                  </a:lnTo>
                  <a:lnTo>
                    <a:pt x="1258" y="1108"/>
                  </a:lnTo>
                  <a:lnTo>
                    <a:pt x="1258" y="1108"/>
                  </a:lnTo>
                  <a:lnTo>
                    <a:pt x="1258" y="1105"/>
                  </a:lnTo>
                  <a:lnTo>
                    <a:pt x="1259" y="1104"/>
                  </a:lnTo>
                  <a:lnTo>
                    <a:pt x="1263" y="1113"/>
                  </a:lnTo>
                  <a:lnTo>
                    <a:pt x="1271" y="1131"/>
                  </a:lnTo>
                  <a:lnTo>
                    <a:pt x="1271" y="1135"/>
                  </a:lnTo>
                  <a:lnTo>
                    <a:pt x="1269" y="1139"/>
                  </a:lnTo>
                  <a:lnTo>
                    <a:pt x="1266" y="1143"/>
                  </a:lnTo>
                  <a:lnTo>
                    <a:pt x="1262" y="1147"/>
                  </a:lnTo>
                  <a:lnTo>
                    <a:pt x="1256" y="1156"/>
                  </a:lnTo>
                  <a:lnTo>
                    <a:pt x="1252" y="1160"/>
                  </a:lnTo>
                  <a:lnTo>
                    <a:pt x="1249" y="1167"/>
                  </a:lnTo>
                  <a:lnTo>
                    <a:pt x="1246" y="1174"/>
                  </a:lnTo>
                  <a:lnTo>
                    <a:pt x="1243" y="1181"/>
                  </a:lnTo>
                  <a:lnTo>
                    <a:pt x="1239" y="1184"/>
                  </a:lnTo>
                  <a:lnTo>
                    <a:pt x="1236" y="1187"/>
                  </a:lnTo>
                  <a:lnTo>
                    <a:pt x="1233" y="1191"/>
                  </a:lnTo>
                  <a:lnTo>
                    <a:pt x="1232" y="1193"/>
                  </a:lnTo>
                  <a:lnTo>
                    <a:pt x="1234" y="1192"/>
                  </a:lnTo>
                  <a:lnTo>
                    <a:pt x="1235" y="1191"/>
                  </a:lnTo>
                  <a:lnTo>
                    <a:pt x="1237" y="1189"/>
                  </a:lnTo>
                  <a:lnTo>
                    <a:pt x="1240" y="1185"/>
                  </a:lnTo>
                  <a:lnTo>
                    <a:pt x="1244" y="1182"/>
                  </a:lnTo>
                  <a:lnTo>
                    <a:pt x="1244" y="1181"/>
                  </a:lnTo>
                  <a:lnTo>
                    <a:pt x="1244" y="1180"/>
                  </a:lnTo>
                  <a:lnTo>
                    <a:pt x="1245" y="1179"/>
                  </a:lnTo>
                  <a:lnTo>
                    <a:pt x="1245" y="1177"/>
                  </a:lnTo>
                  <a:lnTo>
                    <a:pt x="1246" y="1174"/>
                  </a:lnTo>
                  <a:lnTo>
                    <a:pt x="1248" y="1172"/>
                  </a:lnTo>
                  <a:lnTo>
                    <a:pt x="1249" y="1169"/>
                  </a:lnTo>
                  <a:lnTo>
                    <a:pt x="1250" y="1166"/>
                  </a:lnTo>
                  <a:lnTo>
                    <a:pt x="1253" y="1165"/>
                  </a:lnTo>
                  <a:lnTo>
                    <a:pt x="1249" y="1173"/>
                  </a:lnTo>
                  <a:lnTo>
                    <a:pt x="1251" y="1170"/>
                  </a:lnTo>
                  <a:lnTo>
                    <a:pt x="1253" y="1167"/>
                  </a:lnTo>
                  <a:lnTo>
                    <a:pt x="1255" y="1166"/>
                  </a:lnTo>
                  <a:lnTo>
                    <a:pt x="1256" y="1166"/>
                  </a:lnTo>
                  <a:lnTo>
                    <a:pt x="1257" y="1163"/>
                  </a:lnTo>
                  <a:lnTo>
                    <a:pt x="1258" y="1158"/>
                  </a:lnTo>
                  <a:lnTo>
                    <a:pt x="1260" y="1155"/>
                  </a:lnTo>
                  <a:lnTo>
                    <a:pt x="1263" y="1152"/>
                  </a:lnTo>
                  <a:lnTo>
                    <a:pt x="1266" y="1149"/>
                  </a:lnTo>
                  <a:lnTo>
                    <a:pt x="1275" y="1142"/>
                  </a:lnTo>
                  <a:lnTo>
                    <a:pt x="1278" y="1139"/>
                  </a:lnTo>
                  <a:lnTo>
                    <a:pt x="1281" y="1137"/>
                  </a:lnTo>
                  <a:lnTo>
                    <a:pt x="1282" y="1137"/>
                  </a:lnTo>
                  <a:lnTo>
                    <a:pt x="1281" y="1138"/>
                  </a:lnTo>
                  <a:lnTo>
                    <a:pt x="1279" y="1141"/>
                  </a:lnTo>
                  <a:lnTo>
                    <a:pt x="1277" y="1146"/>
                  </a:lnTo>
                  <a:lnTo>
                    <a:pt x="1271" y="1157"/>
                  </a:lnTo>
                  <a:lnTo>
                    <a:pt x="1267" y="1163"/>
                  </a:lnTo>
                  <a:lnTo>
                    <a:pt x="1267" y="1165"/>
                  </a:lnTo>
                  <a:lnTo>
                    <a:pt x="1266" y="1169"/>
                  </a:lnTo>
                  <a:lnTo>
                    <a:pt x="1264" y="1173"/>
                  </a:lnTo>
                  <a:lnTo>
                    <a:pt x="1262" y="1178"/>
                  </a:lnTo>
                  <a:lnTo>
                    <a:pt x="1262" y="1178"/>
                  </a:lnTo>
                  <a:lnTo>
                    <a:pt x="1263" y="1177"/>
                  </a:lnTo>
                  <a:lnTo>
                    <a:pt x="1263" y="1176"/>
                  </a:lnTo>
                  <a:lnTo>
                    <a:pt x="1264" y="1175"/>
                  </a:lnTo>
                  <a:lnTo>
                    <a:pt x="1264" y="1174"/>
                  </a:lnTo>
                  <a:lnTo>
                    <a:pt x="1265" y="1173"/>
                  </a:lnTo>
                  <a:lnTo>
                    <a:pt x="1272" y="1160"/>
                  </a:lnTo>
                  <a:lnTo>
                    <a:pt x="1274" y="1158"/>
                  </a:lnTo>
                  <a:lnTo>
                    <a:pt x="1275" y="1157"/>
                  </a:lnTo>
                  <a:lnTo>
                    <a:pt x="1276" y="1156"/>
                  </a:lnTo>
                  <a:lnTo>
                    <a:pt x="1278" y="1154"/>
                  </a:lnTo>
                  <a:lnTo>
                    <a:pt x="1278" y="1150"/>
                  </a:lnTo>
                  <a:lnTo>
                    <a:pt x="1280" y="1145"/>
                  </a:lnTo>
                  <a:lnTo>
                    <a:pt x="1284" y="1139"/>
                  </a:lnTo>
                  <a:lnTo>
                    <a:pt x="1285" y="1138"/>
                  </a:lnTo>
                  <a:lnTo>
                    <a:pt x="1290" y="1135"/>
                  </a:lnTo>
                  <a:lnTo>
                    <a:pt x="1296" y="1128"/>
                  </a:lnTo>
                  <a:lnTo>
                    <a:pt x="1299" y="1126"/>
                  </a:lnTo>
                  <a:lnTo>
                    <a:pt x="1302" y="1124"/>
                  </a:lnTo>
                  <a:lnTo>
                    <a:pt x="1306" y="1123"/>
                  </a:lnTo>
                  <a:lnTo>
                    <a:pt x="1312" y="1120"/>
                  </a:lnTo>
                  <a:lnTo>
                    <a:pt x="1312" y="1123"/>
                  </a:lnTo>
                  <a:lnTo>
                    <a:pt x="1311" y="1123"/>
                  </a:lnTo>
                  <a:lnTo>
                    <a:pt x="1309" y="1129"/>
                  </a:lnTo>
                  <a:lnTo>
                    <a:pt x="1307" y="1135"/>
                  </a:lnTo>
                  <a:lnTo>
                    <a:pt x="1305" y="1141"/>
                  </a:lnTo>
                  <a:lnTo>
                    <a:pt x="1305" y="1142"/>
                  </a:lnTo>
                  <a:lnTo>
                    <a:pt x="1308" y="1137"/>
                  </a:lnTo>
                  <a:lnTo>
                    <a:pt x="1309" y="1134"/>
                  </a:lnTo>
                  <a:lnTo>
                    <a:pt x="1311" y="1129"/>
                  </a:lnTo>
                  <a:lnTo>
                    <a:pt x="1312" y="1127"/>
                  </a:lnTo>
                  <a:lnTo>
                    <a:pt x="1313" y="1124"/>
                  </a:lnTo>
                  <a:lnTo>
                    <a:pt x="1321" y="1115"/>
                  </a:lnTo>
                  <a:lnTo>
                    <a:pt x="1323" y="1114"/>
                  </a:lnTo>
                  <a:lnTo>
                    <a:pt x="1324" y="1114"/>
                  </a:lnTo>
                  <a:lnTo>
                    <a:pt x="1325" y="1113"/>
                  </a:lnTo>
                  <a:lnTo>
                    <a:pt x="1327" y="1112"/>
                  </a:lnTo>
                  <a:lnTo>
                    <a:pt x="1333" y="1105"/>
                  </a:lnTo>
                  <a:lnTo>
                    <a:pt x="1338" y="1098"/>
                  </a:lnTo>
                  <a:lnTo>
                    <a:pt x="1343" y="1091"/>
                  </a:lnTo>
                  <a:lnTo>
                    <a:pt x="1345" y="1089"/>
                  </a:lnTo>
                  <a:lnTo>
                    <a:pt x="1349" y="1087"/>
                  </a:lnTo>
                  <a:lnTo>
                    <a:pt x="1350" y="1086"/>
                  </a:lnTo>
                  <a:lnTo>
                    <a:pt x="1352" y="1084"/>
                  </a:lnTo>
                  <a:lnTo>
                    <a:pt x="1354" y="1080"/>
                  </a:lnTo>
                  <a:lnTo>
                    <a:pt x="1357" y="1077"/>
                  </a:lnTo>
                  <a:lnTo>
                    <a:pt x="1359" y="1075"/>
                  </a:lnTo>
                  <a:lnTo>
                    <a:pt x="1362" y="1074"/>
                  </a:lnTo>
                  <a:lnTo>
                    <a:pt x="1363" y="1076"/>
                  </a:lnTo>
                  <a:lnTo>
                    <a:pt x="1363" y="1078"/>
                  </a:lnTo>
                  <a:lnTo>
                    <a:pt x="1362" y="1081"/>
                  </a:lnTo>
                  <a:lnTo>
                    <a:pt x="1360" y="1084"/>
                  </a:lnTo>
                  <a:lnTo>
                    <a:pt x="1358" y="1086"/>
                  </a:lnTo>
                  <a:lnTo>
                    <a:pt x="1357" y="1089"/>
                  </a:lnTo>
                  <a:lnTo>
                    <a:pt x="1354" y="1097"/>
                  </a:lnTo>
                  <a:lnTo>
                    <a:pt x="1350" y="1105"/>
                  </a:lnTo>
                  <a:lnTo>
                    <a:pt x="1337" y="1132"/>
                  </a:lnTo>
                  <a:lnTo>
                    <a:pt x="1322" y="1158"/>
                  </a:lnTo>
                  <a:lnTo>
                    <a:pt x="1306" y="1184"/>
                  </a:lnTo>
                  <a:lnTo>
                    <a:pt x="1290" y="1209"/>
                  </a:lnTo>
                  <a:lnTo>
                    <a:pt x="1293" y="1208"/>
                  </a:lnTo>
                  <a:lnTo>
                    <a:pt x="1266" y="1247"/>
                  </a:lnTo>
                  <a:lnTo>
                    <a:pt x="1237" y="1283"/>
                  </a:lnTo>
                  <a:lnTo>
                    <a:pt x="1206" y="1319"/>
                  </a:lnTo>
                  <a:lnTo>
                    <a:pt x="1173" y="1352"/>
                  </a:lnTo>
                  <a:lnTo>
                    <a:pt x="1138" y="1384"/>
                  </a:lnTo>
                  <a:lnTo>
                    <a:pt x="1102" y="1414"/>
                  </a:lnTo>
                  <a:lnTo>
                    <a:pt x="1064" y="1442"/>
                  </a:lnTo>
                  <a:lnTo>
                    <a:pt x="1024" y="1468"/>
                  </a:lnTo>
                  <a:lnTo>
                    <a:pt x="983" y="1491"/>
                  </a:lnTo>
                  <a:lnTo>
                    <a:pt x="941" y="1513"/>
                  </a:lnTo>
                  <a:lnTo>
                    <a:pt x="898" y="1532"/>
                  </a:lnTo>
                  <a:lnTo>
                    <a:pt x="853" y="1549"/>
                  </a:lnTo>
                  <a:lnTo>
                    <a:pt x="853" y="1547"/>
                  </a:lnTo>
                  <a:lnTo>
                    <a:pt x="862" y="1544"/>
                  </a:lnTo>
                  <a:lnTo>
                    <a:pt x="872" y="1540"/>
                  </a:lnTo>
                  <a:lnTo>
                    <a:pt x="882" y="1535"/>
                  </a:lnTo>
                  <a:lnTo>
                    <a:pt x="892" y="1528"/>
                  </a:lnTo>
                  <a:lnTo>
                    <a:pt x="902" y="1522"/>
                  </a:lnTo>
                  <a:lnTo>
                    <a:pt x="910" y="1515"/>
                  </a:lnTo>
                  <a:lnTo>
                    <a:pt x="916" y="1509"/>
                  </a:lnTo>
                  <a:lnTo>
                    <a:pt x="916" y="1509"/>
                  </a:lnTo>
                  <a:lnTo>
                    <a:pt x="916" y="1509"/>
                  </a:lnTo>
                  <a:lnTo>
                    <a:pt x="915" y="1509"/>
                  </a:lnTo>
                  <a:lnTo>
                    <a:pt x="914" y="1510"/>
                  </a:lnTo>
                  <a:lnTo>
                    <a:pt x="914" y="1510"/>
                  </a:lnTo>
                  <a:lnTo>
                    <a:pt x="916" y="1508"/>
                  </a:lnTo>
                  <a:lnTo>
                    <a:pt x="919" y="1505"/>
                  </a:lnTo>
                  <a:lnTo>
                    <a:pt x="923" y="1501"/>
                  </a:lnTo>
                  <a:lnTo>
                    <a:pt x="929" y="1497"/>
                  </a:lnTo>
                  <a:lnTo>
                    <a:pt x="933" y="1492"/>
                  </a:lnTo>
                  <a:lnTo>
                    <a:pt x="936" y="1487"/>
                  </a:lnTo>
                  <a:lnTo>
                    <a:pt x="938" y="1483"/>
                  </a:lnTo>
                  <a:lnTo>
                    <a:pt x="938" y="1478"/>
                  </a:lnTo>
                  <a:lnTo>
                    <a:pt x="937" y="1477"/>
                  </a:lnTo>
                  <a:lnTo>
                    <a:pt x="935" y="1477"/>
                  </a:lnTo>
                  <a:lnTo>
                    <a:pt x="930" y="1479"/>
                  </a:lnTo>
                  <a:lnTo>
                    <a:pt x="927" y="1480"/>
                  </a:lnTo>
                  <a:lnTo>
                    <a:pt x="902" y="1481"/>
                  </a:lnTo>
                  <a:lnTo>
                    <a:pt x="877" y="1481"/>
                  </a:lnTo>
                  <a:lnTo>
                    <a:pt x="868" y="1481"/>
                  </a:lnTo>
                  <a:lnTo>
                    <a:pt x="862" y="1480"/>
                  </a:lnTo>
                  <a:lnTo>
                    <a:pt x="859" y="1480"/>
                  </a:lnTo>
                  <a:lnTo>
                    <a:pt x="858" y="1479"/>
                  </a:lnTo>
                  <a:lnTo>
                    <a:pt x="859" y="1478"/>
                  </a:lnTo>
                  <a:lnTo>
                    <a:pt x="860" y="1478"/>
                  </a:lnTo>
                  <a:lnTo>
                    <a:pt x="862" y="1477"/>
                  </a:lnTo>
                  <a:lnTo>
                    <a:pt x="865" y="1476"/>
                  </a:lnTo>
                  <a:lnTo>
                    <a:pt x="866" y="1474"/>
                  </a:lnTo>
                  <a:lnTo>
                    <a:pt x="867" y="1472"/>
                  </a:lnTo>
                  <a:lnTo>
                    <a:pt x="866" y="1470"/>
                  </a:lnTo>
                  <a:lnTo>
                    <a:pt x="863" y="1467"/>
                  </a:lnTo>
                  <a:lnTo>
                    <a:pt x="860" y="1465"/>
                  </a:lnTo>
                  <a:lnTo>
                    <a:pt x="855" y="1463"/>
                  </a:lnTo>
                  <a:lnTo>
                    <a:pt x="851" y="1461"/>
                  </a:lnTo>
                  <a:lnTo>
                    <a:pt x="848" y="1458"/>
                  </a:lnTo>
                  <a:lnTo>
                    <a:pt x="848" y="1457"/>
                  </a:lnTo>
                  <a:lnTo>
                    <a:pt x="849" y="1456"/>
                  </a:lnTo>
                  <a:lnTo>
                    <a:pt x="849" y="1455"/>
                  </a:lnTo>
                  <a:lnTo>
                    <a:pt x="843" y="1445"/>
                  </a:lnTo>
                  <a:lnTo>
                    <a:pt x="835" y="1436"/>
                  </a:lnTo>
                  <a:lnTo>
                    <a:pt x="830" y="1433"/>
                  </a:lnTo>
                  <a:lnTo>
                    <a:pt x="825" y="1431"/>
                  </a:lnTo>
                  <a:lnTo>
                    <a:pt x="821" y="1427"/>
                  </a:lnTo>
                  <a:lnTo>
                    <a:pt x="817" y="1422"/>
                  </a:lnTo>
                  <a:lnTo>
                    <a:pt x="815" y="1421"/>
                  </a:lnTo>
                  <a:lnTo>
                    <a:pt x="807" y="1421"/>
                  </a:lnTo>
                  <a:lnTo>
                    <a:pt x="804" y="1420"/>
                  </a:lnTo>
                  <a:lnTo>
                    <a:pt x="804" y="1420"/>
                  </a:lnTo>
                  <a:lnTo>
                    <a:pt x="803" y="1419"/>
                  </a:lnTo>
                  <a:lnTo>
                    <a:pt x="804" y="1418"/>
                  </a:lnTo>
                  <a:lnTo>
                    <a:pt x="804" y="1414"/>
                  </a:lnTo>
                  <a:lnTo>
                    <a:pt x="802" y="1412"/>
                  </a:lnTo>
                  <a:lnTo>
                    <a:pt x="800" y="1411"/>
                  </a:lnTo>
                  <a:lnTo>
                    <a:pt x="797" y="1409"/>
                  </a:lnTo>
                  <a:lnTo>
                    <a:pt x="796" y="1407"/>
                  </a:lnTo>
                  <a:lnTo>
                    <a:pt x="796" y="1404"/>
                  </a:lnTo>
                  <a:lnTo>
                    <a:pt x="798" y="1400"/>
                  </a:lnTo>
                  <a:lnTo>
                    <a:pt x="803" y="1395"/>
                  </a:lnTo>
                  <a:lnTo>
                    <a:pt x="808" y="1391"/>
                  </a:lnTo>
                  <a:lnTo>
                    <a:pt x="812" y="1388"/>
                  </a:lnTo>
                  <a:lnTo>
                    <a:pt x="816" y="1386"/>
                  </a:lnTo>
                  <a:lnTo>
                    <a:pt x="822" y="1384"/>
                  </a:lnTo>
                  <a:lnTo>
                    <a:pt x="823" y="1382"/>
                  </a:lnTo>
                  <a:lnTo>
                    <a:pt x="825" y="1378"/>
                  </a:lnTo>
                  <a:lnTo>
                    <a:pt x="827" y="1373"/>
                  </a:lnTo>
                  <a:lnTo>
                    <a:pt x="828" y="1367"/>
                  </a:lnTo>
                  <a:lnTo>
                    <a:pt x="827" y="1368"/>
                  </a:lnTo>
                  <a:lnTo>
                    <a:pt x="827" y="1369"/>
                  </a:lnTo>
                  <a:lnTo>
                    <a:pt x="826" y="1371"/>
                  </a:lnTo>
                  <a:lnTo>
                    <a:pt x="825" y="1372"/>
                  </a:lnTo>
                  <a:lnTo>
                    <a:pt x="823" y="1372"/>
                  </a:lnTo>
                  <a:lnTo>
                    <a:pt x="820" y="1373"/>
                  </a:lnTo>
                  <a:lnTo>
                    <a:pt x="816" y="1375"/>
                  </a:lnTo>
                  <a:lnTo>
                    <a:pt x="813" y="1376"/>
                  </a:lnTo>
                  <a:lnTo>
                    <a:pt x="810" y="1376"/>
                  </a:lnTo>
                  <a:lnTo>
                    <a:pt x="807" y="1375"/>
                  </a:lnTo>
                  <a:lnTo>
                    <a:pt x="805" y="1372"/>
                  </a:lnTo>
                  <a:lnTo>
                    <a:pt x="805" y="1367"/>
                  </a:lnTo>
                  <a:lnTo>
                    <a:pt x="806" y="1363"/>
                  </a:lnTo>
                  <a:lnTo>
                    <a:pt x="808" y="1359"/>
                  </a:lnTo>
                  <a:lnTo>
                    <a:pt x="811" y="1357"/>
                  </a:lnTo>
                  <a:lnTo>
                    <a:pt x="815" y="1356"/>
                  </a:lnTo>
                  <a:lnTo>
                    <a:pt x="818" y="1354"/>
                  </a:lnTo>
                  <a:lnTo>
                    <a:pt x="821" y="1352"/>
                  </a:lnTo>
                  <a:lnTo>
                    <a:pt x="821" y="1351"/>
                  </a:lnTo>
                  <a:lnTo>
                    <a:pt x="820" y="1351"/>
                  </a:lnTo>
                  <a:lnTo>
                    <a:pt x="819" y="1351"/>
                  </a:lnTo>
                  <a:lnTo>
                    <a:pt x="818" y="1351"/>
                  </a:lnTo>
                  <a:lnTo>
                    <a:pt x="817" y="1350"/>
                  </a:lnTo>
                  <a:lnTo>
                    <a:pt x="817" y="1350"/>
                  </a:lnTo>
                  <a:lnTo>
                    <a:pt x="817" y="1349"/>
                  </a:lnTo>
                  <a:lnTo>
                    <a:pt x="818" y="1347"/>
                  </a:lnTo>
                  <a:lnTo>
                    <a:pt x="821" y="1346"/>
                  </a:lnTo>
                  <a:lnTo>
                    <a:pt x="823" y="1345"/>
                  </a:lnTo>
                  <a:lnTo>
                    <a:pt x="825" y="1343"/>
                  </a:lnTo>
                  <a:lnTo>
                    <a:pt x="826" y="1339"/>
                  </a:lnTo>
                  <a:lnTo>
                    <a:pt x="825" y="1336"/>
                  </a:lnTo>
                  <a:lnTo>
                    <a:pt x="826" y="1332"/>
                  </a:lnTo>
                  <a:lnTo>
                    <a:pt x="829" y="1331"/>
                  </a:lnTo>
                  <a:lnTo>
                    <a:pt x="833" y="1329"/>
                  </a:lnTo>
                  <a:lnTo>
                    <a:pt x="838" y="1327"/>
                  </a:lnTo>
                  <a:lnTo>
                    <a:pt x="846" y="1324"/>
                  </a:lnTo>
                  <a:lnTo>
                    <a:pt x="848" y="1322"/>
                  </a:lnTo>
                  <a:lnTo>
                    <a:pt x="849" y="1321"/>
                  </a:lnTo>
                  <a:lnTo>
                    <a:pt x="849" y="1320"/>
                  </a:lnTo>
                  <a:lnTo>
                    <a:pt x="848" y="1319"/>
                  </a:lnTo>
                  <a:lnTo>
                    <a:pt x="847" y="1319"/>
                  </a:lnTo>
                  <a:lnTo>
                    <a:pt x="846" y="1318"/>
                  </a:lnTo>
                  <a:lnTo>
                    <a:pt x="845" y="1318"/>
                  </a:lnTo>
                  <a:lnTo>
                    <a:pt x="845" y="1318"/>
                  </a:lnTo>
                  <a:lnTo>
                    <a:pt x="853" y="1311"/>
                  </a:lnTo>
                  <a:lnTo>
                    <a:pt x="862" y="1306"/>
                  </a:lnTo>
                  <a:lnTo>
                    <a:pt x="869" y="1299"/>
                  </a:lnTo>
                  <a:lnTo>
                    <a:pt x="870" y="1298"/>
                  </a:lnTo>
                  <a:lnTo>
                    <a:pt x="871" y="1297"/>
                  </a:lnTo>
                  <a:lnTo>
                    <a:pt x="871" y="1294"/>
                  </a:lnTo>
                  <a:lnTo>
                    <a:pt x="871" y="1293"/>
                  </a:lnTo>
                  <a:lnTo>
                    <a:pt x="873" y="1291"/>
                  </a:lnTo>
                  <a:lnTo>
                    <a:pt x="874" y="1290"/>
                  </a:lnTo>
                  <a:lnTo>
                    <a:pt x="878" y="1285"/>
                  </a:lnTo>
                  <a:lnTo>
                    <a:pt x="880" y="1283"/>
                  </a:lnTo>
                  <a:lnTo>
                    <a:pt x="882" y="1281"/>
                  </a:lnTo>
                  <a:lnTo>
                    <a:pt x="883" y="1278"/>
                  </a:lnTo>
                  <a:lnTo>
                    <a:pt x="883" y="1277"/>
                  </a:lnTo>
                  <a:lnTo>
                    <a:pt x="882" y="1277"/>
                  </a:lnTo>
                  <a:lnTo>
                    <a:pt x="880" y="1278"/>
                  </a:lnTo>
                  <a:lnTo>
                    <a:pt x="879" y="1278"/>
                  </a:lnTo>
                  <a:lnTo>
                    <a:pt x="878" y="1279"/>
                  </a:lnTo>
                  <a:lnTo>
                    <a:pt x="877" y="1279"/>
                  </a:lnTo>
                  <a:lnTo>
                    <a:pt x="877" y="1278"/>
                  </a:lnTo>
                  <a:lnTo>
                    <a:pt x="875" y="1271"/>
                  </a:lnTo>
                  <a:lnTo>
                    <a:pt x="876" y="1264"/>
                  </a:lnTo>
                  <a:lnTo>
                    <a:pt x="875" y="1257"/>
                  </a:lnTo>
                  <a:lnTo>
                    <a:pt x="874" y="1249"/>
                  </a:lnTo>
                  <a:lnTo>
                    <a:pt x="873" y="1240"/>
                  </a:lnTo>
                  <a:lnTo>
                    <a:pt x="870" y="1232"/>
                  </a:lnTo>
                  <a:lnTo>
                    <a:pt x="868" y="1229"/>
                  </a:lnTo>
                  <a:lnTo>
                    <a:pt x="865" y="1227"/>
                  </a:lnTo>
                  <a:lnTo>
                    <a:pt x="862" y="1225"/>
                  </a:lnTo>
                  <a:lnTo>
                    <a:pt x="860" y="1221"/>
                  </a:lnTo>
                  <a:lnTo>
                    <a:pt x="860" y="1220"/>
                  </a:lnTo>
                  <a:lnTo>
                    <a:pt x="858" y="1220"/>
                  </a:lnTo>
                  <a:lnTo>
                    <a:pt x="858" y="1220"/>
                  </a:lnTo>
                  <a:lnTo>
                    <a:pt x="859" y="1219"/>
                  </a:lnTo>
                  <a:lnTo>
                    <a:pt x="859" y="1218"/>
                  </a:lnTo>
                  <a:lnTo>
                    <a:pt x="859" y="1217"/>
                  </a:lnTo>
                  <a:lnTo>
                    <a:pt x="859" y="1216"/>
                  </a:lnTo>
                  <a:lnTo>
                    <a:pt x="858" y="1215"/>
                  </a:lnTo>
                  <a:lnTo>
                    <a:pt x="858" y="1215"/>
                  </a:lnTo>
                  <a:lnTo>
                    <a:pt x="858" y="1215"/>
                  </a:lnTo>
                  <a:lnTo>
                    <a:pt x="858" y="1214"/>
                  </a:lnTo>
                  <a:lnTo>
                    <a:pt x="858" y="1214"/>
                  </a:lnTo>
                  <a:lnTo>
                    <a:pt x="859" y="1213"/>
                  </a:lnTo>
                  <a:lnTo>
                    <a:pt x="859" y="1213"/>
                  </a:lnTo>
                  <a:lnTo>
                    <a:pt x="855" y="1211"/>
                  </a:lnTo>
                  <a:lnTo>
                    <a:pt x="852" y="1210"/>
                  </a:lnTo>
                  <a:lnTo>
                    <a:pt x="849" y="1209"/>
                  </a:lnTo>
                  <a:lnTo>
                    <a:pt x="844" y="1210"/>
                  </a:lnTo>
                  <a:lnTo>
                    <a:pt x="839" y="1212"/>
                  </a:lnTo>
                  <a:lnTo>
                    <a:pt x="834" y="1216"/>
                  </a:lnTo>
                  <a:lnTo>
                    <a:pt x="829" y="1220"/>
                  </a:lnTo>
                  <a:lnTo>
                    <a:pt x="825" y="1224"/>
                  </a:lnTo>
                  <a:lnTo>
                    <a:pt x="823" y="1226"/>
                  </a:lnTo>
                  <a:lnTo>
                    <a:pt x="822" y="1230"/>
                  </a:lnTo>
                  <a:lnTo>
                    <a:pt x="823" y="1234"/>
                  </a:lnTo>
                  <a:lnTo>
                    <a:pt x="824" y="1238"/>
                  </a:lnTo>
                  <a:lnTo>
                    <a:pt x="823" y="1241"/>
                  </a:lnTo>
                  <a:lnTo>
                    <a:pt x="821" y="1243"/>
                  </a:lnTo>
                  <a:lnTo>
                    <a:pt x="817" y="1244"/>
                  </a:lnTo>
                  <a:lnTo>
                    <a:pt x="814" y="1243"/>
                  </a:lnTo>
                  <a:lnTo>
                    <a:pt x="813" y="1241"/>
                  </a:lnTo>
                  <a:lnTo>
                    <a:pt x="813" y="1239"/>
                  </a:lnTo>
                  <a:lnTo>
                    <a:pt x="814" y="1237"/>
                  </a:lnTo>
                  <a:lnTo>
                    <a:pt x="813" y="1235"/>
                  </a:lnTo>
                  <a:lnTo>
                    <a:pt x="812" y="1233"/>
                  </a:lnTo>
                  <a:lnTo>
                    <a:pt x="810" y="1233"/>
                  </a:lnTo>
                  <a:lnTo>
                    <a:pt x="807" y="1235"/>
                  </a:lnTo>
                  <a:lnTo>
                    <a:pt x="805" y="1237"/>
                  </a:lnTo>
                  <a:lnTo>
                    <a:pt x="803" y="1238"/>
                  </a:lnTo>
                  <a:lnTo>
                    <a:pt x="800" y="1236"/>
                  </a:lnTo>
                  <a:lnTo>
                    <a:pt x="797" y="1234"/>
                  </a:lnTo>
                  <a:lnTo>
                    <a:pt x="794" y="1231"/>
                  </a:lnTo>
                  <a:lnTo>
                    <a:pt x="791" y="1230"/>
                  </a:lnTo>
                  <a:lnTo>
                    <a:pt x="787" y="1231"/>
                  </a:lnTo>
                  <a:lnTo>
                    <a:pt x="784" y="1234"/>
                  </a:lnTo>
                  <a:lnTo>
                    <a:pt x="780" y="1236"/>
                  </a:lnTo>
                  <a:lnTo>
                    <a:pt x="777" y="1237"/>
                  </a:lnTo>
                  <a:lnTo>
                    <a:pt x="775" y="1235"/>
                  </a:lnTo>
                  <a:lnTo>
                    <a:pt x="774" y="1233"/>
                  </a:lnTo>
                  <a:lnTo>
                    <a:pt x="774" y="1230"/>
                  </a:lnTo>
                  <a:lnTo>
                    <a:pt x="772" y="1228"/>
                  </a:lnTo>
                  <a:lnTo>
                    <a:pt x="769" y="1227"/>
                  </a:lnTo>
                  <a:lnTo>
                    <a:pt x="767" y="1228"/>
                  </a:lnTo>
                  <a:lnTo>
                    <a:pt x="764" y="1229"/>
                  </a:lnTo>
                  <a:lnTo>
                    <a:pt x="762" y="1229"/>
                  </a:lnTo>
                  <a:lnTo>
                    <a:pt x="761" y="1230"/>
                  </a:lnTo>
                  <a:lnTo>
                    <a:pt x="761" y="1228"/>
                  </a:lnTo>
                  <a:lnTo>
                    <a:pt x="762" y="1227"/>
                  </a:lnTo>
                  <a:lnTo>
                    <a:pt x="764" y="1224"/>
                  </a:lnTo>
                  <a:lnTo>
                    <a:pt x="763" y="1223"/>
                  </a:lnTo>
                  <a:lnTo>
                    <a:pt x="760" y="1219"/>
                  </a:lnTo>
                  <a:lnTo>
                    <a:pt x="758" y="1216"/>
                  </a:lnTo>
                  <a:lnTo>
                    <a:pt x="756" y="1215"/>
                  </a:lnTo>
                  <a:lnTo>
                    <a:pt x="754" y="1216"/>
                  </a:lnTo>
                  <a:lnTo>
                    <a:pt x="753" y="1217"/>
                  </a:lnTo>
                  <a:lnTo>
                    <a:pt x="750" y="1219"/>
                  </a:lnTo>
                  <a:lnTo>
                    <a:pt x="748" y="1218"/>
                  </a:lnTo>
                  <a:lnTo>
                    <a:pt x="745" y="1216"/>
                  </a:lnTo>
                  <a:lnTo>
                    <a:pt x="744" y="1216"/>
                  </a:lnTo>
                  <a:lnTo>
                    <a:pt x="744" y="1215"/>
                  </a:lnTo>
                  <a:lnTo>
                    <a:pt x="744" y="1213"/>
                  </a:lnTo>
                  <a:lnTo>
                    <a:pt x="743" y="1212"/>
                  </a:lnTo>
                  <a:lnTo>
                    <a:pt x="743" y="1211"/>
                  </a:lnTo>
                  <a:lnTo>
                    <a:pt x="743" y="1210"/>
                  </a:lnTo>
                  <a:lnTo>
                    <a:pt x="739" y="1209"/>
                  </a:lnTo>
                  <a:lnTo>
                    <a:pt x="735" y="1208"/>
                  </a:lnTo>
                  <a:lnTo>
                    <a:pt x="732" y="1206"/>
                  </a:lnTo>
                  <a:lnTo>
                    <a:pt x="729" y="1202"/>
                  </a:lnTo>
                  <a:lnTo>
                    <a:pt x="726" y="1198"/>
                  </a:lnTo>
                  <a:lnTo>
                    <a:pt x="724" y="1194"/>
                  </a:lnTo>
                  <a:lnTo>
                    <a:pt x="720" y="1191"/>
                  </a:lnTo>
                  <a:lnTo>
                    <a:pt x="717" y="1188"/>
                  </a:lnTo>
                  <a:lnTo>
                    <a:pt x="712" y="1186"/>
                  </a:lnTo>
                  <a:lnTo>
                    <a:pt x="708" y="1184"/>
                  </a:lnTo>
                  <a:lnTo>
                    <a:pt x="707" y="1183"/>
                  </a:lnTo>
                  <a:lnTo>
                    <a:pt x="705" y="1180"/>
                  </a:lnTo>
                  <a:lnTo>
                    <a:pt x="704" y="1179"/>
                  </a:lnTo>
                  <a:lnTo>
                    <a:pt x="703" y="1177"/>
                  </a:lnTo>
                  <a:lnTo>
                    <a:pt x="695" y="1173"/>
                  </a:lnTo>
                  <a:lnTo>
                    <a:pt x="691" y="1172"/>
                  </a:lnTo>
                  <a:lnTo>
                    <a:pt x="687" y="1169"/>
                  </a:lnTo>
                  <a:lnTo>
                    <a:pt x="685" y="1167"/>
                  </a:lnTo>
                  <a:lnTo>
                    <a:pt x="685" y="1166"/>
                  </a:lnTo>
                  <a:lnTo>
                    <a:pt x="686" y="1166"/>
                  </a:lnTo>
                  <a:lnTo>
                    <a:pt x="692" y="1166"/>
                  </a:lnTo>
                  <a:lnTo>
                    <a:pt x="692" y="1165"/>
                  </a:lnTo>
                  <a:lnTo>
                    <a:pt x="690" y="1161"/>
                  </a:lnTo>
                  <a:lnTo>
                    <a:pt x="686" y="1159"/>
                  </a:lnTo>
                  <a:lnTo>
                    <a:pt x="682" y="1158"/>
                  </a:lnTo>
                  <a:lnTo>
                    <a:pt x="681" y="1158"/>
                  </a:lnTo>
                  <a:lnTo>
                    <a:pt x="681" y="1163"/>
                  </a:lnTo>
                  <a:lnTo>
                    <a:pt x="681" y="1163"/>
                  </a:lnTo>
                  <a:lnTo>
                    <a:pt x="675" y="1162"/>
                  </a:lnTo>
                  <a:lnTo>
                    <a:pt x="666" y="1160"/>
                  </a:lnTo>
                  <a:lnTo>
                    <a:pt x="656" y="1158"/>
                  </a:lnTo>
                  <a:lnTo>
                    <a:pt x="645" y="1156"/>
                  </a:lnTo>
                  <a:lnTo>
                    <a:pt x="633" y="1154"/>
                  </a:lnTo>
                  <a:lnTo>
                    <a:pt x="622" y="1151"/>
                  </a:lnTo>
                  <a:lnTo>
                    <a:pt x="611" y="1148"/>
                  </a:lnTo>
                  <a:lnTo>
                    <a:pt x="603" y="1145"/>
                  </a:lnTo>
                  <a:lnTo>
                    <a:pt x="596" y="1142"/>
                  </a:lnTo>
                  <a:lnTo>
                    <a:pt x="592" y="1139"/>
                  </a:lnTo>
                  <a:lnTo>
                    <a:pt x="589" y="1136"/>
                  </a:lnTo>
                  <a:lnTo>
                    <a:pt x="586" y="1131"/>
                  </a:lnTo>
                  <a:lnTo>
                    <a:pt x="583" y="1130"/>
                  </a:lnTo>
                  <a:lnTo>
                    <a:pt x="582" y="1130"/>
                  </a:lnTo>
                  <a:lnTo>
                    <a:pt x="581" y="1130"/>
                  </a:lnTo>
                  <a:lnTo>
                    <a:pt x="578" y="1128"/>
                  </a:lnTo>
                  <a:lnTo>
                    <a:pt x="577" y="1126"/>
                  </a:lnTo>
                  <a:lnTo>
                    <a:pt x="578" y="1126"/>
                  </a:lnTo>
                  <a:lnTo>
                    <a:pt x="578" y="1126"/>
                  </a:lnTo>
                  <a:lnTo>
                    <a:pt x="577" y="1125"/>
                  </a:lnTo>
                  <a:lnTo>
                    <a:pt x="574" y="1123"/>
                  </a:lnTo>
                  <a:lnTo>
                    <a:pt x="570" y="1120"/>
                  </a:lnTo>
                  <a:lnTo>
                    <a:pt x="566" y="1118"/>
                  </a:lnTo>
                  <a:lnTo>
                    <a:pt x="564" y="1117"/>
                  </a:lnTo>
                  <a:lnTo>
                    <a:pt x="563" y="1116"/>
                  </a:lnTo>
                  <a:lnTo>
                    <a:pt x="562" y="1117"/>
                  </a:lnTo>
                  <a:lnTo>
                    <a:pt x="562" y="1117"/>
                  </a:lnTo>
                  <a:lnTo>
                    <a:pt x="560" y="1117"/>
                  </a:lnTo>
                  <a:lnTo>
                    <a:pt x="558" y="1117"/>
                  </a:lnTo>
                  <a:lnTo>
                    <a:pt x="553" y="1115"/>
                  </a:lnTo>
                  <a:lnTo>
                    <a:pt x="547" y="1113"/>
                  </a:lnTo>
                  <a:lnTo>
                    <a:pt x="546" y="1112"/>
                  </a:lnTo>
                  <a:lnTo>
                    <a:pt x="546" y="1111"/>
                  </a:lnTo>
                  <a:lnTo>
                    <a:pt x="546" y="1110"/>
                  </a:lnTo>
                  <a:lnTo>
                    <a:pt x="546" y="1109"/>
                  </a:lnTo>
                  <a:lnTo>
                    <a:pt x="545" y="1109"/>
                  </a:lnTo>
                  <a:lnTo>
                    <a:pt x="545" y="1109"/>
                  </a:lnTo>
                  <a:lnTo>
                    <a:pt x="541" y="1110"/>
                  </a:lnTo>
                  <a:lnTo>
                    <a:pt x="539" y="1112"/>
                  </a:lnTo>
                  <a:lnTo>
                    <a:pt x="536" y="1115"/>
                  </a:lnTo>
                  <a:lnTo>
                    <a:pt x="534" y="1116"/>
                  </a:lnTo>
                  <a:lnTo>
                    <a:pt x="533" y="1117"/>
                  </a:lnTo>
                  <a:lnTo>
                    <a:pt x="530" y="1118"/>
                  </a:lnTo>
                  <a:lnTo>
                    <a:pt x="517" y="1121"/>
                  </a:lnTo>
                  <a:lnTo>
                    <a:pt x="514" y="1122"/>
                  </a:lnTo>
                  <a:lnTo>
                    <a:pt x="513" y="1122"/>
                  </a:lnTo>
                  <a:lnTo>
                    <a:pt x="508" y="1120"/>
                  </a:lnTo>
                  <a:lnTo>
                    <a:pt x="504" y="1118"/>
                  </a:lnTo>
                  <a:lnTo>
                    <a:pt x="499" y="1117"/>
                  </a:lnTo>
                  <a:lnTo>
                    <a:pt x="493" y="1116"/>
                  </a:lnTo>
                  <a:lnTo>
                    <a:pt x="488" y="1115"/>
                  </a:lnTo>
                  <a:lnTo>
                    <a:pt x="486" y="1115"/>
                  </a:lnTo>
                  <a:lnTo>
                    <a:pt x="484" y="1113"/>
                  </a:lnTo>
                  <a:lnTo>
                    <a:pt x="482" y="1112"/>
                  </a:lnTo>
                  <a:lnTo>
                    <a:pt x="481" y="1111"/>
                  </a:lnTo>
                  <a:lnTo>
                    <a:pt x="478" y="1110"/>
                  </a:lnTo>
                  <a:lnTo>
                    <a:pt x="476" y="1109"/>
                  </a:lnTo>
                  <a:lnTo>
                    <a:pt x="473" y="1109"/>
                  </a:lnTo>
                  <a:lnTo>
                    <a:pt x="472" y="1108"/>
                  </a:lnTo>
                  <a:lnTo>
                    <a:pt x="470" y="1105"/>
                  </a:lnTo>
                  <a:lnTo>
                    <a:pt x="469" y="1104"/>
                  </a:lnTo>
                  <a:lnTo>
                    <a:pt x="468" y="1104"/>
                  </a:lnTo>
                  <a:lnTo>
                    <a:pt x="462" y="1102"/>
                  </a:lnTo>
                  <a:lnTo>
                    <a:pt x="456" y="1101"/>
                  </a:lnTo>
                  <a:lnTo>
                    <a:pt x="450" y="1100"/>
                  </a:lnTo>
                  <a:lnTo>
                    <a:pt x="449" y="1099"/>
                  </a:lnTo>
                  <a:lnTo>
                    <a:pt x="449" y="1098"/>
                  </a:lnTo>
                  <a:lnTo>
                    <a:pt x="447" y="1097"/>
                  </a:lnTo>
                  <a:lnTo>
                    <a:pt x="439" y="1094"/>
                  </a:lnTo>
                  <a:lnTo>
                    <a:pt x="432" y="1090"/>
                  </a:lnTo>
                  <a:lnTo>
                    <a:pt x="424" y="1087"/>
                  </a:lnTo>
                  <a:lnTo>
                    <a:pt x="424" y="1087"/>
                  </a:lnTo>
                  <a:lnTo>
                    <a:pt x="424" y="1086"/>
                  </a:lnTo>
                  <a:lnTo>
                    <a:pt x="413" y="1076"/>
                  </a:lnTo>
                  <a:lnTo>
                    <a:pt x="408" y="1073"/>
                  </a:lnTo>
                  <a:lnTo>
                    <a:pt x="403" y="1071"/>
                  </a:lnTo>
                  <a:lnTo>
                    <a:pt x="398" y="1071"/>
                  </a:lnTo>
                  <a:lnTo>
                    <a:pt x="393" y="1070"/>
                  </a:lnTo>
                  <a:lnTo>
                    <a:pt x="387" y="1068"/>
                  </a:lnTo>
                  <a:lnTo>
                    <a:pt x="383" y="1066"/>
                  </a:lnTo>
                  <a:lnTo>
                    <a:pt x="380" y="1064"/>
                  </a:lnTo>
                  <a:lnTo>
                    <a:pt x="379" y="1063"/>
                  </a:lnTo>
                  <a:lnTo>
                    <a:pt x="379" y="1062"/>
                  </a:lnTo>
                  <a:lnTo>
                    <a:pt x="378" y="1061"/>
                  </a:lnTo>
                  <a:lnTo>
                    <a:pt x="377" y="1059"/>
                  </a:lnTo>
                  <a:lnTo>
                    <a:pt x="374" y="1056"/>
                  </a:lnTo>
                  <a:lnTo>
                    <a:pt x="370" y="1051"/>
                  </a:lnTo>
                  <a:lnTo>
                    <a:pt x="368" y="1050"/>
                  </a:lnTo>
                  <a:lnTo>
                    <a:pt x="364" y="1049"/>
                  </a:lnTo>
                  <a:lnTo>
                    <a:pt x="357" y="1045"/>
                  </a:lnTo>
                  <a:lnTo>
                    <a:pt x="351" y="1041"/>
                  </a:lnTo>
                  <a:lnTo>
                    <a:pt x="350" y="1040"/>
                  </a:lnTo>
                  <a:lnTo>
                    <a:pt x="348" y="1036"/>
                  </a:lnTo>
                  <a:lnTo>
                    <a:pt x="346" y="1033"/>
                  </a:lnTo>
                  <a:lnTo>
                    <a:pt x="343" y="1029"/>
                  </a:lnTo>
                  <a:lnTo>
                    <a:pt x="341" y="1025"/>
                  </a:lnTo>
                  <a:lnTo>
                    <a:pt x="339" y="1021"/>
                  </a:lnTo>
                  <a:lnTo>
                    <a:pt x="339" y="1019"/>
                  </a:lnTo>
                  <a:lnTo>
                    <a:pt x="341" y="1018"/>
                  </a:lnTo>
                  <a:lnTo>
                    <a:pt x="346" y="1018"/>
                  </a:lnTo>
                  <a:lnTo>
                    <a:pt x="348" y="1017"/>
                  </a:lnTo>
                  <a:lnTo>
                    <a:pt x="348" y="1016"/>
                  </a:lnTo>
                  <a:lnTo>
                    <a:pt x="345" y="1014"/>
                  </a:lnTo>
                  <a:lnTo>
                    <a:pt x="343" y="1014"/>
                  </a:lnTo>
                  <a:lnTo>
                    <a:pt x="342" y="1013"/>
                  </a:lnTo>
                  <a:lnTo>
                    <a:pt x="342" y="1012"/>
                  </a:lnTo>
                  <a:lnTo>
                    <a:pt x="344" y="1009"/>
                  </a:lnTo>
                  <a:lnTo>
                    <a:pt x="346" y="1006"/>
                  </a:lnTo>
                  <a:lnTo>
                    <a:pt x="349" y="1003"/>
                  </a:lnTo>
                  <a:lnTo>
                    <a:pt x="350" y="1000"/>
                  </a:lnTo>
                  <a:lnTo>
                    <a:pt x="349" y="997"/>
                  </a:lnTo>
                  <a:lnTo>
                    <a:pt x="344" y="992"/>
                  </a:lnTo>
                  <a:lnTo>
                    <a:pt x="341" y="989"/>
                  </a:lnTo>
                  <a:lnTo>
                    <a:pt x="341" y="984"/>
                  </a:lnTo>
                  <a:lnTo>
                    <a:pt x="341" y="978"/>
                  </a:lnTo>
                  <a:lnTo>
                    <a:pt x="339" y="974"/>
                  </a:lnTo>
                  <a:lnTo>
                    <a:pt x="336" y="970"/>
                  </a:lnTo>
                  <a:lnTo>
                    <a:pt x="332" y="967"/>
                  </a:lnTo>
                  <a:lnTo>
                    <a:pt x="329" y="963"/>
                  </a:lnTo>
                  <a:lnTo>
                    <a:pt x="328" y="962"/>
                  </a:lnTo>
                  <a:lnTo>
                    <a:pt x="328" y="961"/>
                  </a:lnTo>
                  <a:lnTo>
                    <a:pt x="328" y="960"/>
                  </a:lnTo>
                  <a:lnTo>
                    <a:pt x="327" y="959"/>
                  </a:lnTo>
                  <a:lnTo>
                    <a:pt x="324" y="954"/>
                  </a:lnTo>
                  <a:lnTo>
                    <a:pt x="321" y="949"/>
                  </a:lnTo>
                  <a:lnTo>
                    <a:pt x="318" y="945"/>
                  </a:lnTo>
                  <a:lnTo>
                    <a:pt x="313" y="942"/>
                  </a:lnTo>
                  <a:lnTo>
                    <a:pt x="309" y="938"/>
                  </a:lnTo>
                  <a:lnTo>
                    <a:pt x="306" y="934"/>
                  </a:lnTo>
                  <a:lnTo>
                    <a:pt x="306" y="934"/>
                  </a:lnTo>
                  <a:lnTo>
                    <a:pt x="308" y="934"/>
                  </a:lnTo>
                  <a:lnTo>
                    <a:pt x="308" y="934"/>
                  </a:lnTo>
                  <a:lnTo>
                    <a:pt x="309" y="934"/>
                  </a:lnTo>
                  <a:lnTo>
                    <a:pt x="310" y="935"/>
                  </a:lnTo>
                  <a:lnTo>
                    <a:pt x="311" y="935"/>
                  </a:lnTo>
                  <a:lnTo>
                    <a:pt x="311" y="934"/>
                  </a:lnTo>
                  <a:lnTo>
                    <a:pt x="307" y="930"/>
                  </a:lnTo>
                  <a:lnTo>
                    <a:pt x="302" y="925"/>
                  </a:lnTo>
                  <a:lnTo>
                    <a:pt x="298" y="920"/>
                  </a:lnTo>
                  <a:lnTo>
                    <a:pt x="299" y="920"/>
                  </a:lnTo>
                  <a:lnTo>
                    <a:pt x="302" y="922"/>
                  </a:lnTo>
                  <a:lnTo>
                    <a:pt x="303" y="922"/>
                  </a:lnTo>
                  <a:lnTo>
                    <a:pt x="285" y="909"/>
                  </a:lnTo>
                  <a:lnTo>
                    <a:pt x="281" y="907"/>
                  </a:lnTo>
                  <a:lnTo>
                    <a:pt x="280" y="907"/>
                  </a:lnTo>
                  <a:lnTo>
                    <a:pt x="278" y="902"/>
                  </a:lnTo>
                  <a:lnTo>
                    <a:pt x="278" y="899"/>
                  </a:lnTo>
                  <a:lnTo>
                    <a:pt x="278" y="897"/>
                  </a:lnTo>
                  <a:lnTo>
                    <a:pt x="278" y="897"/>
                  </a:lnTo>
                  <a:lnTo>
                    <a:pt x="280" y="898"/>
                  </a:lnTo>
                  <a:lnTo>
                    <a:pt x="283" y="900"/>
                  </a:lnTo>
                  <a:lnTo>
                    <a:pt x="284" y="901"/>
                  </a:lnTo>
                  <a:lnTo>
                    <a:pt x="285" y="900"/>
                  </a:lnTo>
                  <a:lnTo>
                    <a:pt x="287" y="898"/>
                  </a:lnTo>
                  <a:lnTo>
                    <a:pt x="287" y="895"/>
                  </a:lnTo>
                  <a:lnTo>
                    <a:pt x="287" y="893"/>
                  </a:lnTo>
                  <a:lnTo>
                    <a:pt x="284" y="891"/>
                  </a:lnTo>
                  <a:lnTo>
                    <a:pt x="277" y="880"/>
                  </a:lnTo>
                  <a:lnTo>
                    <a:pt x="275" y="877"/>
                  </a:lnTo>
                  <a:lnTo>
                    <a:pt x="274" y="876"/>
                  </a:lnTo>
                  <a:lnTo>
                    <a:pt x="271" y="874"/>
                  </a:lnTo>
                  <a:lnTo>
                    <a:pt x="266" y="872"/>
                  </a:lnTo>
                  <a:lnTo>
                    <a:pt x="264" y="870"/>
                  </a:lnTo>
                  <a:lnTo>
                    <a:pt x="264" y="867"/>
                  </a:lnTo>
                  <a:lnTo>
                    <a:pt x="266" y="861"/>
                  </a:lnTo>
                  <a:lnTo>
                    <a:pt x="266" y="858"/>
                  </a:lnTo>
                  <a:lnTo>
                    <a:pt x="264" y="857"/>
                  </a:lnTo>
                  <a:lnTo>
                    <a:pt x="259" y="856"/>
                  </a:lnTo>
                  <a:lnTo>
                    <a:pt x="256" y="855"/>
                  </a:lnTo>
                  <a:lnTo>
                    <a:pt x="254" y="852"/>
                  </a:lnTo>
                  <a:lnTo>
                    <a:pt x="253" y="849"/>
                  </a:lnTo>
                  <a:lnTo>
                    <a:pt x="252" y="846"/>
                  </a:lnTo>
                  <a:lnTo>
                    <a:pt x="251" y="845"/>
                  </a:lnTo>
                  <a:lnTo>
                    <a:pt x="250" y="844"/>
                  </a:lnTo>
                  <a:lnTo>
                    <a:pt x="249" y="844"/>
                  </a:lnTo>
                  <a:lnTo>
                    <a:pt x="248" y="843"/>
                  </a:lnTo>
                  <a:lnTo>
                    <a:pt x="247" y="843"/>
                  </a:lnTo>
                  <a:lnTo>
                    <a:pt x="242" y="835"/>
                  </a:lnTo>
                  <a:lnTo>
                    <a:pt x="238" y="824"/>
                  </a:lnTo>
                  <a:lnTo>
                    <a:pt x="235" y="813"/>
                  </a:lnTo>
                  <a:lnTo>
                    <a:pt x="232" y="803"/>
                  </a:lnTo>
                  <a:lnTo>
                    <a:pt x="231" y="793"/>
                  </a:lnTo>
                  <a:lnTo>
                    <a:pt x="232" y="789"/>
                  </a:lnTo>
                  <a:lnTo>
                    <a:pt x="233" y="786"/>
                  </a:lnTo>
                  <a:lnTo>
                    <a:pt x="233" y="783"/>
                  </a:lnTo>
                  <a:lnTo>
                    <a:pt x="232" y="782"/>
                  </a:lnTo>
                  <a:lnTo>
                    <a:pt x="231" y="781"/>
                  </a:lnTo>
                  <a:lnTo>
                    <a:pt x="230" y="781"/>
                  </a:lnTo>
                  <a:lnTo>
                    <a:pt x="227" y="780"/>
                  </a:lnTo>
                  <a:lnTo>
                    <a:pt x="225" y="779"/>
                  </a:lnTo>
                  <a:lnTo>
                    <a:pt x="224" y="778"/>
                  </a:lnTo>
                  <a:lnTo>
                    <a:pt x="223" y="776"/>
                  </a:lnTo>
                  <a:lnTo>
                    <a:pt x="222" y="775"/>
                  </a:lnTo>
                  <a:lnTo>
                    <a:pt x="221" y="772"/>
                  </a:lnTo>
                  <a:lnTo>
                    <a:pt x="220" y="771"/>
                  </a:lnTo>
                  <a:lnTo>
                    <a:pt x="220" y="771"/>
                  </a:lnTo>
                  <a:lnTo>
                    <a:pt x="220" y="772"/>
                  </a:lnTo>
                  <a:lnTo>
                    <a:pt x="219" y="773"/>
                  </a:lnTo>
                  <a:lnTo>
                    <a:pt x="219" y="774"/>
                  </a:lnTo>
                  <a:lnTo>
                    <a:pt x="219" y="774"/>
                  </a:lnTo>
                  <a:lnTo>
                    <a:pt x="215" y="771"/>
                  </a:lnTo>
                  <a:lnTo>
                    <a:pt x="208" y="764"/>
                  </a:lnTo>
                  <a:lnTo>
                    <a:pt x="205" y="761"/>
                  </a:lnTo>
                  <a:lnTo>
                    <a:pt x="204" y="761"/>
                  </a:lnTo>
                  <a:lnTo>
                    <a:pt x="204" y="762"/>
                  </a:lnTo>
                  <a:lnTo>
                    <a:pt x="205" y="763"/>
                  </a:lnTo>
                  <a:lnTo>
                    <a:pt x="205" y="764"/>
                  </a:lnTo>
                  <a:lnTo>
                    <a:pt x="206" y="764"/>
                  </a:lnTo>
                  <a:lnTo>
                    <a:pt x="207" y="767"/>
                  </a:lnTo>
                  <a:lnTo>
                    <a:pt x="207" y="768"/>
                  </a:lnTo>
                  <a:lnTo>
                    <a:pt x="204" y="778"/>
                  </a:lnTo>
                  <a:lnTo>
                    <a:pt x="204" y="779"/>
                  </a:lnTo>
                  <a:lnTo>
                    <a:pt x="205" y="780"/>
                  </a:lnTo>
                  <a:lnTo>
                    <a:pt x="205" y="781"/>
                  </a:lnTo>
                  <a:lnTo>
                    <a:pt x="206" y="783"/>
                  </a:lnTo>
                  <a:lnTo>
                    <a:pt x="207" y="791"/>
                  </a:lnTo>
                  <a:lnTo>
                    <a:pt x="207" y="799"/>
                  </a:lnTo>
                  <a:lnTo>
                    <a:pt x="208" y="807"/>
                  </a:lnTo>
                  <a:lnTo>
                    <a:pt x="210" y="811"/>
                  </a:lnTo>
                  <a:lnTo>
                    <a:pt x="217" y="818"/>
                  </a:lnTo>
                  <a:lnTo>
                    <a:pt x="218" y="823"/>
                  </a:lnTo>
                  <a:lnTo>
                    <a:pt x="219" y="828"/>
                  </a:lnTo>
                  <a:lnTo>
                    <a:pt x="222" y="833"/>
                  </a:lnTo>
                  <a:lnTo>
                    <a:pt x="225" y="838"/>
                  </a:lnTo>
                  <a:lnTo>
                    <a:pt x="227" y="842"/>
                  </a:lnTo>
                  <a:lnTo>
                    <a:pt x="228" y="847"/>
                  </a:lnTo>
                  <a:lnTo>
                    <a:pt x="228" y="850"/>
                  </a:lnTo>
                  <a:lnTo>
                    <a:pt x="230" y="854"/>
                  </a:lnTo>
                  <a:lnTo>
                    <a:pt x="230" y="855"/>
                  </a:lnTo>
                  <a:lnTo>
                    <a:pt x="231" y="856"/>
                  </a:lnTo>
                  <a:lnTo>
                    <a:pt x="232" y="857"/>
                  </a:lnTo>
                  <a:lnTo>
                    <a:pt x="234" y="859"/>
                  </a:lnTo>
                  <a:lnTo>
                    <a:pt x="235" y="861"/>
                  </a:lnTo>
                  <a:lnTo>
                    <a:pt x="235" y="863"/>
                  </a:lnTo>
                  <a:lnTo>
                    <a:pt x="235" y="864"/>
                  </a:lnTo>
                  <a:lnTo>
                    <a:pt x="236" y="866"/>
                  </a:lnTo>
                  <a:lnTo>
                    <a:pt x="238" y="870"/>
                  </a:lnTo>
                  <a:lnTo>
                    <a:pt x="245" y="878"/>
                  </a:lnTo>
                  <a:lnTo>
                    <a:pt x="247" y="882"/>
                  </a:lnTo>
                  <a:lnTo>
                    <a:pt x="248" y="889"/>
                  </a:lnTo>
                  <a:lnTo>
                    <a:pt x="249" y="895"/>
                  </a:lnTo>
                  <a:lnTo>
                    <a:pt x="250" y="902"/>
                  </a:lnTo>
                  <a:lnTo>
                    <a:pt x="251" y="907"/>
                  </a:lnTo>
                  <a:lnTo>
                    <a:pt x="254" y="911"/>
                  </a:lnTo>
                  <a:lnTo>
                    <a:pt x="256" y="917"/>
                  </a:lnTo>
                  <a:lnTo>
                    <a:pt x="257" y="921"/>
                  </a:lnTo>
                  <a:lnTo>
                    <a:pt x="257" y="925"/>
                  </a:lnTo>
                  <a:lnTo>
                    <a:pt x="259" y="930"/>
                  </a:lnTo>
                  <a:lnTo>
                    <a:pt x="261" y="933"/>
                  </a:lnTo>
                  <a:lnTo>
                    <a:pt x="262" y="934"/>
                  </a:lnTo>
                  <a:lnTo>
                    <a:pt x="267" y="935"/>
                  </a:lnTo>
                  <a:lnTo>
                    <a:pt x="270" y="936"/>
                  </a:lnTo>
                  <a:lnTo>
                    <a:pt x="272" y="939"/>
                  </a:lnTo>
                  <a:lnTo>
                    <a:pt x="274" y="943"/>
                  </a:lnTo>
                  <a:lnTo>
                    <a:pt x="275" y="947"/>
                  </a:lnTo>
                  <a:lnTo>
                    <a:pt x="275" y="951"/>
                  </a:lnTo>
                  <a:lnTo>
                    <a:pt x="275" y="954"/>
                  </a:lnTo>
                  <a:lnTo>
                    <a:pt x="273" y="957"/>
                  </a:lnTo>
                  <a:lnTo>
                    <a:pt x="269" y="959"/>
                  </a:lnTo>
                  <a:lnTo>
                    <a:pt x="265" y="959"/>
                  </a:lnTo>
                  <a:lnTo>
                    <a:pt x="264" y="958"/>
                  </a:lnTo>
                  <a:lnTo>
                    <a:pt x="264" y="957"/>
                  </a:lnTo>
                  <a:lnTo>
                    <a:pt x="264" y="954"/>
                  </a:lnTo>
                  <a:lnTo>
                    <a:pt x="263" y="953"/>
                  </a:lnTo>
                  <a:lnTo>
                    <a:pt x="259" y="945"/>
                  </a:lnTo>
                  <a:lnTo>
                    <a:pt x="253" y="937"/>
                  </a:lnTo>
                  <a:lnTo>
                    <a:pt x="252" y="935"/>
                  </a:lnTo>
                  <a:lnTo>
                    <a:pt x="249" y="933"/>
                  </a:lnTo>
                  <a:lnTo>
                    <a:pt x="246" y="930"/>
                  </a:lnTo>
                  <a:lnTo>
                    <a:pt x="242" y="926"/>
                  </a:lnTo>
                  <a:lnTo>
                    <a:pt x="233" y="917"/>
                  </a:lnTo>
                  <a:lnTo>
                    <a:pt x="232" y="915"/>
                  </a:lnTo>
                  <a:lnTo>
                    <a:pt x="231" y="910"/>
                  </a:lnTo>
                  <a:lnTo>
                    <a:pt x="233" y="906"/>
                  </a:lnTo>
                  <a:lnTo>
                    <a:pt x="234" y="901"/>
                  </a:lnTo>
                  <a:lnTo>
                    <a:pt x="235" y="896"/>
                  </a:lnTo>
                  <a:lnTo>
                    <a:pt x="234" y="890"/>
                  </a:lnTo>
                  <a:lnTo>
                    <a:pt x="232" y="886"/>
                  </a:lnTo>
                  <a:lnTo>
                    <a:pt x="230" y="883"/>
                  </a:lnTo>
                  <a:lnTo>
                    <a:pt x="227" y="882"/>
                  </a:lnTo>
                  <a:lnTo>
                    <a:pt x="224" y="880"/>
                  </a:lnTo>
                  <a:lnTo>
                    <a:pt x="221" y="877"/>
                  </a:lnTo>
                  <a:lnTo>
                    <a:pt x="217" y="872"/>
                  </a:lnTo>
                  <a:lnTo>
                    <a:pt x="217" y="871"/>
                  </a:lnTo>
                  <a:lnTo>
                    <a:pt x="218" y="870"/>
                  </a:lnTo>
                  <a:lnTo>
                    <a:pt x="220" y="868"/>
                  </a:lnTo>
                  <a:lnTo>
                    <a:pt x="220" y="867"/>
                  </a:lnTo>
                  <a:lnTo>
                    <a:pt x="214" y="863"/>
                  </a:lnTo>
                  <a:lnTo>
                    <a:pt x="203" y="857"/>
                  </a:lnTo>
                  <a:lnTo>
                    <a:pt x="198" y="853"/>
                  </a:lnTo>
                  <a:lnTo>
                    <a:pt x="193" y="849"/>
                  </a:lnTo>
                  <a:lnTo>
                    <a:pt x="191" y="847"/>
                  </a:lnTo>
                  <a:lnTo>
                    <a:pt x="191" y="845"/>
                  </a:lnTo>
                  <a:lnTo>
                    <a:pt x="193" y="843"/>
                  </a:lnTo>
                  <a:lnTo>
                    <a:pt x="196" y="843"/>
                  </a:lnTo>
                  <a:lnTo>
                    <a:pt x="199" y="843"/>
                  </a:lnTo>
                  <a:lnTo>
                    <a:pt x="202" y="844"/>
                  </a:lnTo>
                  <a:lnTo>
                    <a:pt x="203" y="845"/>
                  </a:lnTo>
                  <a:lnTo>
                    <a:pt x="204" y="846"/>
                  </a:lnTo>
                  <a:lnTo>
                    <a:pt x="205" y="847"/>
                  </a:lnTo>
                  <a:lnTo>
                    <a:pt x="206" y="848"/>
                  </a:lnTo>
                  <a:lnTo>
                    <a:pt x="206" y="849"/>
                  </a:lnTo>
                  <a:lnTo>
                    <a:pt x="207" y="850"/>
                  </a:lnTo>
                  <a:lnTo>
                    <a:pt x="207" y="850"/>
                  </a:lnTo>
                  <a:lnTo>
                    <a:pt x="208" y="849"/>
                  </a:lnTo>
                  <a:lnTo>
                    <a:pt x="209" y="844"/>
                  </a:lnTo>
                  <a:lnTo>
                    <a:pt x="209" y="839"/>
                  </a:lnTo>
                  <a:lnTo>
                    <a:pt x="208" y="833"/>
                  </a:lnTo>
                  <a:lnTo>
                    <a:pt x="206" y="827"/>
                  </a:lnTo>
                  <a:lnTo>
                    <a:pt x="203" y="822"/>
                  </a:lnTo>
                  <a:lnTo>
                    <a:pt x="199" y="817"/>
                  </a:lnTo>
                  <a:lnTo>
                    <a:pt x="197" y="813"/>
                  </a:lnTo>
                  <a:lnTo>
                    <a:pt x="192" y="808"/>
                  </a:lnTo>
                  <a:lnTo>
                    <a:pt x="189" y="805"/>
                  </a:lnTo>
                  <a:lnTo>
                    <a:pt x="186" y="802"/>
                  </a:lnTo>
                  <a:lnTo>
                    <a:pt x="186" y="798"/>
                  </a:lnTo>
                  <a:lnTo>
                    <a:pt x="186" y="794"/>
                  </a:lnTo>
                  <a:lnTo>
                    <a:pt x="186" y="791"/>
                  </a:lnTo>
                  <a:lnTo>
                    <a:pt x="185" y="785"/>
                  </a:lnTo>
                  <a:lnTo>
                    <a:pt x="182" y="781"/>
                  </a:lnTo>
                  <a:lnTo>
                    <a:pt x="181" y="776"/>
                  </a:lnTo>
                  <a:lnTo>
                    <a:pt x="181" y="774"/>
                  </a:lnTo>
                  <a:lnTo>
                    <a:pt x="181" y="773"/>
                  </a:lnTo>
                  <a:lnTo>
                    <a:pt x="182" y="772"/>
                  </a:lnTo>
                  <a:lnTo>
                    <a:pt x="182" y="771"/>
                  </a:lnTo>
                  <a:lnTo>
                    <a:pt x="177" y="746"/>
                  </a:lnTo>
                  <a:lnTo>
                    <a:pt x="171" y="721"/>
                  </a:lnTo>
                  <a:lnTo>
                    <a:pt x="168" y="716"/>
                  </a:lnTo>
                  <a:lnTo>
                    <a:pt x="166" y="715"/>
                  </a:lnTo>
                  <a:lnTo>
                    <a:pt x="165" y="713"/>
                  </a:lnTo>
                  <a:lnTo>
                    <a:pt x="163" y="709"/>
                  </a:lnTo>
                  <a:lnTo>
                    <a:pt x="162" y="708"/>
                  </a:lnTo>
                  <a:lnTo>
                    <a:pt x="161" y="706"/>
                  </a:lnTo>
                  <a:lnTo>
                    <a:pt x="158" y="704"/>
                  </a:lnTo>
                  <a:lnTo>
                    <a:pt x="155" y="703"/>
                  </a:lnTo>
                  <a:lnTo>
                    <a:pt x="152" y="702"/>
                  </a:lnTo>
                  <a:lnTo>
                    <a:pt x="151" y="701"/>
                  </a:lnTo>
                  <a:lnTo>
                    <a:pt x="151" y="700"/>
                  </a:lnTo>
                  <a:lnTo>
                    <a:pt x="150" y="697"/>
                  </a:lnTo>
                  <a:lnTo>
                    <a:pt x="148" y="695"/>
                  </a:lnTo>
                  <a:lnTo>
                    <a:pt x="144" y="692"/>
                  </a:lnTo>
                  <a:lnTo>
                    <a:pt x="140" y="691"/>
                  </a:lnTo>
                  <a:lnTo>
                    <a:pt x="136" y="689"/>
                  </a:lnTo>
                  <a:lnTo>
                    <a:pt x="133" y="687"/>
                  </a:lnTo>
                  <a:lnTo>
                    <a:pt x="133" y="684"/>
                  </a:lnTo>
                  <a:lnTo>
                    <a:pt x="134" y="682"/>
                  </a:lnTo>
                  <a:lnTo>
                    <a:pt x="135" y="678"/>
                  </a:lnTo>
                  <a:lnTo>
                    <a:pt x="136" y="676"/>
                  </a:lnTo>
                  <a:lnTo>
                    <a:pt x="135" y="672"/>
                  </a:lnTo>
                  <a:lnTo>
                    <a:pt x="131" y="663"/>
                  </a:lnTo>
                  <a:lnTo>
                    <a:pt x="131" y="663"/>
                  </a:lnTo>
                  <a:lnTo>
                    <a:pt x="130" y="663"/>
                  </a:lnTo>
                  <a:lnTo>
                    <a:pt x="129" y="662"/>
                  </a:lnTo>
                  <a:lnTo>
                    <a:pt x="126" y="646"/>
                  </a:lnTo>
                  <a:lnTo>
                    <a:pt x="124" y="630"/>
                  </a:lnTo>
                  <a:lnTo>
                    <a:pt x="123" y="626"/>
                  </a:lnTo>
                  <a:lnTo>
                    <a:pt x="123" y="622"/>
                  </a:lnTo>
                  <a:lnTo>
                    <a:pt x="124" y="618"/>
                  </a:lnTo>
                  <a:lnTo>
                    <a:pt x="126" y="616"/>
                  </a:lnTo>
                  <a:lnTo>
                    <a:pt x="128" y="615"/>
                  </a:lnTo>
                  <a:lnTo>
                    <a:pt x="131" y="615"/>
                  </a:lnTo>
                  <a:lnTo>
                    <a:pt x="134" y="616"/>
                  </a:lnTo>
                  <a:lnTo>
                    <a:pt x="137" y="617"/>
                  </a:lnTo>
                  <a:lnTo>
                    <a:pt x="139" y="618"/>
                  </a:lnTo>
                  <a:lnTo>
                    <a:pt x="140" y="617"/>
                  </a:lnTo>
                  <a:lnTo>
                    <a:pt x="140" y="616"/>
                  </a:lnTo>
                  <a:lnTo>
                    <a:pt x="138" y="614"/>
                  </a:lnTo>
                  <a:lnTo>
                    <a:pt x="135" y="613"/>
                  </a:lnTo>
                  <a:lnTo>
                    <a:pt x="131" y="612"/>
                  </a:lnTo>
                  <a:lnTo>
                    <a:pt x="127" y="612"/>
                  </a:lnTo>
                  <a:lnTo>
                    <a:pt x="124" y="611"/>
                  </a:lnTo>
                  <a:lnTo>
                    <a:pt x="122" y="608"/>
                  </a:lnTo>
                  <a:lnTo>
                    <a:pt x="121" y="597"/>
                  </a:lnTo>
                  <a:lnTo>
                    <a:pt x="121" y="586"/>
                  </a:lnTo>
                  <a:lnTo>
                    <a:pt x="122" y="574"/>
                  </a:lnTo>
                  <a:lnTo>
                    <a:pt x="124" y="562"/>
                  </a:lnTo>
                  <a:lnTo>
                    <a:pt x="124" y="551"/>
                  </a:lnTo>
                  <a:lnTo>
                    <a:pt x="124" y="550"/>
                  </a:lnTo>
                  <a:lnTo>
                    <a:pt x="124" y="551"/>
                  </a:lnTo>
                  <a:lnTo>
                    <a:pt x="123" y="551"/>
                  </a:lnTo>
                  <a:lnTo>
                    <a:pt x="123" y="551"/>
                  </a:lnTo>
                  <a:lnTo>
                    <a:pt x="122" y="551"/>
                  </a:lnTo>
                  <a:lnTo>
                    <a:pt x="128" y="540"/>
                  </a:lnTo>
                  <a:lnTo>
                    <a:pt x="131" y="529"/>
                  </a:lnTo>
                  <a:lnTo>
                    <a:pt x="135" y="511"/>
                  </a:lnTo>
                  <a:lnTo>
                    <a:pt x="138" y="502"/>
                  </a:lnTo>
                  <a:lnTo>
                    <a:pt x="138" y="501"/>
                  </a:lnTo>
                  <a:lnTo>
                    <a:pt x="139" y="500"/>
                  </a:lnTo>
                  <a:lnTo>
                    <a:pt x="141" y="499"/>
                  </a:lnTo>
                  <a:lnTo>
                    <a:pt x="142" y="498"/>
                  </a:lnTo>
                  <a:lnTo>
                    <a:pt x="144" y="496"/>
                  </a:lnTo>
                  <a:lnTo>
                    <a:pt x="145" y="495"/>
                  </a:lnTo>
                  <a:lnTo>
                    <a:pt x="145" y="494"/>
                  </a:lnTo>
                  <a:lnTo>
                    <a:pt x="145" y="492"/>
                  </a:lnTo>
                  <a:lnTo>
                    <a:pt x="146" y="491"/>
                  </a:lnTo>
                  <a:lnTo>
                    <a:pt x="152" y="476"/>
                  </a:lnTo>
                  <a:lnTo>
                    <a:pt x="156" y="469"/>
                  </a:lnTo>
                  <a:lnTo>
                    <a:pt x="160" y="464"/>
                  </a:lnTo>
                  <a:lnTo>
                    <a:pt x="161" y="459"/>
                  </a:lnTo>
                  <a:lnTo>
                    <a:pt x="163" y="450"/>
                  </a:lnTo>
                  <a:lnTo>
                    <a:pt x="164" y="449"/>
                  </a:lnTo>
                  <a:lnTo>
                    <a:pt x="165" y="447"/>
                  </a:lnTo>
                  <a:lnTo>
                    <a:pt x="166" y="446"/>
                  </a:lnTo>
                  <a:lnTo>
                    <a:pt x="168" y="445"/>
                  </a:lnTo>
                  <a:lnTo>
                    <a:pt x="169" y="443"/>
                  </a:lnTo>
                  <a:lnTo>
                    <a:pt x="169" y="442"/>
                  </a:lnTo>
                  <a:lnTo>
                    <a:pt x="169" y="441"/>
                  </a:lnTo>
                  <a:lnTo>
                    <a:pt x="167" y="439"/>
                  </a:lnTo>
                  <a:lnTo>
                    <a:pt x="167" y="438"/>
                  </a:lnTo>
                  <a:lnTo>
                    <a:pt x="167" y="437"/>
                  </a:lnTo>
                  <a:lnTo>
                    <a:pt x="169" y="430"/>
                  </a:lnTo>
                  <a:lnTo>
                    <a:pt x="171" y="425"/>
                  </a:lnTo>
                  <a:lnTo>
                    <a:pt x="175" y="419"/>
                  </a:lnTo>
                  <a:lnTo>
                    <a:pt x="179" y="414"/>
                  </a:lnTo>
                  <a:lnTo>
                    <a:pt x="180" y="414"/>
                  </a:lnTo>
                  <a:lnTo>
                    <a:pt x="183" y="415"/>
                  </a:lnTo>
                  <a:lnTo>
                    <a:pt x="186" y="415"/>
                  </a:lnTo>
                  <a:lnTo>
                    <a:pt x="189" y="416"/>
                  </a:lnTo>
                  <a:lnTo>
                    <a:pt x="192" y="419"/>
                  </a:lnTo>
                  <a:lnTo>
                    <a:pt x="193" y="421"/>
                  </a:lnTo>
                  <a:lnTo>
                    <a:pt x="191" y="424"/>
                  </a:lnTo>
                  <a:lnTo>
                    <a:pt x="188" y="427"/>
                  </a:lnTo>
                  <a:lnTo>
                    <a:pt x="184" y="429"/>
                  </a:lnTo>
                  <a:lnTo>
                    <a:pt x="181" y="433"/>
                  </a:lnTo>
                  <a:lnTo>
                    <a:pt x="180" y="434"/>
                  </a:lnTo>
                  <a:lnTo>
                    <a:pt x="180" y="434"/>
                  </a:lnTo>
                  <a:lnTo>
                    <a:pt x="180" y="435"/>
                  </a:lnTo>
                  <a:lnTo>
                    <a:pt x="180" y="437"/>
                  </a:lnTo>
                  <a:lnTo>
                    <a:pt x="180" y="437"/>
                  </a:lnTo>
                  <a:lnTo>
                    <a:pt x="186" y="433"/>
                  </a:lnTo>
                  <a:lnTo>
                    <a:pt x="192" y="428"/>
                  </a:lnTo>
                  <a:lnTo>
                    <a:pt x="197" y="423"/>
                  </a:lnTo>
                  <a:lnTo>
                    <a:pt x="198" y="420"/>
                  </a:lnTo>
                  <a:lnTo>
                    <a:pt x="198" y="415"/>
                  </a:lnTo>
                  <a:lnTo>
                    <a:pt x="198" y="412"/>
                  </a:lnTo>
                  <a:lnTo>
                    <a:pt x="199" y="406"/>
                  </a:lnTo>
                  <a:lnTo>
                    <a:pt x="200" y="401"/>
                  </a:lnTo>
                  <a:lnTo>
                    <a:pt x="200" y="395"/>
                  </a:lnTo>
                  <a:lnTo>
                    <a:pt x="200" y="395"/>
                  </a:lnTo>
                  <a:lnTo>
                    <a:pt x="197" y="395"/>
                  </a:lnTo>
                  <a:lnTo>
                    <a:pt x="195" y="393"/>
                  </a:lnTo>
                  <a:lnTo>
                    <a:pt x="194" y="392"/>
                  </a:lnTo>
                  <a:lnTo>
                    <a:pt x="194" y="391"/>
                  </a:lnTo>
                  <a:lnTo>
                    <a:pt x="195" y="390"/>
                  </a:lnTo>
                  <a:lnTo>
                    <a:pt x="195" y="389"/>
                  </a:lnTo>
                  <a:lnTo>
                    <a:pt x="195" y="388"/>
                  </a:lnTo>
                  <a:lnTo>
                    <a:pt x="194" y="387"/>
                  </a:lnTo>
                  <a:lnTo>
                    <a:pt x="192" y="386"/>
                  </a:lnTo>
                  <a:lnTo>
                    <a:pt x="189" y="385"/>
                  </a:lnTo>
                  <a:lnTo>
                    <a:pt x="186" y="384"/>
                  </a:lnTo>
                  <a:lnTo>
                    <a:pt x="184" y="382"/>
                  </a:lnTo>
                  <a:lnTo>
                    <a:pt x="184" y="379"/>
                  </a:lnTo>
                  <a:lnTo>
                    <a:pt x="186" y="377"/>
                  </a:lnTo>
                  <a:lnTo>
                    <a:pt x="189" y="375"/>
                  </a:lnTo>
                  <a:lnTo>
                    <a:pt x="191" y="373"/>
                  </a:lnTo>
                  <a:lnTo>
                    <a:pt x="193" y="371"/>
                  </a:lnTo>
                  <a:lnTo>
                    <a:pt x="194" y="369"/>
                  </a:lnTo>
                  <a:lnTo>
                    <a:pt x="194" y="366"/>
                  </a:lnTo>
                  <a:lnTo>
                    <a:pt x="193" y="364"/>
                  </a:lnTo>
                  <a:lnTo>
                    <a:pt x="192" y="363"/>
                  </a:lnTo>
                  <a:lnTo>
                    <a:pt x="191" y="363"/>
                  </a:lnTo>
                  <a:lnTo>
                    <a:pt x="190" y="363"/>
                  </a:lnTo>
                  <a:lnTo>
                    <a:pt x="189" y="365"/>
                  </a:lnTo>
                  <a:lnTo>
                    <a:pt x="188" y="366"/>
                  </a:lnTo>
                  <a:lnTo>
                    <a:pt x="187" y="367"/>
                  </a:lnTo>
                  <a:lnTo>
                    <a:pt x="184" y="370"/>
                  </a:lnTo>
                  <a:lnTo>
                    <a:pt x="182" y="370"/>
                  </a:lnTo>
                  <a:lnTo>
                    <a:pt x="178" y="365"/>
                  </a:lnTo>
                  <a:lnTo>
                    <a:pt x="176" y="363"/>
                  </a:lnTo>
                  <a:lnTo>
                    <a:pt x="171" y="358"/>
                  </a:lnTo>
                  <a:lnTo>
                    <a:pt x="168" y="354"/>
                  </a:lnTo>
                  <a:lnTo>
                    <a:pt x="165" y="349"/>
                  </a:lnTo>
                  <a:lnTo>
                    <a:pt x="165" y="344"/>
                  </a:lnTo>
                  <a:lnTo>
                    <a:pt x="167" y="341"/>
                  </a:lnTo>
                  <a:lnTo>
                    <a:pt x="171" y="337"/>
                  </a:lnTo>
                  <a:lnTo>
                    <a:pt x="175" y="334"/>
                  </a:lnTo>
                  <a:lnTo>
                    <a:pt x="179" y="332"/>
                  </a:lnTo>
                  <a:lnTo>
                    <a:pt x="181" y="331"/>
                  </a:lnTo>
                  <a:lnTo>
                    <a:pt x="184" y="331"/>
                  </a:lnTo>
                  <a:lnTo>
                    <a:pt x="185" y="331"/>
                  </a:lnTo>
                  <a:lnTo>
                    <a:pt x="185" y="331"/>
                  </a:lnTo>
                  <a:lnTo>
                    <a:pt x="182" y="330"/>
                  </a:lnTo>
                  <a:lnTo>
                    <a:pt x="179" y="330"/>
                  </a:lnTo>
                  <a:lnTo>
                    <a:pt x="176" y="329"/>
                  </a:lnTo>
                  <a:lnTo>
                    <a:pt x="173" y="328"/>
                  </a:lnTo>
                  <a:lnTo>
                    <a:pt x="170" y="326"/>
                  </a:lnTo>
                  <a:lnTo>
                    <a:pt x="170" y="325"/>
                  </a:lnTo>
                  <a:lnTo>
                    <a:pt x="173" y="323"/>
                  </a:lnTo>
                  <a:lnTo>
                    <a:pt x="175" y="322"/>
                  </a:lnTo>
                  <a:lnTo>
                    <a:pt x="177" y="320"/>
                  </a:lnTo>
                  <a:lnTo>
                    <a:pt x="179" y="318"/>
                  </a:lnTo>
                  <a:lnTo>
                    <a:pt x="180" y="313"/>
                  </a:lnTo>
                  <a:lnTo>
                    <a:pt x="179" y="309"/>
                  </a:lnTo>
                  <a:lnTo>
                    <a:pt x="178" y="307"/>
                  </a:lnTo>
                  <a:lnTo>
                    <a:pt x="177" y="305"/>
                  </a:lnTo>
                  <a:lnTo>
                    <a:pt x="175" y="304"/>
                  </a:lnTo>
                  <a:lnTo>
                    <a:pt x="173" y="302"/>
                  </a:lnTo>
                  <a:lnTo>
                    <a:pt x="171" y="299"/>
                  </a:lnTo>
                  <a:lnTo>
                    <a:pt x="170" y="296"/>
                  </a:lnTo>
                  <a:lnTo>
                    <a:pt x="170" y="295"/>
                  </a:lnTo>
                  <a:lnTo>
                    <a:pt x="171" y="293"/>
                  </a:lnTo>
                  <a:lnTo>
                    <a:pt x="173" y="291"/>
                  </a:lnTo>
                  <a:lnTo>
                    <a:pt x="172" y="290"/>
                  </a:lnTo>
                  <a:lnTo>
                    <a:pt x="171" y="288"/>
                  </a:lnTo>
                  <a:lnTo>
                    <a:pt x="171" y="287"/>
                  </a:lnTo>
                  <a:lnTo>
                    <a:pt x="171" y="286"/>
                  </a:lnTo>
                  <a:lnTo>
                    <a:pt x="171" y="285"/>
                  </a:lnTo>
                  <a:lnTo>
                    <a:pt x="171" y="284"/>
                  </a:lnTo>
                  <a:lnTo>
                    <a:pt x="172" y="283"/>
                  </a:lnTo>
                  <a:lnTo>
                    <a:pt x="173" y="283"/>
                  </a:lnTo>
                  <a:lnTo>
                    <a:pt x="174" y="282"/>
                  </a:lnTo>
                  <a:lnTo>
                    <a:pt x="174" y="282"/>
                  </a:lnTo>
                  <a:lnTo>
                    <a:pt x="175" y="283"/>
                  </a:lnTo>
                  <a:lnTo>
                    <a:pt x="175" y="288"/>
                  </a:lnTo>
                  <a:lnTo>
                    <a:pt x="175" y="288"/>
                  </a:lnTo>
                  <a:lnTo>
                    <a:pt x="179" y="286"/>
                  </a:lnTo>
                  <a:lnTo>
                    <a:pt x="182" y="282"/>
                  </a:lnTo>
                  <a:lnTo>
                    <a:pt x="185" y="277"/>
                  </a:lnTo>
                  <a:lnTo>
                    <a:pt x="188" y="271"/>
                  </a:lnTo>
                  <a:lnTo>
                    <a:pt x="190" y="267"/>
                  </a:lnTo>
                  <a:lnTo>
                    <a:pt x="191" y="262"/>
                  </a:lnTo>
                  <a:lnTo>
                    <a:pt x="190" y="262"/>
                  </a:lnTo>
                  <a:lnTo>
                    <a:pt x="190" y="263"/>
                  </a:lnTo>
                  <a:lnTo>
                    <a:pt x="188" y="265"/>
                  </a:lnTo>
                  <a:lnTo>
                    <a:pt x="187" y="268"/>
                  </a:lnTo>
                  <a:lnTo>
                    <a:pt x="186" y="271"/>
                  </a:lnTo>
                  <a:lnTo>
                    <a:pt x="184" y="273"/>
                  </a:lnTo>
                  <a:lnTo>
                    <a:pt x="182" y="275"/>
                  </a:lnTo>
                  <a:lnTo>
                    <a:pt x="179" y="278"/>
                  </a:lnTo>
                  <a:lnTo>
                    <a:pt x="176" y="280"/>
                  </a:lnTo>
                  <a:lnTo>
                    <a:pt x="173" y="279"/>
                  </a:lnTo>
                  <a:lnTo>
                    <a:pt x="173" y="277"/>
                  </a:lnTo>
                  <a:lnTo>
                    <a:pt x="174" y="276"/>
                  </a:lnTo>
                  <a:lnTo>
                    <a:pt x="179" y="273"/>
                  </a:lnTo>
                  <a:lnTo>
                    <a:pt x="181" y="271"/>
                  </a:lnTo>
                  <a:lnTo>
                    <a:pt x="182" y="267"/>
                  </a:lnTo>
                  <a:lnTo>
                    <a:pt x="184" y="263"/>
                  </a:lnTo>
                  <a:lnTo>
                    <a:pt x="185" y="260"/>
                  </a:lnTo>
                  <a:lnTo>
                    <a:pt x="184" y="257"/>
                  </a:lnTo>
                  <a:lnTo>
                    <a:pt x="182" y="256"/>
                  </a:lnTo>
                  <a:lnTo>
                    <a:pt x="179" y="257"/>
                  </a:lnTo>
                  <a:lnTo>
                    <a:pt x="176" y="258"/>
                  </a:lnTo>
                  <a:lnTo>
                    <a:pt x="173" y="259"/>
                  </a:lnTo>
                  <a:lnTo>
                    <a:pt x="170" y="258"/>
                  </a:lnTo>
                  <a:lnTo>
                    <a:pt x="170" y="257"/>
                  </a:lnTo>
                  <a:lnTo>
                    <a:pt x="172" y="257"/>
                  </a:lnTo>
                  <a:lnTo>
                    <a:pt x="177" y="256"/>
                  </a:lnTo>
                  <a:lnTo>
                    <a:pt x="180" y="255"/>
                  </a:lnTo>
                  <a:lnTo>
                    <a:pt x="182" y="254"/>
                  </a:lnTo>
                  <a:lnTo>
                    <a:pt x="182" y="251"/>
                  </a:lnTo>
                  <a:lnTo>
                    <a:pt x="180" y="249"/>
                  </a:lnTo>
                  <a:lnTo>
                    <a:pt x="179" y="246"/>
                  </a:lnTo>
                  <a:lnTo>
                    <a:pt x="178" y="244"/>
                  </a:lnTo>
                  <a:lnTo>
                    <a:pt x="179" y="239"/>
                  </a:lnTo>
                  <a:lnTo>
                    <a:pt x="182" y="234"/>
                  </a:lnTo>
                  <a:lnTo>
                    <a:pt x="184" y="229"/>
                  </a:lnTo>
                  <a:lnTo>
                    <a:pt x="183" y="225"/>
                  </a:lnTo>
                  <a:lnTo>
                    <a:pt x="182" y="221"/>
                  </a:lnTo>
                  <a:lnTo>
                    <a:pt x="182" y="217"/>
                  </a:lnTo>
                  <a:lnTo>
                    <a:pt x="183" y="216"/>
                  </a:lnTo>
                  <a:lnTo>
                    <a:pt x="184" y="216"/>
                  </a:lnTo>
                  <a:lnTo>
                    <a:pt x="185" y="215"/>
                  </a:lnTo>
                  <a:lnTo>
                    <a:pt x="186" y="214"/>
                  </a:lnTo>
                  <a:lnTo>
                    <a:pt x="188" y="214"/>
                  </a:lnTo>
                  <a:lnTo>
                    <a:pt x="190" y="213"/>
                  </a:lnTo>
                  <a:lnTo>
                    <a:pt x="190" y="212"/>
                  </a:lnTo>
                  <a:lnTo>
                    <a:pt x="189" y="211"/>
                  </a:lnTo>
                  <a:lnTo>
                    <a:pt x="186" y="211"/>
                  </a:lnTo>
                  <a:lnTo>
                    <a:pt x="182" y="212"/>
                  </a:lnTo>
                  <a:lnTo>
                    <a:pt x="181" y="211"/>
                  </a:lnTo>
                  <a:lnTo>
                    <a:pt x="184" y="204"/>
                  </a:lnTo>
                  <a:lnTo>
                    <a:pt x="186" y="201"/>
                  </a:lnTo>
                  <a:lnTo>
                    <a:pt x="188" y="198"/>
                  </a:lnTo>
                  <a:lnTo>
                    <a:pt x="189" y="195"/>
                  </a:lnTo>
                  <a:lnTo>
                    <a:pt x="190" y="193"/>
                  </a:lnTo>
                  <a:lnTo>
                    <a:pt x="185" y="199"/>
                  </a:lnTo>
                  <a:lnTo>
                    <a:pt x="181" y="206"/>
                  </a:lnTo>
                  <a:lnTo>
                    <a:pt x="176" y="212"/>
                  </a:lnTo>
                  <a:lnTo>
                    <a:pt x="176" y="212"/>
                  </a:lnTo>
                  <a:lnTo>
                    <a:pt x="176" y="212"/>
                  </a:lnTo>
                  <a:lnTo>
                    <a:pt x="176" y="211"/>
                  </a:lnTo>
                  <a:lnTo>
                    <a:pt x="176" y="210"/>
                  </a:lnTo>
                  <a:lnTo>
                    <a:pt x="177" y="209"/>
                  </a:lnTo>
                  <a:lnTo>
                    <a:pt x="177" y="208"/>
                  </a:lnTo>
                  <a:lnTo>
                    <a:pt x="177" y="207"/>
                  </a:lnTo>
                  <a:lnTo>
                    <a:pt x="178" y="205"/>
                  </a:lnTo>
                  <a:lnTo>
                    <a:pt x="179" y="203"/>
                  </a:lnTo>
                  <a:lnTo>
                    <a:pt x="179" y="200"/>
                  </a:lnTo>
                  <a:lnTo>
                    <a:pt x="179" y="198"/>
                  </a:lnTo>
                  <a:lnTo>
                    <a:pt x="179" y="195"/>
                  </a:lnTo>
                  <a:lnTo>
                    <a:pt x="177" y="194"/>
                  </a:lnTo>
                  <a:lnTo>
                    <a:pt x="174" y="194"/>
                  </a:lnTo>
                  <a:lnTo>
                    <a:pt x="173" y="194"/>
                  </a:lnTo>
                  <a:lnTo>
                    <a:pt x="171" y="195"/>
                  </a:lnTo>
                  <a:lnTo>
                    <a:pt x="170" y="197"/>
                  </a:lnTo>
                  <a:lnTo>
                    <a:pt x="170" y="198"/>
                  </a:lnTo>
                  <a:lnTo>
                    <a:pt x="170" y="198"/>
                  </a:lnTo>
                  <a:lnTo>
                    <a:pt x="173" y="198"/>
                  </a:lnTo>
                  <a:lnTo>
                    <a:pt x="174" y="199"/>
                  </a:lnTo>
                  <a:lnTo>
                    <a:pt x="174" y="202"/>
                  </a:lnTo>
                  <a:lnTo>
                    <a:pt x="174" y="204"/>
                  </a:lnTo>
                  <a:lnTo>
                    <a:pt x="173" y="206"/>
                  </a:lnTo>
                  <a:lnTo>
                    <a:pt x="171" y="207"/>
                  </a:lnTo>
                  <a:lnTo>
                    <a:pt x="167" y="206"/>
                  </a:lnTo>
                  <a:lnTo>
                    <a:pt x="165" y="204"/>
                  </a:lnTo>
                  <a:lnTo>
                    <a:pt x="164" y="200"/>
                  </a:lnTo>
                  <a:lnTo>
                    <a:pt x="164" y="196"/>
                  </a:lnTo>
                  <a:lnTo>
                    <a:pt x="165" y="191"/>
                  </a:lnTo>
                  <a:lnTo>
                    <a:pt x="166" y="186"/>
                  </a:lnTo>
                  <a:lnTo>
                    <a:pt x="168" y="181"/>
                  </a:lnTo>
                  <a:lnTo>
                    <a:pt x="169" y="178"/>
                  </a:lnTo>
                  <a:lnTo>
                    <a:pt x="170" y="175"/>
                  </a:lnTo>
                  <a:lnTo>
                    <a:pt x="170" y="173"/>
                  </a:lnTo>
                  <a:lnTo>
                    <a:pt x="169" y="172"/>
                  </a:lnTo>
                  <a:lnTo>
                    <a:pt x="167" y="172"/>
                  </a:lnTo>
                  <a:lnTo>
                    <a:pt x="165" y="174"/>
                  </a:lnTo>
                  <a:lnTo>
                    <a:pt x="163" y="175"/>
                  </a:lnTo>
                  <a:lnTo>
                    <a:pt x="161" y="175"/>
                  </a:lnTo>
                  <a:lnTo>
                    <a:pt x="160" y="174"/>
                  </a:lnTo>
                  <a:lnTo>
                    <a:pt x="159" y="173"/>
                  </a:lnTo>
                  <a:lnTo>
                    <a:pt x="157" y="172"/>
                  </a:lnTo>
                  <a:lnTo>
                    <a:pt x="157" y="171"/>
                  </a:lnTo>
                  <a:lnTo>
                    <a:pt x="156" y="169"/>
                  </a:lnTo>
                  <a:lnTo>
                    <a:pt x="157" y="168"/>
                  </a:lnTo>
                  <a:lnTo>
                    <a:pt x="160" y="167"/>
                  </a:lnTo>
                  <a:lnTo>
                    <a:pt x="160" y="167"/>
                  </a:lnTo>
                  <a:lnTo>
                    <a:pt x="161" y="166"/>
                  </a:lnTo>
                  <a:lnTo>
                    <a:pt x="160" y="166"/>
                  </a:lnTo>
                  <a:lnTo>
                    <a:pt x="156" y="163"/>
                  </a:lnTo>
                  <a:lnTo>
                    <a:pt x="152" y="162"/>
                  </a:lnTo>
                  <a:lnTo>
                    <a:pt x="148" y="161"/>
                  </a:lnTo>
                  <a:lnTo>
                    <a:pt x="143" y="159"/>
                  </a:lnTo>
                  <a:lnTo>
                    <a:pt x="142" y="157"/>
                  </a:lnTo>
                  <a:lnTo>
                    <a:pt x="142" y="155"/>
                  </a:lnTo>
                  <a:lnTo>
                    <a:pt x="143" y="153"/>
                  </a:lnTo>
                  <a:lnTo>
                    <a:pt x="145" y="152"/>
                  </a:lnTo>
                  <a:lnTo>
                    <a:pt x="147" y="151"/>
                  </a:lnTo>
                  <a:lnTo>
                    <a:pt x="148" y="150"/>
                  </a:lnTo>
                  <a:lnTo>
                    <a:pt x="149" y="150"/>
                  </a:lnTo>
                  <a:lnTo>
                    <a:pt x="150" y="150"/>
                  </a:lnTo>
                  <a:lnTo>
                    <a:pt x="151" y="149"/>
                  </a:lnTo>
                  <a:lnTo>
                    <a:pt x="151" y="148"/>
                  </a:lnTo>
                  <a:lnTo>
                    <a:pt x="147" y="144"/>
                  </a:lnTo>
                  <a:lnTo>
                    <a:pt x="142" y="140"/>
                  </a:lnTo>
                  <a:lnTo>
                    <a:pt x="137" y="137"/>
                  </a:lnTo>
                  <a:lnTo>
                    <a:pt x="132" y="135"/>
                  </a:lnTo>
                  <a:lnTo>
                    <a:pt x="132" y="135"/>
                  </a:lnTo>
                  <a:lnTo>
                    <a:pt x="132" y="135"/>
                  </a:lnTo>
                  <a:lnTo>
                    <a:pt x="132" y="136"/>
                  </a:lnTo>
                  <a:lnTo>
                    <a:pt x="132" y="136"/>
                  </a:lnTo>
                  <a:lnTo>
                    <a:pt x="133" y="137"/>
                  </a:lnTo>
                  <a:lnTo>
                    <a:pt x="133" y="138"/>
                  </a:lnTo>
                  <a:lnTo>
                    <a:pt x="132" y="138"/>
                  </a:lnTo>
                  <a:lnTo>
                    <a:pt x="131" y="139"/>
                  </a:lnTo>
                  <a:lnTo>
                    <a:pt x="122" y="139"/>
                  </a:lnTo>
                  <a:lnTo>
                    <a:pt x="116" y="139"/>
                  </a:lnTo>
                  <a:lnTo>
                    <a:pt x="110" y="139"/>
                  </a:lnTo>
                  <a:lnTo>
                    <a:pt x="105" y="137"/>
                  </a:lnTo>
                  <a:lnTo>
                    <a:pt x="104" y="136"/>
                  </a:lnTo>
                  <a:lnTo>
                    <a:pt x="106" y="135"/>
                  </a:lnTo>
                  <a:lnTo>
                    <a:pt x="110" y="134"/>
                  </a:lnTo>
                  <a:lnTo>
                    <a:pt x="113" y="133"/>
                  </a:lnTo>
                  <a:lnTo>
                    <a:pt x="116" y="131"/>
                  </a:lnTo>
                  <a:lnTo>
                    <a:pt x="118" y="130"/>
                  </a:lnTo>
                  <a:lnTo>
                    <a:pt x="118" y="129"/>
                  </a:lnTo>
                  <a:lnTo>
                    <a:pt x="111" y="130"/>
                  </a:lnTo>
                  <a:lnTo>
                    <a:pt x="105" y="131"/>
                  </a:lnTo>
                  <a:lnTo>
                    <a:pt x="98" y="134"/>
                  </a:lnTo>
                  <a:lnTo>
                    <a:pt x="93" y="138"/>
                  </a:lnTo>
                  <a:lnTo>
                    <a:pt x="89" y="140"/>
                  </a:lnTo>
                  <a:lnTo>
                    <a:pt x="86" y="143"/>
                  </a:lnTo>
                  <a:lnTo>
                    <a:pt x="84" y="145"/>
                  </a:lnTo>
                  <a:lnTo>
                    <a:pt x="81" y="146"/>
                  </a:lnTo>
                  <a:lnTo>
                    <a:pt x="78" y="148"/>
                  </a:lnTo>
                  <a:lnTo>
                    <a:pt x="72" y="149"/>
                  </a:lnTo>
                  <a:lnTo>
                    <a:pt x="72" y="149"/>
                  </a:lnTo>
                  <a:lnTo>
                    <a:pt x="72" y="148"/>
                  </a:lnTo>
                  <a:lnTo>
                    <a:pt x="73" y="148"/>
                  </a:lnTo>
                  <a:lnTo>
                    <a:pt x="73" y="147"/>
                  </a:lnTo>
                  <a:lnTo>
                    <a:pt x="61" y="151"/>
                  </a:lnTo>
                  <a:lnTo>
                    <a:pt x="49" y="155"/>
                  </a:lnTo>
                  <a:lnTo>
                    <a:pt x="47" y="154"/>
                  </a:lnTo>
                  <a:lnTo>
                    <a:pt x="47" y="153"/>
                  </a:lnTo>
                  <a:lnTo>
                    <a:pt x="46" y="153"/>
                  </a:lnTo>
                  <a:lnTo>
                    <a:pt x="45" y="153"/>
                  </a:lnTo>
                  <a:lnTo>
                    <a:pt x="40" y="155"/>
                  </a:lnTo>
                  <a:lnTo>
                    <a:pt x="35" y="158"/>
                  </a:lnTo>
                  <a:lnTo>
                    <a:pt x="30" y="160"/>
                  </a:lnTo>
                  <a:lnTo>
                    <a:pt x="31" y="159"/>
                  </a:lnTo>
                  <a:lnTo>
                    <a:pt x="32" y="158"/>
                  </a:lnTo>
                  <a:lnTo>
                    <a:pt x="33" y="158"/>
                  </a:lnTo>
                  <a:lnTo>
                    <a:pt x="33" y="157"/>
                  </a:lnTo>
                  <a:lnTo>
                    <a:pt x="22" y="156"/>
                  </a:lnTo>
                  <a:lnTo>
                    <a:pt x="11" y="156"/>
                  </a:lnTo>
                  <a:lnTo>
                    <a:pt x="1" y="154"/>
                  </a:lnTo>
                  <a:lnTo>
                    <a:pt x="0" y="154"/>
                  </a:lnTo>
                  <a:lnTo>
                    <a:pt x="0" y="153"/>
                  </a:lnTo>
                  <a:lnTo>
                    <a:pt x="1" y="153"/>
                  </a:lnTo>
                  <a:lnTo>
                    <a:pt x="2" y="152"/>
                  </a:lnTo>
                  <a:lnTo>
                    <a:pt x="5" y="150"/>
                  </a:lnTo>
                  <a:lnTo>
                    <a:pt x="5" y="150"/>
                  </a:lnTo>
                  <a:lnTo>
                    <a:pt x="11" y="152"/>
                  </a:lnTo>
                  <a:lnTo>
                    <a:pt x="16" y="154"/>
                  </a:lnTo>
                  <a:lnTo>
                    <a:pt x="22" y="155"/>
                  </a:lnTo>
                  <a:lnTo>
                    <a:pt x="24" y="154"/>
                  </a:lnTo>
                  <a:lnTo>
                    <a:pt x="25" y="153"/>
                  </a:lnTo>
                  <a:lnTo>
                    <a:pt x="25" y="152"/>
                  </a:lnTo>
                  <a:lnTo>
                    <a:pt x="26" y="150"/>
                  </a:lnTo>
                  <a:lnTo>
                    <a:pt x="27" y="149"/>
                  </a:lnTo>
                  <a:lnTo>
                    <a:pt x="28" y="149"/>
                  </a:lnTo>
                  <a:lnTo>
                    <a:pt x="31" y="148"/>
                  </a:lnTo>
                  <a:lnTo>
                    <a:pt x="35" y="148"/>
                  </a:lnTo>
                  <a:lnTo>
                    <a:pt x="41" y="147"/>
                  </a:lnTo>
                  <a:lnTo>
                    <a:pt x="47" y="146"/>
                  </a:lnTo>
                  <a:lnTo>
                    <a:pt x="52" y="146"/>
                  </a:lnTo>
                  <a:lnTo>
                    <a:pt x="54" y="145"/>
                  </a:lnTo>
                  <a:lnTo>
                    <a:pt x="55" y="144"/>
                  </a:lnTo>
                  <a:lnTo>
                    <a:pt x="56" y="143"/>
                  </a:lnTo>
                  <a:lnTo>
                    <a:pt x="60" y="138"/>
                  </a:lnTo>
                  <a:lnTo>
                    <a:pt x="61" y="137"/>
                  </a:lnTo>
                  <a:lnTo>
                    <a:pt x="62" y="137"/>
                  </a:lnTo>
                  <a:lnTo>
                    <a:pt x="63" y="138"/>
                  </a:lnTo>
                  <a:lnTo>
                    <a:pt x="65" y="137"/>
                  </a:lnTo>
                  <a:lnTo>
                    <a:pt x="65" y="135"/>
                  </a:lnTo>
                  <a:lnTo>
                    <a:pt x="65" y="134"/>
                  </a:lnTo>
                  <a:lnTo>
                    <a:pt x="66" y="134"/>
                  </a:lnTo>
                  <a:lnTo>
                    <a:pt x="68" y="133"/>
                  </a:lnTo>
                  <a:lnTo>
                    <a:pt x="72" y="132"/>
                  </a:lnTo>
                  <a:lnTo>
                    <a:pt x="75" y="131"/>
                  </a:lnTo>
                  <a:lnTo>
                    <a:pt x="78" y="130"/>
                  </a:lnTo>
                  <a:lnTo>
                    <a:pt x="79" y="128"/>
                  </a:lnTo>
                  <a:lnTo>
                    <a:pt x="78" y="125"/>
                  </a:lnTo>
                  <a:lnTo>
                    <a:pt x="75" y="123"/>
                  </a:lnTo>
                  <a:lnTo>
                    <a:pt x="72" y="122"/>
                  </a:lnTo>
                  <a:lnTo>
                    <a:pt x="68" y="120"/>
                  </a:lnTo>
                  <a:lnTo>
                    <a:pt x="65" y="119"/>
                  </a:lnTo>
                  <a:lnTo>
                    <a:pt x="63" y="118"/>
                  </a:lnTo>
                  <a:lnTo>
                    <a:pt x="60" y="117"/>
                  </a:lnTo>
                  <a:lnTo>
                    <a:pt x="58" y="116"/>
                  </a:lnTo>
                  <a:lnTo>
                    <a:pt x="57" y="114"/>
                  </a:lnTo>
                  <a:lnTo>
                    <a:pt x="57" y="113"/>
                  </a:lnTo>
                  <a:lnTo>
                    <a:pt x="58" y="112"/>
                  </a:lnTo>
                  <a:lnTo>
                    <a:pt x="59" y="112"/>
                  </a:lnTo>
                  <a:lnTo>
                    <a:pt x="60" y="112"/>
                  </a:lnTo>
                  <a:lnTo>
                    <a:pt x="61" y="112"/>
                  </a:lnTo>
                  <a:lnTo>
                    <a:pt x="63" y="111"/>
                  </a:lnTo>
                  <a:lnTo>
                    <a:pt x="64" y="111"/>
                  </a:lnTo>
                  <a:lnTo>
                    <a:pt x="65" y="111"/>
                  </a:lnTo>
                  <a:lnTo>
                    <a:pt x="65" y="109"/>
                  </a:lnTo>
                  <a:lnTo>
                    <a:pt x="71" y="102"/>
                  </a:lnTo>
                  <a:lnTo>
                    <a:pt x="79" y="96"/>
                  </a:lnTo>
                  <a:lnTo>
                    <a:pt x="76" y="97"/>
                  </a:lnTo>
                  <a:lnTo>
                    <a:pt x="73" y="97"/>
                  </a:lnTo>
                  <a:lnTo>
                    <a:pt x="70" y="96"/>
                  </a:lnTo>
                  <a:lnTo>
                    <a:pt x="69" y="93"/>
                  </a:lnTo>
                  <a:lnTo>
                    <a:pt x="70" y="91"/>
                  </a:lnTo>
                  <a:lnTo>
                    <a:pt x="72" y="88"/>
                  </a:lnTo>
                  <a:lnTo>
                    <a:pt x="75" y="84"/>
                  </a:lnTo>
                  <a:lnTo>
                    <a:pt x="78" y="82"/>
                  </a:lnTo>
                  <a:lnTo>
                    <a:pt x="80" y="82"/>
                  </a:lnTo>
                  <a:lnTo>
                    <a:pt x="82" y="83"/>
                  </a:lnTo>
                  <a:lnTo>
                    <a:pt x="84" y="84"/>
                  </a:lnTo>
                  <a:lnTo>
                    <a:pt x="87" y="84"/>
                  </a:lnTo>
                  <a:lnTo>
                    <a:pt x="90" y="82"/>
                  </a:lnTo>
                  <a:lnTo>
                    <a:pt x="91" y="78"/>
                  </a:lnTo>
                  <a:lnTo>
                    <a:pt x="92" y="74"/>
                  </a:lnTo>
                  <a:lnTo>
                    <a:pt x="92" y="73"/>
                  </a:lnTo>
                  <a:lnTo>
                    <a:pt x="92" y="71"/>
                  </a:lnTo>
                  <a:lnTo>
                    <a:pt x="92" y="69"/>
                  </a:lnTo>
                  <a:lnTo>
                    <a:pt x="92" y="69"/>
                  </a:lnTo>
                  <a:lnTo>
                    <a:pt x="97" y="66"/>
                  </a:lnTo>
                  <a:lnTo>
                    <a:pt x="103" y="64"/>
                  </a:lnTo>
                  <a:lnTo>
                    <a:pt x="108" y="63"/>
                  </a:lnTo>
                  <a:lnTo>
                    <a:pt x="112" y="61"/>
                  </a:lnTo>
                  <a:lnTo>
                    <a:pt x="116" y="59"/>
                  </a:lnTo>
                  <a:lnTo>
                    <a:pt x="120" y="58"/>
                  </a:lnTo>
                  <a:lnTo>
                    <a:pt x="124" y="59"/>
                  </a:lnTo>
                  <a:lnTo>
                    <a:pt x="127" y="61"/>
                  </a:lnTo>
                  <a:lnTo>
                    <a:pt x="128" y="63"/>
                  </a:lnTo>
                  <a:lnTo>
                    <a:pt x="130" y="64"/>
                  </a:lnTo>
                  <a:lnTo>
                    <a:pt x="132" y="65"/>
                  </a:lnTo>
                  <a:lnTo>
                    <a:pt x="134" y="65"/>
                  </a:lnTo>
                  <a:lnTo>
                    <a:pt x="137" y="63"/>
                  </a:lnTo>
                  <a:lnTo>
                    <a:pt x="139" y="61"/>
                  </a:lnTo>
                  <a:lnTo>
                    <a:pt x="142" y="56"/>
                  </a:lnTo>
                  <a:lnTo>
                    <a:pt x="143" y="55"/>
                  </a:lnTo>
                  <a:lnTo>
                    <a:pt x="146" y="54"/>
                  </a:lnTo>
                  <a:lnTo>
                    <a:pt x="149" y="53"/>
                  </a:lnTo>
                  <a:lnTo>
                    <a:pt x="151" y="53"/>
                  </a:lnTo>
                  <a:lnTo>
                    <a:pt x="153" y="52"/>
                  </a:lnTo>
                  <a:lnTo>
                    <a:pt x="153" y="51"/>
                  </a:lnTo>
                  <a:lnTo>
                    <a:pt x="151" y="50"/>
                  </a:lnTo>
                  <a:lnTo>
                    <a:pt x="148" y="51"/>
                  </a:lnTo>
                  <a:lnTo>
                    <a:pt x="145" y="52"/>
                  </a:lnTo>
                  <a:lnTo>
                    <a:pt x="142" y="52"/>
                  </a:lnTo>
                  <a:lnTo>
                    <a:pt x="140" y="52"/>
                  </a:lnTo>
                  <a:lnTo>
                    <a:pt x="137" y="49"/>
                  </a:lnTo>
                  <a:lnTo>
                    <a:pt x="137" y="44"/>
                  </a:lnTo>
                  <a:lnTo>
                    <a:pt x="138" y="40"/>
                  </a:lnTo>
                  <a:lnTo>
                    <a:pt x="141" y="36"/>
                  </a:lnTo>
                  <a:lnTo>
                    <a:pt x="144" y="32"/>
                  </a:lnTo>
                  <a:lnTo>
                    <a:pt x="147" y="28"/>
                  </a:lnTo>
                  <a:lnTo>
                    <a:pt x="150" y="26"/>
                  </a:lnTo>
                  <a:lnTo>
                    <a:pt x="152" y="24"/>
                  </a:lnTo>
                  <a:lnTo>
                    <a:pt x="158" y="22"/>
                  </a:lnTo>
                  <a:lnTo>
                    <a:pt x="162" y="20"/>
                  </a:lnTo>
                  <a:lnTo>
                    <a:pt x="165" y="20"/>
                  </a:lnTo>
                  <a:lnTo>
                    <a:pt x="166" y="21"/>
                  </a:lnTo>
                  <a:lnTo>
                    <a:pt x="166" y="22"/>
                  </a:lnTo>
                  <a:lnTo>
                    <a:pt x="166" y="24"/>
                  </a:lnTo>
                  <a:lnTo>
                    <a:pt x="165" y="26"/>
                  </a:lnTo>
                  <a:lnTo>
                    <a:pt x="163" y="32"/>
                  </a:lnTo>
                  <a:lnTo>
                    <a:pt x="163" y="36"/>
                  </a:lnTo>
                  <a:lnTo>
                    <a:pt x="165" y="38"/>
                  </a:lnTo>
                  <a:lnTo>
                    <a:pt x="167" y="39"/>
                  </a:lnTo>
                  <a:lnTo>
                    <a:pt x="170" y="38"/>
                  </a:lnTo>
                  <a:lnTo>
                    <a:pt x="173" y="35"/>
                  </a:lnTo>
                  <a:lnTo>
                    <a:pt x="175" y="32"/>
                  </a:lnTo>
                  <a:lnTo>
                    <a:pt x="178" y="29"/>
                  </a:lnTo>
                  <a:lnTo>
                    <a:pt x="181" y="28"/>
                  </a:lnTo>
                  <a:lnTo>
                    <a:pt x="182" y="28"/>
                  </a:lnTo>
                  <a:lnTo>
                    <a:pt x="182" y="27"/>
                  </a:lnTo>
                  <a:lnTo>
                    <a:pt x="182" y="27"/>
                  </a:lnTo>
                  <a:lnTo>
                    <a:pt x="184" y="27"/>
                  </a:lnTo>
                  <a:lnTo>
                    <a:pt x="184" y="26"/>
                  </a:lnTo>
                  <a:lnTo>
                    <a:pt x="185" y="26"/>
                  </a:lnTo>
                  <a:lnTo>
                    <a:pt x="188" y="22"/>
                  </a:lnTo>
                  <a:lnTo>
                    <a:pt x="189" y="19"/>
                  </a:lnTo>
                  <a:lnTo>
                    <a:pt x="191" y="12"/>
                  </a:lnTo>
                  <a:lnTo>
                    <a:pt x="193" y="9"/>
                  </a:lnTo>
                  <a:lnTo>
                    <a:pt x="196" y="5"/>
                  </a:lnTo>
                  <a:lnTo>
                    <a:pt x="200" y="2"/>
                  </a:lnTo>
                  <a:lnTo>
                    <a:pt x="203" y="1"/>
                  </a:lnTo>
                  <a:lnTo>
                    <a:pt x="205" y="1"/>
                  </a:lnTo>
                  <a:lnTo>
                    <a:pt x="206" y="2"/>
                  </a:lnTo>
                  <a:lnTo>
                    <a:pt x="210" y="5"/>
                  </a:lnTo>
                  <a:lnTo>
                    <a:pt x="213" y="6"/>
                  </a:lnTo>
                  <a:lnTo>
                    <a:pt x="217" y="6"/>
                  </a:lnTo>
                  <a:lnTo>
                    <a:pt x="222" y="5"/>
                  </a:lnTo>
                  <a:lnTo>
                    <a:pt x="226" y="2"/>
                  </a:lnTo>
                  <a:lnTo>
                    <a:pt x="232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89" name="Freeform 163"/>
            <p:cNvSpPr>
              <a:spLocks/>
            </p:cNvSpPr>
            <p:nvPr/>
          </p:nvSpPr>
          <p:spPr bwMode="auto">
            <a:xfrm>
              <a:off x="3028625" y="4274881"/>
              <a:ext cx="1449" cy="144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90" name="Freeform 164"/>
            <p:cNvSpPr>
              <a:spLocks/>
            </p:cNvSpPr>
            <p:nvPr/>
          </p:nvSpPr>
          <p:spPr bwMode="auto">
            <a:xfrm>
              <a:off x="2808510" y="3290157"/>
              <a:ext cx="86887" cy="120195"/>
            </a:xfrm>
            <a:custGeom>
              <a:avLst/>
              <a:gdLst/>
              <a:ahLst/>
              <a:cxnLst>
                <a:cxn ang="0">
                  <a:pos x="52" y="5"/>
                </a:cxn>
                <a:cxn ang="0">
                  <a:pos x="60" y="14"/>
                </a:cxn>
                <a:cxn ang="0">
                  <a:pos x="59" y="19"/>
                </a:cxn>
                <a:cxn ang="0">
                  <a:pos x="53" y="25"/>
                </a:cxn>
                <a:cxn ang="0">
                  <a:pos x="48" y="28"/>
                </a:cxn>
                <a:cxn ang="0">
                  <a:pos x="49" y="28"/>
                </a:cxn>
                <a:cxn ang="0">
                  <a:pos x="53" y="30"/>
                </a:cxn>
                <a:cxn ang="0">
                  <a:pos x="54" y="31"/>
                </a:cxn>
                <a:cxn ang="0">
                  <a:pos x="51" y="34"/>
                </a:cxn>
                <a:cxn ang="0">
                  <a:pos x="46" y="36"/>
                </a:cxn>
                <a:cxn ang="0">
                  <a:pos x="40" y="44"/>
                </a:cxn>
                <a:cxn ang="0">
                  <a:pos x="35" y="50"/>
                </a:cxn>
                <a:cxn ang="0">
                  <a:pos x="28" y="52"/>
                </a:cxn>
                <a:cxn ang="0">
                  <a:pos x="28" y="54"/>
                </a:cxn>
                <a:cxn ang="0">
                  <a:pos x="30" y="55"/>
                </a:cxn>
                <a:cxn ang="0">
                  <a:pos x="30" y="56"/>
                </a:cxn>
                <a:cxn ang="0">
                  <a:pos x="28" y="57"/>
                </a:cxn>
                <a:cxn ang="0">
                  <a:pos x="26" y="54"/>
                </a:cxn>
                <a:cxn ang="0">
                  <a:pos x="24" y="52"/>
                </a:cxn>
                <a:cxn ang="0">
                  <a:pos x="21" y="57"/>
                </a:cxn>
                <a:cxn ang="0">
                  <a:pos x="19" y="73"/>
                </a:cxn>
                <a:cxn ang="0">
                  <a:pos x="15" y="82"/>
                </a:cxn>
                <a:cxn ang="0">
                  <a:pos x="10" y="82"/>
                </a:cxn>
                <a:cxn ang="0">
                  <a:pos x="2" y="74"/>
                </a:cxn>
                <a:cxn ang="0">
                  <a:pos x="0" y="67"/>
                </a:cxn>
                <a:cxn ang="0">
                  <a:pos x="4" y="60"/>
                </a:cxn>
                <a:cxn ang="0">
                  <a:pos x="11" y="48"/>
                </a:cxn>
                <a:cxn ang="0">
                  <a:pos x="16" y="42"/>
                </a:cxn>
                <a:cxn ang="0">
                  <a:pos x="25" y="41"/>
                </a:cxn>
                <a:cxn ang="0">
                  <a:pos x="26" y="39"/>
                </a:cxn>
                <a:cxn ang="0">
                  <a:pos x="16" y="31"/>
                </a:cxn>
                <a:cxn ang="0">
                  <a:pos x="18" y="31"/>
                </a:cxn>
                <a:cxn ang="0">
                  <a:pos x="26" y="33"/>
                </a:cxn>
                <a:cxn ang="0">
                  <a:pos x="32" y="34"/>
                </a:cxn>
                <a:cxn ang="0">
                  <a:pos x="33" y="33"/>
                </a:cxn>
                <a:cxn ang="0">
                  <a:pos x="30" y="31"/>
                </a:cxn>
                <a:cxn ang="0">
                  <a:pos x="29" y="28"/>
                </a:cxn>
                <a:cxn ang="0">
                  <a:pos x="33" y="25"/>
                </a:cxn>
                <a:cxn ang="0">
                  <a:pos x="42" y="24"/>
                </a:cxn>
                <a:cxn ang="0">
                  <a:pos x="44" y="23"/>
                </a:cxn>
                <a:cxn ang="0">
                  <a:pos x="41" y="20"/>
                </a:cxn>
                <a:cxn ang="0">
                  <a:pos x="42" y="15"/>
                </a:cxn>
                <a:cxn ang="0">
                  <a:pos x="47" y="0"/>
                </a:cxn>
              </a:cxnLst>
              <a:rect l="0" t="0" r="r" b="b"/>
              <a:pathLst>
                <a:path w="60" h="83">
                  <a:moveTo>
                    <a:pt x="47" y="0"/>
                  </a:moveTo>
                  <a:lnTo>
                    <a:pt x="52" y="5"/>
                  </a:lnTo>
                  <a:lnTo>
                    <a:pt x="57" y="9"/>
                  </a:lnTo>
                  <a:lnTo>
                    <a:pt x="60" y="14"/>
                  </a:lnTo>
                  <a:lnTo>
                    <a:pt x="60" y="16"/>
                  </a:lnTo>
                  <a:lnTo>
                    <a:pt x="59" y="19"/>
                  </a:lnTo>
                  <a:lnTo>
                    <a:pt x="56" y="22"/>
                  </a:lnTo>
                  <a:lnTo>
                    <a:pt x="53" y="25"/>
                  </a:lnTo>
                  <a:lnTo>
                    <a:pt x="50" y="27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49" y="28"/>
                  </a:lnTo>
                  <a:lnTo>
                    <a:pt x="51" y="29"/>
                  </a:lnTo>
                  <a:lnTo>
                    <a:pt x="53" y="30"/>
                  </a:lnTo>
                  <a:lnTo>
                    <a:pt x="54" y="30"/>
                  </a:lnTo>
                  <a:lnTo>
                    <a:pt x="54" y="31"/>
                  </a:lnTo>
                  <a:lnTo>
                    <a:pt x="53" y="32"/>
                  </a:lnTo>
                  <a:lnTo>
                    <a:pt x="51" y="34"/>
                  </a:lnTo>
                  <a:lnTo>
                    <a:pt x="48" y="35"/>
                  </a:lnTo>
                  <a:lnTo>
                    <a:pt x="46" y="36"/>
                  </a:lnTo>
                  <a:lnTo>
                    <a:pt x="43" y="40"/>
                  </a:lnTo>
                  <a:lnTo>
                    <a:pt x="40" y="44"/>
                  </a:lnTo>
                  <a:lnTo>
                    <a:pt x="37" y="49"/>
                  </a:lnTo>
                  <a:lnTo>
                    <a:pt x="35" y="50"/>
                  </a:lnTo>
                  <a:lnTo>
                    <a:pt x="30" y="51"/>
                  </a:lnTo>
                  <a:lnTo>
                    <a:pt x="28" y="52"/>
                  </a:lnTo>
                  <a:lnTo>
                    <a:pt x="28" y="53"/>
                  </a:lnTo>
                  <a:lnTo>
                    <a:pt x="28" y="54"/>
                  </a:lnTo>
                  <a:lnTo>
                    <a:pt x="29" y="54"/>
                  </a:lnTo>
                  <a:lnTo>
                    <a:pt x="30" y="55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0" y="57"/>
                  </a:lnTo>
                  <a:lnTo>
                    <a:pt x="28" y="57"/>
                  </a:lnTo>
                  <a:lnTo>
                    <a:pt x="27" y="56"/>
                  </a:lnTo>
                  <a:lnTo>
                    <a:pt x="26" y="54"/>
                  </a:lnTo>
                  <a:lnTo>
                    <a:pt x="25" y="53"/>
                  </a:lnTo>
                  <a:lnTo>
                    <a:pt x="24" y="52"/>
                  </a:lnTo>
                  <a:lnTo>
                    <a:pt x="23" y="53"/>
                  </a:lnTo>
                  <a:lnTo>
                    <a:pt x="21" y="57"/>
                  </a:lnTo>
                  <a:lnTo>
                    <a:pt x="19" y="67"/>
                  </a:lnTo>
                  <a:lnTo>
                    <a:pt x="19" y="73"/>
                  </a:lnTo>
                  <a:lnTo>
                    <a:pt x="18" y="78"/>
                  </a:lnTo>
                  <a:lnTo>
                    <a:pt x="15" y="82"/>
                  </a:lnTo>
                  <a:lnTo>
                    <a:pt x="13" y="83"/>
                  </a:lnTo>
                  <a:lnTo>
                    <a:pt x="10" y="82"/>
                  </a:lnTo>
                  <a:lnTo>
                    <a:pt x="7" y="80"/>
                  </a:lnTo>
                  <a:lnTo>
                    <a:pt x="2" y="74"/>
                  </a:lnTo>
                  <a:lnTo>
                    <a:pt x="1" y="70"/>
                  </a:lnTo>
                  <a:lnTo>
                    <a:pt x="0" y="67"/>
                  </a:lnTo>
                  <a:lnTo>
                    <a:pt x="2" y="63"/>
                  </a:lnTo>
                  <a:lnTo>
                    <a:pt x="4" y="60"/>
                  </a:lnTo>
                  <a:lnTo>
                    <a:pt x="6" y="57"/>
                  </a:lnTo>
                  <a:lnTo>
                    <a:pt x="11" y="48"/>
                  </a:lnTo>
                  <a:lnTo>
                    <a:pt x="14" y="43"/>
                  </a:lnTo>
                  <a:lnTo>
                    <a:pt x="16" y="42"/>
                  </a:lnTo>
                  <a:lnTo>
                    <a:pt x="22" y="41"/>
                  </a:lnTo>
                  <a:lnTo>
                    <a:pt x="25" y="41"/>
                  </a:lnTo>
                  <a:lnTo>
                    <a:pt x="26" y="40"/>
                  </a:lnTo>
                  <a:lnTo>
                    <a:pt x="26" y="39"/>
                  </a:lnTo>
                  <a:lnTo>
                    <a:pt x="22" y="34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26" y="33"/>
                  </a:lnTo>
                  <a:lnTo>
                    <a:pt x="30" y="34"/>
                  </a:lnTo>
                  <a:lnTo>
                    <a:pt x="32" y="34"/>
                  </a:lnTo>
                  <a:lnTo>
                    <a:pt x="33" y="34"/>
                  </a:lnTo>
                  <a:lnTo>
                    <a:pt x="33" y="33"/>
                  </a:lnTo>
                  <a:lnTo>
                    <a:pt x="32" y="32"/>
                  </a:lnTo>
                  <a:lnTo>
                    <a:pt x="30" y="31"/>
                  </a:lnTo>
                  <a:lnTo>
                    <a:pt x="29" y="29"/>
                  </a:lnTo>
                  <a:lnTo>
                    <a:pt x="29" y="28"/>
                  </a:lnTo>
                  <a:lnTo>
                    <a:pt x="30" y="27"/>
                  </a:lnTo>
                  <a:lnTo>
                    <a:pt x="33" y="25"/>
                  </a:lnTo>
                  <a:lnTo>
                    <a:pt x="38" y="24"/>
                  </a:lnTo>
                  <a:lnTo>
                    <a:pt x="42" y="24"/>
                  </a:lnTo>
                  <a:lnTo>
                    <a:pt x="45" y="26"/>
                  </a:lnTo>
                  <a:lnTo>
                    <a:pt x="44" y="23"/>
                  </a:lnTo>
                  <a:lnTo>
                    <a:pt x="42" y="21"/>
                  </a:lnTo>
                  <a:lnTo>
                    <a:pt x="41" y="20"/>
                  </a:lnTo>
                  <a:lnTo>
                    <a:pt x="41" y="19"/>
                  </a:lnTo>
                  <a:lnTo>
                    <a:pt x="42" y="15"/>
                  </a:lnTo>
                  <a:lnTo>
                    <a:pt x="44" y="10"/>
                  </a:lnTo>
                  <a:lnTo>
                    <a:pt x="47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91" name="Freeform 165"/>
            <p:cNvSpPr>
              <a:spLocks/>
            </p:cNvSpPr>
            <p:nvPr/>
          </p:nvSpPr>
          <p:spPr bwMode="auto">
            <a:xfrm>
              <a:off x="1712281" y="3233681"/>
              <a:ext cx="5792" cy="72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1"/>
                </a:cxn>
                <a:cxn ang="0">
                  <a:pos x="2" y="2"/>
                </a:cxn>
                <a:cxn ang="0">
                  <a:pos x="3" y="3"/>
                </a:cxn>
                <a:cxn ang="0">
                  <a:pos x="4" y="5"/>
                </a:cxn>
                <a:cxn ang="0">
                  <a:pos x="3" y="5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1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4" y="5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92" name="Freeform 166"/>
            <p:cNvSpPr>
              <a:spLocks/>
            </p:cNvSpPr>
            <p:nvPr/>
          </p:nvSpPr>
          <p:spPr bwMode="auto">
            <a:xfrm>
              <a:off x="2822991" y="3332153"/>
              <a:ext cx="8689" cy="28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6" y="2"/>
                </a:cxn>
                <a:cxn ang="0">
                  <a:pos x="0" y="0"/>
                </a:cxn>
              </a:cxnLst>
              <a:rect l="0" t="0" r="r" b="b"/>
              <a:pathLst>
                <a:path w="6" h="2">
                  <a:moveTo>
                    <a:pt x="0" y="0"/>
                  </a:moveTo>
                  <a:lnTo>
                    <a:pt x="3" y="1"/>
                  </a:lnTo>
                  <a:lnTo>
                    <a:pt x="6" y="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93" name="Freeform 167"/>
            <p:cNvSpPr>
              <a:spLocks noEditPoints="1"/>
            </p:cNvSpPr>
            <p:nvPr/>
          </p:nvSpPr>
          <p:spPr bwMode="auto">
            <a:xfrm>
              <a:off x="2544952" y="4355975"/>
              <a:ext cx="1449" cy="8689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4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1" h="6">
                  <a:moveTo>
                    <a:pt x="1" y="2"/>
                  </a:moveTo>
                  <a:lnTo>
                    <a:pt x="1" y="4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2"/>
                  </a:lnTo>
                  <a:close/>
                  <a:moveTo>
                    <a:pt x="0" y="0"/>
                  </a:moveTo>
                  <a:lnTo>
                    <a:pt x="1" y="1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94" name="Freeform 168"/>
            <p:cNvSpPr>
              <a:spLocks/>
            </p:cNvSpPr>
            <p:nvPr/>
          </p:nvSpPr>
          <p:spPr bwMode="auto">
            <a:xfrm>
              <a:off x="2811406" y="3093212"/>
              <a:ext cx="4345" cy="579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3" y="2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95" name="Freeform 169"/>
            <p:cNvSpPr>
              <a:spLocks/>
            </p:cNvSpPr>
            <p:nvPr/>
          </p:nvSpPr>
          <p:spPr bwMode="auto">
            <a:xfrm>
              <a:off x="2229261" y="3907057"/>
              <a:ext cx="7241" cy="579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2" y="3"/>
                </a:cxn>
                <a:cxn ang="0">
                  <a:pos x="4" y="2"/>
                </a:cxn>
                <a:cxn ang="0">
                  <a:pos x="5" y="0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lnTo>
                    <a:pt x="5" y="1"/>
                  </a:lnTo>
                  <a:lnTo>
                    <a:pt x="3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2" y="3"/>
                  </a:lnTo>
                  <a:lnTo>
                    <a:pt x="4" y="2"/>
                  </a:lnTo>
                  <a:lnTo>
                    <a:pt x="5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96" name="Freeform 170"/>
            <p:cNvSpPr>
              <a:spLocks/>
            </p:cNvSpPr>
            <p:nvPr/>
          </p:nvSpPr>
          <p:spPr bwMode="auto">
            <a:xfrm>
              <a:off x="2679627" y="3657980"/>
              <a:ext cx="8689" cy="188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4"/>
                </a:cxn>
                <a:cxn ang="0">
                  <a:pos x="4" y="9"/>
                </a:cxn>
                <a:cxn ang="0">
                  <a:pos x="6" y="13"/>
                </a:cxn>
                <a:cxn ang="0">
                  <a:pos x="6" y="13"/>
                </a:cxn>
                <a:cxn ang="0">
                  <a:pos x="6" y="13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3" y="8"/>
                </a:cxn>
                <a:cxn ang="0">
                  <a:pos x="2" y="4"/>
                </a:cxn>
                <a:cxn ang="0">
                  <a:pos x="0" y="0"/>
                </a:cxn>
              </a:cxnLst>
              <a:rect l="0" t="0" r="r" b="b"/>
              <a:pathLst>
                <a:path w="6" h="13">
                  <a:moveTo>
                    <a:pt x="0" y="0"/>
                  </a:moveTo>
                  <a:lnTo>
                    <a:pt x="3" y="4"/>
                  </a:lnTo>
                  <a:lnTo>
                    <a:pt x="4" y="9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3" y="8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97" name="Freeform 171"/>
            <p:cNvSpPr>
              <a:spLocks/>
            </p:cNvSpPr>
            <p:nvPr/>
          </p:nvSpPr>
          <p:spPr bwMode="auto">
            <a:xfrm>
              <a:off x="2673835" y="3652188"/>
              <a:ext cx="5792" cy="579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4" y="4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2" y="3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2" y="2"/>
                  </a:lnTo>
                  <a:lnTo>
                    <a:pt x="4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98" name="Freeform 172"/>
            <p:cNvSpPr>
              <a:spLocks noEditPoints="1"/>
            </p:cNvSpPr>
            <p:nvPr/>
          </p:nvSpPr>
          <p:spPr bwMode="auto">
            <a:xfrm>
              <a:off x="1463204" y="2438661"/>
              <a:ext cx="806605" cy="273696"/>
            </a:xfrm>
            <a:custGeom>
              <a:avLst/>
              <a:gdLst/>
              <a:ahLst/>
              <a:cxnLst>
                <a:cxn ang="0">
                  <a:pos x="88" y="168"/>
                </a:cxn>
                <a:cxn ang="0">
                  <a:pos x="97" y="168"/>
                </a:cxn>
                <a:cxn ang="0">
                  <a:pos x="555" y="0"/>
                </a:cxn>
                <a:cxn ang="0">
                  <a:pos x="471" y="10"/>
                </a:cxn>
                <a:cxn ang="0">
                  <a:pos x="443" y="7"/>
                </a:cxn>
                <a:cxn ang="0">
                  <a:pos x="345" y="25"/>
                </a:cxn>
                <a:cxn ang="0">
                  <a:pos x="353" y="24"/>
                </a:cxn>
                <a:cxn ang="0">
                  <a:pos x="332" y="29"/>
                </a:cxn>
                <a:cxn ang="0">
                  <a:pos x="303" y="38"/>
                </a:cxn>
                <a:cxn ang="0">
                  <a:pos x="300" y="44"/>
                </a:cxn>
                <a:cxn ang="0">
                  <a:pos x="313" y="40"/>
                </a:cxn>
                <a:cxn ang="0">
                  <a:pos x="310" y="41"/>
                </a:cxn>
                <a:cxn ang="0">
                  <a:pos x="272" y="57"/>
                </a:cxn>
                <a:cxn ang="0">
                  <a:pos x="249" y="67"/>
                </a:cxn>
                <a:cxn ang="0">
                  <a:pos x="236" y="77"/>
                </a:cxn>
                <a:cxn ang="0">
                  <a:pos x="209" y="87"/>
                </a:cxn>
                <a:cxn ang="0">
                  <a:pos x="198" y="92"/>
                </a:cxn>
                <a:cxn ang="0">
                  <a:pos x="205" y="99"/>
                </a:cxn>
                <a:cxn ang="0">
                  <a:pos x="196" y="103"/>
                </a:cxn>
                <a:cxn ang="0">
                  <a:pos x="189" y="107"/>
                </a:cxn>
                <a:cxn ang="0">
                  <a:pos x="189" y="110"/>
                </a:cxn>
                <a:cxn ang="0">
                  <a:pos x="201" y="105"/>
                </a:cxn>
                <a:cxn ang="0">
                  <a:pos x="189" y="126"/>
                </a:cxn>
                <a:cxn ang="0">
                  <a:pos x="170" y="141"/>
                </a:cxn>
                <a:cxn ang="0">
                  <a:pos x="174" y="138"/>
                </a:cxn>
                <a:cxn ang="0">
                  <a:pos x="159" y="153"/>
                </a:cxn>
                <a:cxn ang="0">
                  <a:pos x="144" y="161"/>
                </a:cxn>
                <a:cxn ang="0">
                  <a:pos x="139" y="164"/>
                </a:cxn>
                <a:cxn ang="0">
                  <a:pos x="140" y="179"/>
                </a:cxn>
                <a:cxn ang="0">
                  <a:pos x="131" y="174"/>
                </a:cxn>
                <a:cxn ang="0">
                  <a:pos x="123" y="180"/>
                </a:cxn>
                <a:cxn ang="0">
                  <a:pos x="107" y="185"/>
                </a:cxn>
                <a:cxn ang="0">
                  <a:pos x="111" y="183"/>
                </a:cxn>
                <a:cxn ang="0">
                  <a:pos x="114" y="178"/>
                </a:cxn>
                <a:cxn ang="0">
                  <a:pos x="119" y="171"/>
                </a:cxn>
                <a:cxn ang="0">
                  <a:pos x="127" y="164"/>
                </a:cxn>
                <a:cxn ang="0">
                  <a:pos x="131" y="156"/>
                </a:cxn>
                <a:cxn ang="0">
                  <a:pos x="141" y="150"/>
                </a:cxn>
                <a:cxn ang="0">
                  <a:pos x="134" y="153"/>
                </a:cxn>
                <a:cxn ang="0">
                  <a:pos x="117" y="159"/>
                </a:cxn>
                <a:cxn ang="0">
                  <a:pos x="119" y="149"/>
                </a:cxn>
                <a:cxn ang="0">
                  <a:pos x="115" y="149"/>
                </a:cxn>
                <a:cxn ang="0">
                  <a:pos x="108" y="161"/>
                </a:cxn>
                <a:cxn ang="0">
                  <a:pos x="99" y="165"/>
                </a:cxn>
                <a:cxn ang="0">
                  <a:pos x="96" y="168"/>
                </a:cxn>
                <a:cxn ang="0">
                  <a:pos x="80" y="178"/>
                </a:cxn>
                <a:cxn ang="0">
                  <a:pos x="87" y="169"/>
                </a:cxn>
                <a:cxn ang="0">
                  <a:pos x="79" y="167"/>
                </a:cxn>
                <a:cxn ang="0">
                  <a:pos x="70" y="165"/>
                </a:cxn>
                <a:cxn ang="0">
                  <a:pos x="57" y="168"/>
                </a:cxn>
                <a:cxn ang="0">
                  <a:pos x="63" y="163"/>
                </a:cxn>
                <a:cxn ang="0">
                  <a:pos x="74" y="153"/>
                </a:cxn>
                <a:cxn ang="0">
                  <a:pos x="71" y="146"/>
                </a:cxn>
                <a:cxn ang="0">
                  <a:pos x="58" y="155"/>
                </a:cxn>
                <a:cxn ang="0">
                  <a:pos x="19" y="177"/>
                </a:cxn>
                <a:cxn ang="0">
                  <a:pos x="1" y="188"/>
                </a:cxn>
                <a:cxn ang="0">
                  <a:pos x="163" y="87"/>
                </a:cxn>
                <a:cxn ang="0">
                  <a:pos x="346" y="23"/>
                </a:cxn>
                <a:cxn ang="0">
                  <a:pos x="545" y="0"/>
                </a:cxn>
              </a:cxnLst>
              <a:rect l="0" t="0" r="r" b="b"/>
              <a:pathLst>
                <a:path w="557" h="189">
                  <a:moveTo>
                    <a:pt x="88" y="168"/>
                  </a:moveTo>
                  <a:lnTo>
                    <a:pt x="87" y="168"/>
                  </a:lnTo>
                  <a:lnTo>
                    <a:pt x="87" y="169"/>
                  </a:lnTo>
                  <a:lnTo>
                    <a:pt x="88" y="168"/>
                  </a:lnTo>
                  <a:close/>
                  <a:moveTo>
                    <a:pt x="98" y="167"/>
                  </a:moveTo>
                  <a:lnTo>
                    <a:pt x="98" y="167"/>
                  </a:lnTo>
                  <a:lnTo>
                    <a:pt x="98" y="167"/>
                  </a:lnTo>
                  <a:lnTo>
                    <a:pt x="97" y="168"/>
                  </a:lnTo>
                  <a:lnTo>
                    <a:pt x="96" y="168"/>
                  </a:lnTo>
                  <a:lnTo>
                    <a:pt x="98" y="167"/>
                  </a:lnTo>
                  <a:close/>
                  <a:moveTo>
                    <a:pt x="545" y="0"/>
                  </a:moveTo>
                  <a:lnTo>
                    <a:pt x="555" y="0"/>
                  </a:lnTo>
                  <a:lnTo>
                    <a:pt x="557" y="0"/>
                  </a:lnTo>
                  <a:lnTo>
                    <a:pt x="480" y="10"/>
                  </a:lnTo>
                  <a:lnTo>
                    <a:pt x="475" y="10"/>
                  </a:lnTo>
                  <a:lnTo>
                    <a:pt x="471" y="10"/>
                  </a:lnTo>
                  <a:lnTo>
                    <a:pt x="462" y="8"/>
                  </a:lnTo>
                  <a:lnTo>
                    <a:pt x="453" y="6"/>
                  </a:lnTo>
                  <a:lnTo>
                    <a:pt x="448" y="6"/>
                  </a:lnTo>
                  <a:lnTo>
                    <a:pt x="443" y="7"/>
                  </a:lnTo>
                  <a:lnTo>
                    <a:pt x="437" y="8"/>
                  </a:lnTo>
                  <a:lnTo>
                    <a:pt x="432" y="10"/>
                  </a:lnTo>
                  <a:lnTo>
                    <a:pt x="388" y="18"/>
                  </a:lnTo>
                  <a:lnTo>
                    <a:pt x="345" y="25"/>
                  </a:lnTo>
                  <a:lnTo>
                    <a:pt x="343" y="26"/>
                  </a:lnTo>
                  <a:lnTo>
                    <a:pt x="344" y="26"/>
                  </a:lnTo>
                  <a:lnTo>
                    <a:pt x="347" y="25"/>
                  </a:lnTo>
                  <a:lnTo>
                    <a:pt x="353" y="24"/>
                  </a:lnTo>
                  <a:lnTo>
                    <a:pt x="356" y="24"/>
                  </a:lnTo>
                  <a:lnTo>
                    <a:pt x="356" y="24"/>
                  </a:lnTo>
                  <a:lnTo>
                    <a:pt x="348" y="26"/>
                  </a:lnTo>
                  <a:lnTo>
                    <a:pt x="332" y="29"/>
                  </a:lnTo>
                  <a:lnTo>
                    <a:pt x="324" y="31"/>
                  </a:lnTo>
                  <a:lnTo>
                    <a:pt x="315" y="35"/>
                  </a:lnTo>
                  <a:lnTo>
                    <a:pt x="311" y="36"/>
                  </a:lnTo>
                  <a:lnTo>
                    <a:pt x="303" y="38"/>
                  </a:lnTo>
                  <a:lnTo>
                    <a:pt x="300" y="39"/>
                  </a:lnTo>
                  <a:lnTo>
                    <a:pt x="298" y="43"/>
                  </a:lnTo>
                  <a:lnTo>
                    <a:pt x="298" y="44"/>
                  </a:lnTo>
                  <a:lnTo>
                    <a:pt x="300" y="44"/>
                  </a:lnTo>
                  <a:lnTo>
                    <a:pt x="303" y="44"/>
                  </a:lnTo>
                  <a:lnTo>
                    <a:pt x="306" y="42"/>
                  </a:lnTo>
                  <a:lnTo>
                    <a:pt x="310" y="41"/>
                  </a:lnTo>
                  <a:lnTo>
                    <a:pt x="313" y="40"/>
                  </a:lnTo>
                  <a:lnTo>
                    <a:pt x="313" y="41"/>
                  </a:lnTo>
                  <a:lnTo>
                    <a:pt x="312" y="41"/>
                  </a:lnTo>
                  <a:lnTo>
                    <a:pt x="310" y="41"/>
                  </a:lnTo>
                  <a:lnTo>
                    <a:pt x="310" y="41"/>
                  </a:lnTo>
                  <a:lnTo>
                    <a:pt x="294" y="48"/>
                  </a:lnTo>
                  <a:lnTo>
                    <a:pt x="287" y="51"/>
                  </a:lnTo>
                  <a:lnTo>
                    <a:pt x="279" y="54"/>
                  </a:lnTo>
                  <a:lnTo>
                    <a:pt x="272" y="57"/>
                  </a:lnTo>
                  <a:lnTo>
                    <a:pt x="265" y="59"/>
                  </a:lnTo>
                  <a:lnTo>
                    <a:pt x="258" y="62"/>
                  </a:lnTo>
                  <a:lnTo>
                    <a:pt x="251" y="65"/>
                  </a:lnTo>
                  <a:lnTo>
                    <a:pt x="249" y="67"/>
                  </a:lnTo>
                  <a:lnTo>
                    <a:pt x="248" y="69"/>
                  </a:lnTo>
                  <a:lnTo>
                    <a:pt x="247" y="70"/>
                  </a:lnTo>
                  <a:lnTo>
                    <a:pt x="241" y="74"/>
                  </a:lnTo>
                  <a:lnTo>
                    <a:pt x="236" y="77"/>
                  </a:lnTo>
                  <a:lnTo>
                    <a:pt x="232" y="79"/>
                  </a:lnTo>
                  <a:lnTo>
                    <a:pt x="225" y="81"/>
                  </a:lnTo>
                  <a:lnTo>
                    <a:pt x="214" y="86"/>
                  </a:lnTo>
                  <a:lnTo>
                    <a:pt x="209" y="87"/>
                  </a:lnTo>
                  <a:lnTo>
                    <a:pt x="205" y="87"/>
                  </a:lnTo>
                  <a:lnTo>
                    <a:pt x="201" y="88"/>
                  </a:lnTo>
                  <a:lnTo>
                    <a:pt x="198" y="90"/>
                  </a:lnTo>
                  <a:lnTo>
                    <a:pt x="198" y="92"/>
                  </a:lnTo>
                  <a:lnTo>
                    <a:pt x="198" y="94"/>
                  </a:lnTo>
                  <a:lnTo>
                    <a:pt x="201" y="99"/>
                  </a:lnTo>
                  <a:lnTo>
                    <a:pt x="202" y="99"/>
                  </a:lnTo>
                  <a:lnTo>
                    <a:pt x="205" y="99"/>
                  </a:lnTo>
                  <a:lnTo>
                    <a:pt x="201" y="102"/>
                  </a:lnTo>
                  <a:lnTo>
                    <a:pt x="199" y="103"/>
                  </a:lnTo>
                  <a:lnTo>
                    <a:pt x="197" y="103"/>
                  </a:lnTo>
                  <a:lnTo>
                    <a:pt x="196" y="103"/>
                  </a:lnTo>
                  <a:lnTo>
                    <a:pt x="195" y="103"/>
                  </a:lnTo>
                  <a:lnTo>
                    <a:pt x="193" y="103"/>
                  </a:lnTo>
                  <a:lnTo>
                    <a:pt x="191" y="104"/>
                  </a:lnTo>
                  <a:lnTo>
                    <a:pt x="189" y="107"/>
                  </a:lnTo>
                  <a:lnTo>
                    <a:pt x="185" y="111"/>
                  </a:lnTo>
                  <a:lnTo>
                    <a:pt x="187" y="111"/>
                  </a:lnTo>
                  <a:lnTo>
                    <a:pt x="188" y="110"/>
                  </a:lnTo>
                  <a:lnTo>
                    <a:pt x="189" y="110"/>
                  </a:lnTo>
                  <a:lnTo>
                    <a:pt x="192" y="108"/>
                  </a:lnTo>
                  <a:lnTo>
                    <a:pt x="195" y="106"/>
                  </a:lnTo>
                  <a:lnTo>
                    <a:pt x="198" y="104"/>
                  </a:lnTo>
                  <a:lnTo>
                    <a:pt x="201" y="105"/>
                  </a:lnTo>
                  <a:lnTo>
                    <a:pt x="202" y="107"/>
                  </a:lnTo>
                  <a:lnTo>
                    <a:pt x="202" y="110"/>
                  </a:lnTo>
                  <a:lnTo>
                    <a:pt x="200" y="114"/>
                  </a:lnTo>
                  <a:lnTo>
                    <a:pt x="189" y="126"/>
                  </a:lnTo>
                  <a:lnTo>
                    <a:pt x="185" y="129"/>
                  </a:lnTo>
                  <a:lnTo>
                    <a:pt x="182" y="132"/>
                  </a:lnTo>
                  <a:lnTo>
                    <a:pt x="181" y="133"/>
                  </a:lnTo>
                  <a:lnTo>
                    <a:pt x="170" y="141"/>
                  </a:lnTo>
                  <a:lnTo>
                    <a:pt x="171" y="141"/>
                  </a:lnTo>
                  <a:lnTo>
                    <a:pt x="172" y="139"/>
                  </a:lnTo>
                  <a:lnTo>
                    <a:pt x="173" y="138"/>
                  </a:lnTo>
                  <a:lnTo>
                    <a:pt x="174" y="138"/>
                  </a:lnTo>
                  <a:lnTo>
                    <a:pt x="175" y="138"/>
                  </a:lnTo>
                  <a:lnTo>
                    <a:pt x="169" y="144"/>
                  </a:lnTo>
                  <a:lnTo>
                    <a:pt x="164" y="149"/>
                  </a:lnTo>
                  <a:lnTo>
                    <a:pt x="159" y="153"/>
                  </a:lnTo>
                  <a:lnTo>
                    <a:pt x="153" y="156"/>
                  </a:lnTo>
                  <a:lnTo>
                    <a:pt x="146" y="160"/>
                  </a:lnTo>
                  <a:lnTo>
                    <a:pt x="145" y="161"/>
                  </a:lnTo>
                  <a:lnTo>
                    <a:pt x="144" y="161"/>
                  </a:lnTo>
                  <a:lnTo>
                    <a:pt x="142" y="162"/>
                  </a:lnTo>
                  <a:lnTo>
                    <a:pt x="141" y="162"/>
                  </a:lnTo>
                  <a:lnTo>
                    <a:pt x="140" y="163"/>
                  </a:lnTo>
                  <a:lnTo>
                    <a:pt x="139" y="164"/>
                  </a:lnTo>
                  <a:lnTo>
                    <a:pt x="139" y="168"/>
                  </a:lnTo>
                  <a:lnTo>
                    <a:pt x="141" y="172"/>
                  </a:lnTo>
                  <a:lnTo>
                    <a:pt x="141" y="176"/>
                  </a:lnTo>
                  <a:lnTo>
                    <a:pt x="140" y="179"/>
                  </a:lnTo>
                  <a:lnTo>
                    <a:pt x="138" y="179"/>
                  </a:lnTo>
                  <a:lnTo>
                    <a:pt x="136" y="177"/>
                  </a:lnTo>
                  <a:lnTo>
                    <a:pt x="133" y="175"/>
                  </a:lnTo>
                  <a:lnTo>
                    <a:pt x="131" y="174"/>
                  </a:lnTo>
                  <a:lnTo>
                    <a:pt x="130" y="175"/>
                  </a:lnTo>
                  <a:lnTo>
                    <a:pt x="129" y="177"/>
                  </a:lnTo>
                  <a:lnTo>
                    <a:pt x="128" y="177"/>
                  </a:lnTo>
                  <a:lnTo>
                    <a:pt x="123" y="180"/>
                  </a:lnTo>
                  <a:lnTo>
                    <a:pt x="118" y="183"/>
                  </a:lnTo>
                  <a:lnTo>
                    <a:pt x="112" y="184"/>
                  </a:lnTo>
                  <a:lnTo>
                    <a:pt x="108" y="185"/>
                  </a:lnTo>
                  <a:lnTo>
                    <a:pt x="107" y="185"/>
                  </a:lnTo>
                  <a:lnTo>
                    <a:pt x="108" y="185"/>
                  </a:lnTo>
                  <a:lnTo>
                    <a:pt x="108" y="185"/>
                  </a:lnTo>
                  <a:lnTo>
                    <a:pt x="109" y="184"/>
                  </a:lnTo>
                  <a:lnTo>
                    <a:pt x="111" y="183"/>
                  </a:lnTo>
                  <a:lnTo>
                    <a:pt x="113" y="182"/>
                  </a:lnTo>
                  <a:lnTo>
                    <a:pt x="114" y="181"/>
                  </a:lnTo>
                  <a:lnTo>
                    <a:pt x="114" y="179"/>
                  </a:lnTo>
                  <a:lnTo>
                    <a:pt x="114" y="178"/>
                  </a:lnTo>
                  <a:lnTo>
                    <a:pt x="115" y="177"/>
                  </a:lnTo>
                  <a:lnTo>
                    <a:pt x="115" y="175"/>
                  </a:lnTo>
                  <a:lnTo>
                    <a:pt x="115" y="174"/>
                  </a:lnTo>
                  <a:lnTo>
                    <a:pt x="119" y="171"/>
                  </a:lnTo>
                  <a:lnTo>
                    <a:pt x="123" y="169"/>
                  </a:lnTo>
                  <a:lnTo>
                    <a:pt x="126" y="167"/>
                  </a:lnTo>
                  <a:lnTo>
                    <a:pt x="127" y="165"/>
                  </a:lnTo>
                  <a:lnTo>
                    <a:pt x="127" y="164"/>
                  </a:lnTo>
                  <a:lnTo>
                    <a:pt x="126" y="163"/>
                  </a:lnTo>
                  <a:lnTo>
                    <a:pt x="126" y="160"/>
                  </a:lnTo>
                  <a:lnTo>
                    <a:pt x="127" y="159"/>
                  </a:lnTo>
                  <a:lnTo>
                    <a:pt x="131" y="156"/>
                  </a:lnTo>
                  <a:lnTo>
                    <a:pt x="136" y="154"/>
                  </a:lnTo>
                  <a:lnTo>
                    <a:pt x="141" y="151"/>
                  </a:lnTo>
                  <a:lnTo>
                    <a:pt x="141" y="150"/>
                  </a:lnTo>
                  <a:lnTo>
                    <a:pt x="141" y="150"/>
                  </a:lnTo>
                  <a:lnTo>
                    <a:pt x="139" y="151"/>
                  </a:lnTo>
                  <a:lnTo>
                    <a:pt x="138" y="151"/>
                  </a:lnTo>
                  <a:lnTo>
                    <a:pt x="135" y="153"/>
                  </a:lnTo>
                  <a:lnTo>
                    <a:pt x="134" y="153"/>
                  </a:lnTo>
                  <a:lnTo>
                    <a:pt x="130" y="155"/>
                  </a:lnTo>
                  <a:lnTo>
                    <a:pt x="125" y="158"/>
                  </a:lnTo>
                  <a:lnTo>
                    <a:pt x="121" y="160"/>
                  </a:lnTo>
                  <a:lnTo>
                    <a:pt x="117" y="159"/>
                  </a:lnTo>
                  <a:lnTo>
                    <a:pt x="116" y="158"/>
                  </a:lnTo>
                  <a:lnTo>
                    <a:pt x="116" y="155"/>
                  </a:lnTo>
                  <a:lnTo>
                    <a:pt x="118" y="152"/>
                  </a:lnTo>
                  <a:lnTo>
                    <a:pt x="119" y="149"/>
                  </a:lnTo>
                  <a:lnTo>
                    <a:pt x="120" y="147"/>
                  </a:lnTo>
                  <a:lnTo>
                    <a:pt x="119" y="146"/>
                  </a:lnTo>
                  <a:lnTo>
                    <a:pt x="117" y="147"/>
                  </a:lnTo>
                  <a:lnTo>
                    <a:pt x="115" y="149"/>
                  </a:lnTo>
                  <a:lnTo>
                    <a:pt x="114" y="153"/>
                  </a:lnTo>
                  <a:lnTo>
                    <a:pt x="113" y="156"/>
                  </a:lnTo>
                  <a:lnTo>
                    <a:pt x="111" y="158"/>
                  </a:lnTo>
                  <a:lnTo>
                    <a:pt x="108" y="161"/>
                  </a:lnTo>
                  <a:lnTo>
                    <a:pt x="103" y="164"/>
                  </a:lnTo>
                  <a:lnTo>
                    <a:pt x="99" y="166"/>
                  </a:lnTo>
                  <a:lnTo>
                    <a:pt x="99" y="166"/>
                  </a:lnTo>
                  <a:lnTo>
                    <a:pt x="99" y="165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95" y="168"/>
                  </a:lnTo>
                  <a:lnTo>
                    <a:pt x="96" y="168"/>
                  </a:lnTo>
                  <a:lnTo>
                    <a:pt x="92" y="171"/>
                  </a:lnTo>
                  <a:lnTo>
                    <a:pt x="85" y="176"/>
                  </a:lnTo>
                  <a:lnTo>
                    <a:pt x="85" y="176"/>
                  </a:lnTo>
                  <a:lnTo>
                    <a:pt x="80" y="178"/>
                  </a:lnTo>
                  <a:lnTo>
                    <a:pt x="79" y="178"/>
                  </a:lnTo>
                  <a:lnTo>
                    <a:pt x="79" y="178"/>
                  </a:lnTo>
                  <a:lnTo>
                    <a:pt x="81" y="175"/>
                  </a:lnTo>
                  <a:lnTo>
                    <a:pt x="87" y="169"/>
                  </a:lnTo>
                  <a:lnTo>
                    <a:pt x="85" y="170"/>
                  </a:lnTo>
                  <a:lnTo>
                    <a:pt x="84" y="170"/>
                  </a:lnTo>
                  <a:lnTo>
                    <a:pt x="80" y="169"/>
                  </a:lnTo>
                  <a:lnTo>
                    <a:pt x="79" y="167"/>
                  </a:lnTo>
                  <a:lnTo>
                    <a:pt x="78" y="165"/>
                  </a:lnTo>
                  <a:lnTo>
                    <a:pt x="76" y="164"/>
                  </a:lnTo>
                  <a:lnTo>
                    <a:pt x="74" y="164"/>
                  </a:lnTo>
                  <a:lnTo>
                    <a:pt x="70" y="165"/>
                  </a:lnTo>
                  <a:lnTo>
                    <a:pt x="66" y="168"/>
                  </a:lnTo>
                  <a:lnTo>
                    <a:pt x="63" y="169"/>
                  </a:lnTo>
                  <a:lnTo>
                    <a:pt x="60" y="170"/>
                  </a:lnTo>
                  <a:lnTo>
                    <a:pt x="57" y="168"/>
                  </a:lnTo>
                  <a:lnTo>
                    <a:pt x="57" y="167"/>
                  </a:lnTo>
                  <a:lnTo>
                    <a:pt x="58" y="165"/>
                  </a:lnTo>
                  <a:lnTo>
                    <a:pt x="60" y="164"/>
                  </a:lnTo>
                  <a:lnTo>
                    <a:pt x="63" y="163"/>
                  </a:lnTo>
                  <a:lnTo>
                    <a:pt x="66" y="161"/>
                  </a:lnTo>
                  <a:lnTo>
                    <a:pt x="68" y="160"/>
                  </a:lnTo>
                  <a:lnTo>
                    <a:pt x="71" y="157"/>
                  </a:lnTo>
                  <a:lnTo>
                    <a:pt x="74" y="153"/>
                  </a:lnTo>
                  <a:lnTo>
                    <a:pt x="75" y="149"/>
                  </a:lnTo>
                  <a:lnTo>
                    <a:pt x="75" y="146"/>
                  </a:lnTo>
                  <a:lnTo>
                    <a:pt x="73" y="145"/>
                  </a:lnTo>
                  <a:lnTo>
                    <a:pt x="71" y="146"/>
                  </a:lnTo>
                  <a:lnTo>
                    <a:pt x="68" y="148"/>
                  </a:lnTo>
                  <a:lnTo>
                    <a:pt x="66" y="150"/>
                  </a:lnTo>
                  <a:lnTo>
                    <a:pt x="63" y="152"/>
                  </a:lnTo>
                  <a:lnTo>
                    <a:pt x="58" y="155"/>
                  </a:lnTo>
                  <a:lnTo>
                    <a:pt x="51" y="158"/>
                  </a:lnTo>
                  <a:lnTo>
                    <a:pt x="44" y="162"/>
                  </a:lnTo>
                  <a:lnTo>
                    <a:pt x="28" y="173"/>
                  </a:lnTo>
                  <a:lnTo>
                    <a:pt x="19" y="177"/>
                  </a:lnTo>
                  <a:lnTo>
                    <a:pt x="11" y="182"/>
                  </a:lnTo>
                  <a:lnTo>
                    <a:pt x="5" y="186"/>
                  </a:lnTo>
                  <a:lnTo>
                    <a:pt x="0" y="189"/>
                  </a:lnTo>
                  <a:lnTo>
                    <a:pt x="1" y="188"/>
                  </a:lnTo>
                  <a:lnTo>
                    <a:pt x="39" y="160"/>
                  </a:lnTo>
                  <a:lnTo>
                    <a:pt x="79" y="133"/>
                  </a:lnTo>
                  <a:lnTo>
                    <a:pt x="120" y="109"/>
                  </a:lnTo>
                  <a:lnTo>
                    <a:pt x="163" y="87"/>
                  </a:lnTo>
                  <a:lnTo>
                    <a:pt x="207" y="67"/>
                  </a:lnTo>
                  <a:lnTo>
                    <a:pt x="252" y="50"/>
                  </a:lnTo>
                  <a:lnTo>
                    <a:pt x="298" y="35"/>
                  </a:lnTo>
                  <a:lnTo>
                    <a:pt x="346" y="23"/>
                  </a:lnTo>
                  <a:lnTo>
                    <a:pt x="394" y="13"/>
                  </a:lnTo>
                  <a:lnTo>
                    <a:pt x="444" y="6"/>
                  </a:lnTo>
                  <a:lnTo>
                    <a:pt x="494" y="2"/>
                  </a:lnTo>
                  <a:lnTo>
                    <a:pt x="545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99" name="Freeform 173"/>
            <p:cNvSpPr>
              <a:spLocks noEditPoints="1"/>
            </p:cNvSpPr>
            <p:nvPr/>
          </p:nvSpPr>
          <p:spPr bwMode="auto">
            <a:xfrm>
              <a:off x="2614461" y="2490793"/>
              <a:ext cx="370719" cy="188256"/>
            </a:xfrm>
            <a:custGeom>
              <a:avLst/>
              <a:gdLst/>
              <a:ahLst/>
              <a:cxnLst>
                <a:cxn ang="0">
                  <a:pos x="231" y="109"/>
                </a:cxn>
                <a:cxn ang="0">
                  <a:pos x="227" y="107"/>
                </a:cxn>
                <a:cxn ang="0">
                  <a:pos x="206" y="95"/>
                </a:cxn>
                <a:cxn ang="0">
                  <a:pos x="159" y="78"/>
                </a:cxn>
                <a:cxn ang="0">
                  <a:pos x="139" y="56"/>
                </a:cxn>
                <a:cxn ang="0">
                  <a:pos x="139" y="56"/>
                </a:cxn>
                <a:cxn ang="0">
                  <a:pos x="58" y="32"/>
                </a:cxn>
                <a:cxn ang="0">
                  <a:pos x="61" y="32"/>
                </a:cxn>
                <a:cxn ang="0">
                  <a:pos x="58" y="31"/>
                </a:cxn>
                <a:cxn ang="0">
                  <a:pos x="54" y="30"/>
                </a:cxn>
                <a:cxn ang="0">
                  <a:pos x="3" y="0"/>
                </a:cxn>
                <a:cxn ang="0">
                  <a:pos x="16" y="6"/>
                </a:cxn>
                <a:cxn ang="0">
                  <a:pos x="55" y="20"/>
                </a:cxn>
                <a:cxn ang="0">
                  <a:pos x="128" y="50"/>
                </a:cxn>
                <a:cxn ang="0">
                  <a:pos x="139" y="56"/>
                </a:cxn>
                <a:cxn ang="0">
                  <a:pos x="163" y="69"/>
                </a:cxn>
                <a:cxn ang="0">
                  <a:pos x="151" y="64"/>
                </a:cxn>
                <a:cxn ang="0">
                  <a:pos x="101" y="41"/>
                </a:cxn>
                <a:cxn ang="0">
                  <a:pos x="90" y="37"/>
                </a:cxn>
                <a:cxn ang="0">
                  <a:pos x="93" y="40"/>
                </a:cxn>
                <a:cxn ang="0">
                  <a:pos x="100" y="43"/>
                </a:cxn>
                <a:cxn ang="0">
                  <a:pos x="162" y="72"/>
                </a:cxn>
                <a:cxn ang="0">
                  <a:pos x="191" y="85"/>
                </a:cxn>
                <a:cxn ang="0">
                  <a:pos x="192" y="85"/>
                </a:cxn>
                <a:cxn ang="0">
                  <a:pos x="195" y="87"/>
                </a:cxn>
                <a:cxn ang="0">
                  <a:pos x="207" y="96"/>
                </a:cxn>
                <a:cxn ang="0">
                  <a:pos x="225" y="106"/>
                </a:cxn>
                <a:cxn ang="0">
                  <a:pos x="230" y="109"/>
                </a:cxn>
                <a:cxn ang="0">
                  <a:pos x="232" y="111"/>
                </a:cxn>
                <a:cxn ang="0">
                  <a:pos x="252" y="124"/>
                </a:cxn>
                <a:cxn ang="0">
                  <a:pos x="255" y="127"/>
                </a:cxn>
                <a:cxn ang="0">
                  <a:pos x="250" y="124"/>
                </a:cxn>
                <a:cxn ang="0">
                  <a:pos x="227" y="110"/>
                </a:cxn>
                <a:cxn ang="0">
                  <a:pos x="211" y="105"/>
                </a:cxn>
                <a:cxn ang="0">
                  <a:pos x="214" y="106"/>
                </a:cxn>
                <a:cxn ang="0">
                  <a:pos x="217" y="107"/>
                </a:cxn>
                <a:cxn ang="0">
                  <a:pos x="224" y="111"/>
                </a:cxn>
                <a:cxn ang="0">
                  <a:pos x="242" y="125"/>
                </a:cxn>
                <a:cxn ang="0">
                  <a:pos x="246" y="128"/>
                </a:cxn>
                <a:cxn ang="0">
                  <a:pos x="247" y="130"/>
                </a:cxn>
                <a:cxn ang="0">
                  <a:pos x="218" y="113"/>
                </a:cxn>
                <a:cxn ang="0">
                  <a:pos x="215" y="112"/>
                </a:cxn>
                <a:cxn ang="0">
                  <a:pos x="217" y="115"/>
                </a:cxn>
                <a:cxn ang="0">
                  <a:pos x="208" y="108"/>
                </a:cxn>
                <a:cxn ang="0">
                  <a:pos x="203" y="105"/>
                </a:cxn>
                <a:cxn ang="0">
                  <a:pos x="209" y="111"/>
                </a:cxn>
                <a:cxn ang="0">
                  <a:pos x="205" y="109"/>
                </a:cxn>
                <a:cxn ang="0">
                  <a:pos x="196" y="104"/>
                </a:cxn>
                <a:cxn ang="0">
                  <a:pos x="196" y="106"/>
                </a:cxn>
                <a:cxn ang="0">
                  <a:pos x="168" y="84"/>
                </a:cxn>
                <a:cxn ang="0">
                  <a:pos x="162" y="80"/>
                </a:cxn>
                <a:cxn ang="0">
                  <a:pos x="164" y="82"/>
                </a:cxn>
                <a:cxn ang="0">
                  <a:pos x="160" y="81"/>
                </a:cxn>
                <a:cxn ang="0">
                  <a:pos x="145" y="72"/>
                </a:cxn>
                <a:cxn ang="0">
                  <a:pos x="119" y="59"/>
                </a:cxn>
                <a:cxn ang="0">
                  <a:pos x="61" y="35"/>
                </a:cxn>
                <a:cxn ang="0">
                  <a:pos x="50" y="30"/>
                </a:cxn>
                <a:cxn ang="0">
                  <a:pos x="49" y="29"/>
                </a:cxn>
                <a:cxn ang="0">
                  <a:pos x="24" y="19"/>
                </a:cxn>
                <a:cxn ang="0">
                  <a:pos x="5" y="10"/>
                </a:cxn>
                <a:cxn ang="0">
                  <a:pos x="1" y="1"/>
                </a:cxn>
              </a:cxnLst>
              <a:rect l="0" t="0" r="r" b="b"/>
              <a:pathLst>
                <a:path w="256" h="130">
                  <a:moveTo>
                    <a:pt x="231" y="109"/>
                  </a:moveTo>
                  <a:lnTo>
                    <a:pt x="231" y="110"/>
                  </a:lnTo>
                  <a:lnTo>
                    <a:pt x="231" y="109"/>
                  </a:lnTo>
                  <a:close/>
                  <a:moveTo>
                    <a:pt x="227" y="107"/>
                  </a:moveTo>
                  <a:lnTo>
                    <a:pt x="230" y="108"/>
                  </a:lnTo>
                  <a:lnTo>
                    <a:pt x="227" y="107"/>
                  </a:lnTo>
                  <a:close/>
                  <a:moveTo>
                    <a:pt x="206" y="95"/>
                  </a:moveTo>
                  <a:lnTo>
                    <a:pt x="207" y="95"/>
                  </a:lnTo>
                  <a:lnTo>
                    <a:pt x="206" y="95"/>
                  </a:lnTo>
                  <a:lnTo>
                    <a:pt x="206" y="95"/>
                  </a:lnTo>
                  <a:close/>
                  <a:moveTo>
                    <a:pt x="159" y="78"/>
                  </a:moveTo>
                  <a:lnTo>
                    <a:pt x="159" y="78"/>
                  </a:lnTo>
                  <a:lnTo>
                    <a:pt x="160" y="79"/>
                  </a:lnTo>
                  <a:lnTo>
                    <a:pt x="159" y="78"/>
                  </a:lnTo>
                  <a:close/>
                  <a:moveTo>
                    <a:pt x="139" y="56"/>
                  </a:moveTo>
                  <a:lnTo>
                    <a:pt x="140" y="56"/>
                  </a:lnTo>
                  <a:lnTo>
                    <a:pt x="140" y="57"/>
                  </a:lnTo>
                  <a:lnTo>
                    <a:pt x="139" y="56"/>
                  </a:lnTo>
                  <a:close/>
                  <a:moveTo>
                    <a:pt x="51" y="30"/>
                  </a:moveTo>
                  <a:lnTo>
                    <a:pt x="54" y="31"/>
                  </a:lnTo>
                  <a:lnTo>
                    <a:pt x="58" y="32"/>
                  </a:lnTo>
                  <a:lnTo>
                    <a:pt x="60" y="33"/>
                  </a:lnTo>
                  <a:lnTo>
                    <a:pt x="61" y="33"/>
                  </a:lnTo>
                  <a:lnTo>
                    <a:pt x="61" y="32"/>
                  </a:lnTo>
                  <a:lnTo>
                    <a:pt x="60" y="32"/>
                  </a:lnTo>
                  <a:lnTo>
                    <a:pt x="59" y="32"/>
                  </a:lnTo>
                  <a:lnTo>
                    <a:pt x="58" y="31"/>
                  </a:lnTo>
                  <a:lnTo>
                    <a:pt x="56" y="31"/>
                  </a:lnTo>
                  <a:lnTo>
                    <a:pt x="55" y="31"/>
                  </a:lnTo>
                  <a:lnTo>
                    <a:pt x="54" y="30"/>
                  </a:lnTo>
                  <a:lnTo>
                    <a:pt x="53" y="30"/>
                  </a:lnTo>
                  <a:lnTo>
                    <a:pt x="51" y="30"/>
                  </a:lnTo>
                  <a:close/>
                  <a:moveTo>
                    <a:pt x="3" y="0"/>
                  </a:moveTo>
                  <a:lnTo>
                    <a:pt x="6" y="1"/>
                  </a:lnTo>
                  <a:lnTo>
                    <a:pt x="9" y="3"/>
                  </a:lnTo>
                  <a:lnTo>
                    <a:pt x="16" y="6"/>
                  </a:lnTo>
                  <a:lnTo>
                    <a:pt x="29" y="11"/>
                  </a:lnTo>
                  <a:lnTo>
                    <a:pt x="42" y="16"/>
                  </a:lnTo>
                  <a:lnTo>
                    <a:pt x="55" y="20"/>
                  </a:lnTo>
                  <a:lnTo>
                    <a:pt x="54" y="18"/>
                  </a:lnTo>
                  <a:lnTo>
                    <a:pt x="92" y="33"/>
                  </a:lnTo>
                  <a:lnTo>
                    <a:pt x="128" y="50"/>
                  </a:lnTo>
                  <a:lnTo>
                    <a:pt x="130" y="51"/>
                  </a:lnTo>
                  <a:lnTo>
                    <a:pt x="139" y="56"/>
                  </a:lnTo>
                  <a:lnTo>
                    <a:pt x="139" y="56"/>
                  </a:lnTo>
                  <a:lnTo>
                    <a:pt x="165" y="70"/>
                  </a:lnTo>
                  <a:lnTo>
                    <a:pt x="164" y="70"/>
                  </a:lnTo>
                  <a:lnTo>
                    <a:pt x="163" y="69"/>
                  </a:lnTo>
                  <a:lnTo>
                    <a:pt x="163" y="69"/>
                  </a:lnTo>
                  <a:lnTo>
                    <a:pt x="157" y="66"/>
                  </a:lnTo>
                  <a:lnTo>
                    <a:pt x="151" y="64"/>
                  </a:lnTo>
                  <a:lnTo>
                    <a:pt x="113" y="46"/>
                  </a:lnTo>
                  <a:lnTo>
                    <a:pt x="107" y="43"/>
                  </a:lnTo>
                  <a:lnTo>
                    <a:pt x="101" y="41"/>
                  </a:lnTo>
                  <a:lnTo>
                    <a:pt x="94" y="38"/>
                  </a:lnTo>
                  <a:lnTo>
                    <a:pt x="92" y="37"/>
                  </a:lnTo>
                  <a:lnTo>
                    <a:pt x="90" y="37"/>
                  </a:lnTo>
                  <a:lnTo>
                    <a:pt x="90" y="38"/>
                  </a:lnTo>
                  <a:lnTo>
                    <a:pt x="91" y="38"/>
                  </a:lnTo>
                  <a:lnTo>
                    <a:pt x="93" y="40"/>
                  </a:lnTo>
                  <a:lnTo>
                    <a:pt x="96" y="41"/>
                  </a:lnTo>
                  <a:lnTo>
                    <a:pt x="98" y="42"/>
                  </a:lnTo>
                  <a:lnTo>
                    <a:pt x="100" y="43"/>
                  </a:lnTo>
                  <a:lnTo>
                    <a:pt x="124" y="54"/>
                  </a:lnTo>
                  <a:lnTo>
                    <a:pt x="149" y="65"/>
                  </a:lnTo>
                  <a:lnTo>
                    <a:pt x="162" y="72"/>
                  </a:lnTo>
                  <a:lnTo>
                    <a:pt x="175" y="78"/>
                  </a:lnTo>
                  <a:lnTo>
                    <a:pt x="188" y="84"/>
                  </a:lnTo>
                  <a:lnTo>
                    <a:pt x="191" y="85"/>
                  </a:lnTo>
                  <a:lnTo>
                    <a:pt x="193" y="87"/>
                  </a:lnTo>
                  <a:lnTo>
                    <a:pt x="192" y="86"/>
                  </a:lnTo>
                  <a:lnTo>
                    <a:pt x="192" y="85"/>
                  </a:lnTo>
                  <a:lnTo>
                    <a:pt x="193" y="85"/>
                  </a:lnTo>
                  <a:lnTo>
                    <a:pt x="194" y="86"/>
                  </a:lnTo>
                  <a:lnTo>
                    <a:pt x="195" y="87"/>
                  </a:lnTo>
                  <a:lnTo>
                    <a:pt x="196" y="88"/>
                  </a:lnTo>
                  <a:lnTo>
                    <a:pt x="197" y="89"/>
                  </a:lnTo>
                  <a:lnTo>
                    <a:pt x="207" y="96"/>
                  </a:lnTo>
                  <a:lnTo>
                    <a:pt x="207" y="95"/>
                  </a:lnTo>
                  <a:lnTo>
                    <a:pt x="216" y="100"/>
                  </a:lnTo>
                  <a:lnTo>
                    <a:pt x="225" y="106"/>
                  </a:lnTo>
                  <a:lnTo>
                    <a:pt x="227" y="107"/>
                  </a:lnTo>
                  <a:lnTo>
                    <a:pt x="227" y="107"/>
                  </a:lnTo>
                  <a:lnTo>
                    <a:pt x="230" y="109"/>
                  </a:lnTo>
                  <a:lnTo>
                    <a:pt x="230" y="108"/>
                  </a:lnTo>
                  <a:lnTo>
                    <a:pt x="233" y="111"/>
                  </a:lnTo>
                  <a:lnTo>
                    <a:pt x="232" y="111"/>
                  </a:lnTo>
                  <a:lnTo>
                    <a:pt x="234" y="112"/>
                  </a:lnTo>
                  <a:lnTo>
                    <a:pt x="241" y="117"/>
                  </a:lnTo>
                  <a:lnTo>
                    <a:pt x="252" y="124"/>
                  </a:lnTo>
                  <a:lnTo>
                    <a:pt x="253" y="125"/>
                  </a:lnTo>
                  <a:lnTo>
                    <a:pt x="255" y="126"/>
                  </a:lnTo>
                  <a:lnTo>
                    <a:pt x="255" y="127"/>
                  </a:lnTo>
                  <a:lnTo>
                    <a:pt x="256" y="127"/>
                  </a:lnTo>
                  <a:lnTo>
                    <a:pt x="256" y="128"/>
                  </a:lnTo>
                  <a:lnTo>
                    <a:pt x="250" y="124"/>
                  </a:lnTo>
                  <a:lnTo>
                    <a:pt x="242" y="120"/>
                  </a:lnTo>
                  <a:lnTo>
                    <a:pt x="235" y="114"/>
                  </a:lnTo>
                  <a:lnTo>
                    <a:pt x="227" y="110"/>
                  </a:lnTo>
                  <a:lnTo>
                    <a:pt x="219" y="107"/>
                  </a:lnTo>
                  <a:lnTo>
                    <a:pt x="212" y="105"/>
                  </a:lnTo>
                  <a:lnTo>
                    <a:pt x="211" y="105"/>
                  </a:lnTo>
                  <a:lnTo>
                    <a:pt x="212" y="105"/>
                  </a:lnTo>
                  <a:lnTo>
                    <a:pt x="213" y="106"/>
                  </a:lnTo>
                  <a:lnTo>
                    <a:pt x="214" y="106"/>
                  </a:lnTo>
                  <a:lnTo>
                    <a:pt x="216" y="107"/>
                  </a:lnTo>
                  <a:lnTo>
                    <a:pt x="217" y="107"/>
                  </a:lnTo>
                  <a:lnTo>
                    <a:pt x="217" y="107"/>
                  </a:lnTo>
                  <a:lnTo>
                    <a:pt x="219" y="109"/>
                  </a:lnTo>
                  <a:lnTo>
                    <a:pt x="221" y="110"/>
                  </a:lnTo>
                  <a:lnTo>
                    <a:pt x="224" y="111"/>
                  </a:lnTo>
                  <a:lnTo>
                    <a:pt x="233" y="118"/>
                  </a:lnTo>
                  <a:lnTo>
                    <a:pt x="241" y="124"/>
                  </a:lnTo>
                  <a:lnTo>
                    <a:pt x="242" y="125"/>
                  </a:lnTo>
                  <a:lnTo>
                    <a:pt x="243" y="125"/>
                  </a:lnTo>
                  <a:lnTo>
                    <a:pt x="245" y="127"/>
                  </a:lnTo>
                  <a:lnTo>
                    <a:pt x="246" y="128"/>
                  </a:lnTo>
                  <a:lnTo>
                    <a:pt x="247" y="129"/>
                  </a:lnTo>
                  <a:lnTo>
                    <a:pt x="248" y="130"/>
                  </a:lnTo>
                  <a:lnTo>
                    <a:pt x="247" y="130"/>
                  </a:lnTo>
                  <a:lnTo>
                    <a:pt x="236" y="124"/>
                  </a:lnTo>
                  <a:lnTo>
                    <a:pt x="225" y="118"/>
                  </a:lnTo>
                  <a:lnTo>
                    <a:pt x="218" y="113"/>
                  </a:lnTo>
                  <a:lnTo>
                    <a:pt x="214" y="111"/>
                  </a:lnTo>
                  <a:lnTo>
                    <a:pt x="214" y="111"/>
                  </a:lnTo>
                  <a:lnTo>
                    <a:pt x="215" y="112"/>
                  </a:lnTo>
                  <a:lnTo>
                    <a:pt x="215" y="113"/>
                  </a:lnTo>
                  <a:lnTo>
                    <a:pt x="216" y="113"/>
                  </a:lnTo>
                  <a:lnTo>
                    <a:pt x="217" y="115"/>
                  </a:lnTo>
                  <a:lnTo>
                    <a:pt x="217" y="116"/>
                  </a:lnTo>
                  <a:lnTo>
                    <a:pt x="212" y="112"/>
                  </a:lnTo>
                  <a:lnTo>
                    <a:pt x="208" y="108"/>
                  </a:lnTo>
                  <a:lnTo>
                    <a:pt x="203" y="104"/>
                  </a:lnTo>
                  <a:lnTo>
                    <a:pt x="202" y="104"/>
                  </a:lnTo>
                  <a:lnTo>
                    <a:pt x="203" y="105"/>
                  </a:lnTo>
                  <a:lnTo>
                    <a:pt x="205" y="107"/>
                  </a:lnTo>
                  <a:lnTo>
                    <a:pt x="207" y="109"/>
                  </a:lnTo>
                  <a:lnTo>
                    <a:pt x="209" y="111"/>
                  </a:lnTo>
                  <a:lnTo>
                    <a:pt x="211" y="112"/>
                  </a:lnTo>
                  <a:lnTo>
                    <a:pt x="209" y="112"/>
                  </a:lnTo>
                  <a:lnTo>
                    <a:pt x="205" y="109"/>
                  </a:lnTo>
                  <a:lnTo>
                    <a:pt x="201" y="106"/>
                  </a:lnTo>
                  <a:lnTo>
                    <a:pt x="196" y="102"/>
                  </a:lnTo>
                  <a:lnTo>
                    <a:pt x="196" y="104"/>
                  </a:lnTo>
                  <a:lnTo>
                    <a:pt x="197" y="105"/>
                  </a:lnTo>
                  <a:lnTo>
                    <a:pt x="197" y="106"/>
                  </a:lnTo>
                  <a:lnTo>
                    <a:pt x="196" y="106"/>
                  </a:lnTo>
                  <a:lnTo>
                    <a:pt x="187" y="99"/>
                  </a:lnTo>
                  <a:lnTo>
                    <a:pt x="177" y="92"/>
                  </a:lnTo>
                  <a:lnTo>
                    <a:pt x="168" y="84"/>
                  </a:lnTo>
                  <a:lnTo>
                    <a:pt x="160" y="79"/>
                  </a:lnTo>
                  <a:lnTo>
                    <a:pt x="161" y="80"/>
                  </a:lnTo>
                  <a:lnTo>
                    <a:pt x="162" y="80"/>
                  </a:lnTo>
                  <a:lnTo>
                    <a:pt x="163" y="81"/>
                  </a:lnTo>
                  <a:lnTo>
                    <a:pt x="164" y="82"/>
                  </a:lnTo>
                  <a:lnTo>
                    <a:pt x="164" y="82"/>
                  </a:lnTo>
                  <a:lnTo>
                    <a:pt x="164" y="83"/>
                  </a:lnTo>
                  <a:lnTo>
                    <a:pt x="164" y="83"/>
                  </a:lnTo>
                  <a:lnTo>
                    <a:pt x="160" y="81"/>
                  </a:lnTo>
                  <a:lnTo>
                    <a:pt x="155" y="79"/>
                  </a:lnTo>
                  <a:lnTo>
                    <a:pt x="150" y="75"/>
                  </a:lnTo>
                  <a:lnTo>
                    <a:pt x="145" y="72"/>
                  </a:lnTo>
                  <a:lnTo>
                    <a:pt x="141" y="69"/>
                  </a:lnTo>
                  <a:lnTo>
                    <a:pt x="142" y="71"/>
                  </a:lnTo>
                  <a:lnTo>
                    <a:pt x="119" y="59"/>
                  </a:lnTo>
                  <a:lnTo>
                    <a:pt x="92" y="48"/>
                  </a:lnTo>
                  <a:lnTo>
                    <a:pt x="65" y="36"/>
                  </a:lnTo>
                  <a:lnTo>
                    <a:pt x="61" y="35"/>
                  </a:lnTo>
                  <a:lnTo>
                    <a:pt x="53" y="32"/>
                  </a:lnTo>
                  <a:lnTo>
                    <a:pt x="51" y="30"/>
                  </a:lnTo>
                  <a:lnTo>
                    <a:pt x="50" y="30"/>
                  </a:lnTo>
                  <a:lnTo>
                    <a:pt x="50" y="29"/>
                  </a:lnTo>
                  <a:lnTo>
                    <a:pt x="49" y="29"/>
                  </a:lnTo>
                  <a:lnTo>
                    <a:pt x="49" y="29"/>
                  </a:lnTo>
                  <a:lnTo>
                    <a:pt x="37" y="24"/>
                  </a:lnTo>
                  <a:lnTo>
                    <a:pt x="36" y="24"/>
                  </a:lnTo>
                  <a:lnTo>
                    <a:pt x="24" y="19"/>
                  </a:lnTo>
                  <a:lnTo>
                    <a:pt x="12" y="14"/>
                  </a:lnTo>
                  <a:lnTo>
                    <a:pt x="9" y="12"/>
                  </a:lnTo>
                  <a:lnTo>
                    <a:pt x="5" y="10"/>
                  </a:lnTo>
                  <a:lnTo>
                    <a:pt x="2" y="7"/>
                  </a:lnTo>
                  <a:lnTo>
                    <a:pt x="0" y="4"/>
                  </a:ln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100" name="Freeform 174"/>
            <p:cNvSpPr>
              <a:spLocks/>
            </p:cNvSpPr>
            <p:nvPr/>
          </p:nvSpPr>
          <p:spPr bwMode="auto">
            <a:xfrm>
              <a:off x="2956218" y="2655879"/>
              <a:ext cx="395338" cy="42285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7" y="55"/>
                </a:cxn>
                <a:cxn ang="0">
                  <a:pos x="144" y="117"/>
                </a:cxn>
                <a:cxn ang="0">
                  <a:pos x="174" y="151"/>
                </a:cxn>
                <a:cxn ang="0">
                  <a:pos x="221" y="210"/>
                </a:cxn>
                <a:cxn ang="0">
                  <a:pos x="254" y="259"/>
                </a:cxn>
                <a:cxn ang="0">
                  <a:pos x="266" y="281"/>
                </a:cxn>
                <a:cxn ang="0">
                  <a:pos x="270" y="286"/>
                </a:cxn>
                <a:cxn ang="0">
                  <a:pos x="273" y="291"/>
                </a:cxn>
                <a:cxn ang="0">
                  <a:pos x="272" y="291"/>
                </a:cxn>
                <a:cxn ang="0">
                  <a:pos x="260" y="285"/>
                </a:cxn>
                <a:cxn ang="0">
                  <a:pos x="260" y="285"/>
                </a:cxn>
                <a:cxn ang="0">
                  <a:pos x="252" y="276"/>
                </a:cxn>
                <a:cxn ang="0">
                  <a:pos x="234" y="247"/>
                </a:cxn>
                <a:cxn ang="0">
                  <a:pos x="224" y="238"/>
                </a:cxn>
                <a:cxn ang="0">
                  <a:pos x="217" y="229"/>
                </a:cxn>
                <a:cxn ang="0">
                  <a:pos x="210" y="216"/>
                </a:cxn>
                <a:cxn ang="0">
                  <a:pos x="209" y="210"/>
                </a:cxn>
                <a:cxn ang="0">
                  <a:pos x="204" y="199"/>
                </a:cxn>
                <a:cxn ang="0">
                  <a:pos x="198" y="185"/>
                </a:cxn>
                <a:cxn ang="0">
                  <a:pos x="190" y="176"/>
                </a:cxn>
                <a:cxn ang="0">
                  <a:pos x="181" y="165"/>
                </a:cxn>
                <a:cxn ang="0">
                  <a:pos x="172" y="156"/>
                </a:cxn>
                <a:cxn ang="0">
                  <a:pos x="165" y="152"/>
                </a:cxn>
                <a:cxn ang="0">
                  <a:pos x="157" y="150"/>
                </a:cxn>
                <a:cxn ang="0">
                  <a:pos x="148" y="144"/>
                </a:cxn>
                <a:cxn ang="0">
                  <a:pos x="143" y="139"/>
                </a:cxn>
                <a:cxn ang="0">
                  <a:pos x="143" y="137"/>
                </a:cxn>
                <a:cxn ang="0">
                  <a:pos x="147" y="136"/>
                </a:cxn>
                <a:cxn ang="0">
                  <a:pos x="147" y="133"/>
                </a:cxn>
                <a:cxn ang="0">
                  <a:pos x="138" y="125"/>
                </a:cxn>
                <a:cxn ang="0">
                  <a:pos x="133" y="122"/>
                </a:cxn>
                <a:cxn ang="0">
                  <a:pos x="133" y="116"/>
                </a:cxn>
                <a:cxn ang="0">
                  <a:pos x="130" y="114"/>
                </a:cxn>
                <a:cxn ang="0">
                  <a:pos x="131" y="116"/>
                </a:cxn>
                <a:cxn ang="0">
                  <a:pos x="119" y="102"/>
                </a:cxn>
                <a:cxn ang="0">
                  <a:pos x="114" y="97"/>
                </a:cxn>
                <a:cxn ang="0">
                  <a:pos x="103" y="86"/>
                </a:cxn>
                <a:cxn ang="0">
                  <a:pos x="99" y="82"/>
                </a:cxn>
                <a:cxn ang="0">
                  <a:pos x="79" y="64"/>
                </a:cxn>
                <a:cxn ang="0">
                  <a:pos x="67" y="52"/>
                </a:cxn>
                <a:cxn ang="0">
                  <a:pos x="54" y="40"/>
                </a:cxn>
                <a:cxn ang="0">
                  <a:pos x="34" y="28"/>
                </a:cxn>
                <a:cxn ang="0">
                  <a:pos x="23" y="21"/>
                </a:cxn>
                <a:cxn ang="0">
                  <a:pos x="22" y="20"/>
                </a:cxn>
                <a:cxn ang="0">
                  <a:pos x="20" y="20"/>
                </a:cxn>
                <a:cxn ang="0">
                  <a:pos x="19" y="18"/>
                </a:cxn>
                <a:cxn ang="0">
                  <a:pos x="15" y="15"/>
                </a:cxn>
                <a:cxn ang="0">
                  <a:pos x="14" y="13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6" y="7"/>
                </a:cxn>
                <a:cxn ang="0">
                  <a:pos x="11" y="11"/>
                </a:cxn>
                <a:cxn ang="0">
                  <a:pos x="13" y="12"/>
                </a:cxn>
                <a:cxn ang="0">
                  <a:pos x="41" y="31"/>
                </a:cxn>
                <a:cxn ang="0">
                  <a:pos x="43" y="33"/>
                </a:cxn>
                <a:cxn ang="0">
                  <a:pos x="45" y="33"/>
                </a:cxn>
                <a:cxn ang="0">
                  <a:pos x="45" y="33"/>
                </a:cxn>
                <a:cxn ang="0">
                  <a:pos x="26" y="15"/>
                </a:cxn>
                <a:cxn ang="0">
                  <a:pos x="3" y="0"/>
                </a:cxn>
              </a:cxnLst>
              <a:rect l="0" t="0" r="r" b="b"/>
              <a:pathLst>
                <a:path w="273" h="292">
                  <a:moveTo>
                    <a:pt x="3" y="0"/>
                  </a:moveTo>
                  <a:lnTo>
                    <a:pt x="5" y="0"/>
                  </a:lnTo>
                  <a:lnTo>
                    <a:pt x="42" y="26"/>
                  </a:lnTo>
                  <a:lnTo>
                    <a:pt x="77" y="55"/>
                  </a:lnTo>
                  <a:lnTo>
                    <a:pt x="111" y="84"/>
                  </a:lnTo>
                  <a:lnTo>
                    <a:pt x="144" y="117"/>
                  </a:lnTo>
                  <a:lnTo>
                    <a:pt x="174" y="150"/>
                  </a:lnTo>
                  <a:lnTo>
                    <a:pt x="174" y="151"/>
                  </a:lnTo>
                  <a:lnTo>
                    <a:pt x="198" y="180"/>
                  </a:lnTo>
                  <a:lnTo>
                    <a:pt x="221" y="210"/>
                  </a:lnTo>
                  <a:lnTo>
                    <a:pt x="242" y="240"/>
                  </a:lnTo>
                  <a:lnTo>
                    <a:pt x="254" y="259"/>
                  </a:lnTo>
                  <a:lnTo>
                    <a:pt x="265" y="279"/>
                  </a:lnTo>
                  <a:lnTo>
                    <a:pt x="266" y="281"/>
                  </a:lnTo>
                  <a:lnTo>
                    <a:pt x="268" y="284"/>
                  </a:lnTo>
                  <a:lnTo>
                    <a:pt x="270" y="286"/>
                  </a:lnTo>
                  <a:lnTo>
                    <a:pt x="271" y="289"/>
                  </a:lnTo>
                  <a:lnTo>
                    <a:pt x="273" y="291"/>
                  </a:lnTo>
                  <a:lnTo>
                    <a:pt x="273" y="292"/>
                  </a:lnTo>
                  <a:lnTo>
                    <a:pt x="272" y="291"/>
                  </a:lnTo>
                  <a:lnTo>
                    <a:pt x="266" y="288"/>
                  </a:lnTo>
                  <a:lnTo>
                    <a:pt x="260" y="285"/>
                  </a:lnTo>
                  <a:lnTo>
                    <a:pt x="260" y="285"/>
                  </a:lnTo>
                  <a:lnTo>
                    <a:pt x="260" y="285"/>
                  </a:lnTo>
                  <a:lnTo>
                    <a:pt x="259" y="285"/>
                  </a:lnTo>
                  <a:lnTo>
                    <a:pt x="252" y="276"/>
                  </a:lnTo>
                  <a:lnTo>
                    <a:pt x="240" y="255"/>
                  </a:lnTo>
                  <a:lnTo>
                    <a:pt x="234" y="247"/>
                  </a:lnTo>
                  <a:lnTo>
                    <a:pt x="229" y="242"/>
                  </a:lnTo>
                  <a:lnTo>
                    <a:pt x="224" y="238"/>
                  </a:lnTo>
                  <a:lnTo>
                    <a:pt x="221" y="233"/>
                  </a:lnTo>
                  <a:lnTo>
                    <a:pt x="217" y="229"/>
                  </a:lnTo>
                  <a:lnTo>
                    <a:pt x="213" y="223"/>
                  </a:lnTo>
                  <a:lnTo>
                    <a:pt x="210" y="216"/>
                  </a:lnTo>
                  <a:lnTo>
                    <a:pt x="211" y="215"/>
                  </a:lnTo>
                  <a:lnTo>
                    <a:pt x="209" y="210"/>
                  </a:lnTo>
                  <a:lnTo>
                    <a:pt x="207" y="206"/>
                  </a:lnTo>
                  <a:lnTo>
                    <a:pt x="204" y="199"/>
                  </a:lnTo>
                  <a:lnTo>
                    <a:pt x="202" y="192"/>
                  </a:lnTo>
                  <a:lnTo>
                    <a:pt x="198" y="185"/>
                  </a:lnTo>
                  <a:lnTo>
                    <a:pt x="195" y="181"/>
                  </a:lnTo>
                  <a:lnTo>
                    <a:pt x="190" y="176"/>
                  </a:lnTo>
                  <a:lnTo>
                    <a:pt x="186" y="171"/>
                  </a:lnTo>
                  <a:lnTo>
                    <a:pt x="181" y="165"/>
                  </a:lnTo>
                  <a:lnTo>
                    <a:pt x="176" y="160"/>
                  </a:lnTo>
                  <a:lnTo>
                    <a:pt x="172" y="156"/>
                  </a:lnTo>
                  <a:lnTo>
                    <a:pt x="169" y="153"/>
                  </a:lnTo>
                  <a:lnTo>
                    <a:pt x="165" y="152"/>
                  </a:lnTo>
                  <a:lnTo>
                    <a:pt x="161" y="151"/>
                  </a:lnTo>
                  <a:lnTo>
                    <a:pt x="157" y="150"/>
                  </a:lnTo>
                  <a:lnTo>
                    <a:pt x="154" y="148"/>
                  </a:lnTo>
                  <a:lnTo>
                    <a:pt x="148" y="144"/>
                  </a:lnTo>
                  <a:lnTo>
                    <a:pt x="145" y="141"/>
                  </a:lnTo>
                  <a:lnTo>
                    <a:pt x="143" y="139"/>
                  </a:lnTo>
                  <a:lnTo>
                    <a:pt x="142" y="138"/>
                  </a:lnTo>
                  <a:lnTo>
                    <a:pt x="143" y="137"/>
                  </a:lnTo>
                  <a:lnTo>
                    <a:pt x="145" y="137"/>
                  </a:lnTo>
                  <a:lnTo>
                    <a:pt x="147" y="136"/>
                  </a:lnTo>
                  <a:lnTo>
                    <a:pt x="147" y="135"/>
                  </a:lnTo>
                  <a:lnTo>
                    <a:pt x="147" y="133"/>
                  </a:lnTo>
                  <a:lnTo>
                    <a:pt x="145" y="131"/>
                  </a:lnTo>
                  <a:lnTo>
                    <a:pt x="138" y="125"/>
                  </a:lnTo>
                  <a:lnTo>
                    <a:pt x="134" y="122"/>
                  </a:lnTo>
                  <a:lnTo>
                    <a:pt x="133" y="122"/>
                  </a:lnTo>
                  <a:lnTo>
                    <a:pt x="133" y="118"/>
                  </a:lnTo>
                  <a:lnTo>
                    <a:pt x="133" y="116"/>
                  </a:lnTo>
                  <a:lnTo>
                    <a:pt x="132" y="115"/>
                  </a:lnTo>
                  <a:lnTo>
                    <a:pt x="130" y="114"/>
                  </a:lnTo>
                  <a:lnTo>
                    <a:pt x="131" y="115"/>
                  </a:lnTo>
                  <a:lnTo>
                    <a:pt x="131" y="116"/>
                  </a:lnTo>
                  <a:lnTo>
                    <a:pt x="126" y="109"/>
                  </a:lnTo>
                  <a:lnTo>
                    <a:pt x="119" y="102"/>
                  </a:lnTo>
                  <a:lnTo>
                    <a:pt x="118" y="101"/>
                  </a:lnTo>
                  <a:lnTo>
                    <a:pt x="114" y="97"/>
                  </a:lnTo>
                  <a:lnTo>
                    <a:pt x="108" y="91"/>
                  </a:lnTo>
                  <a:lnTo>
                    <a:pt x="103" y="86"/>
                  </a:lnTo>
                  <a:lnTo>
                    <a:pt x="99" y="81"/>
                  </a:lnTo>
                  <a:lnTo>
                    <a:pt x="99" y="82"/>
                  </a:lnTo>
                  <a:lnTo>
                    <a:pt x="89" y="74"/>
                  </a:lnTo>
                  <a:lnTo>
                    <a:pt x="79" y="64"/>
                  </a:lnTo>
                  <a:lnTo>
                    <a:pt x="73" y="59"/>
                  </a:lnTo>
                  <a:lnTo>
                    <a:pt x="67" y="52"/>
                  </a:lnTo>
                  <a:lnTo>
                    <a:pt x="60" y="46"/>
                  </a:lnTo>
                  <a:lnTo>
                    <a:pt x="54" y="40"/>
                  </a:lnTo>
                  <a:lnTo>
                    <a:pt x="45" y="34"/>
                  </a:lnTo>
                  <a:lnTo>
                    <a:pt x="34" y="28"/>
                  </a:lnTo>
                  <a:lnTo>
                    <a:pt x="25" y="22"/>
                  </a:lnTo>
                  <a:lnTo>
                    <a:pt x="23" y="21"/>
                  </a:lnTo>
                  <a:lnTo>
                    <a:pt x="21" y="19"/>
                  </a:lnTo>
                  <a:lnTo>
                    <a:pt x="22" y="20"/>
                  </a:lnTo>
                  <a:lnTo>
                    <a:pt x="22" y="21"/>
                  </a:lnTo>
                  <a:lnTo>
                    <a:pt x="20" y="20"/>
                  </a:lnTo>
                  <a:lnTo>
                    <a:pt x="19" y="19"/>
                  </a:lnTo>
                  <a:lnTo>
                    <a:pt x="19" y="18"/>
                  </a:lnTo>
                  <a:lnTo>
                    <a:pt x="17" y="17"/>
                  </a:lnTo>
                  <a:lnTo>
                    <a:pt x="15" y="15"/>
                  </a:lnTo>
                  <a:lnTo>
                    <a:pt x="15" y="14"/>
                  </a:lnTo>
                  <a:lnTo>
                    <a:pt x="14" y="13"/>
                  </a:lnTo>
                  <a:lnTo>
                    <a:pt x="8" y="10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4"/>
                  </a:lnTo>
                  <a:lnTo>
                    <a:pt x="3" y="5"/>
                  </a:lnTo>
                  <a:lnTo>
                    <a:pt x="6" y="7"/>
                  </a:lnTo>
                  <a:lnTo>
                    <a:pt x="9" y="9"/>
                  </a:lnTo>
                  <a:lnTo>
                    <a:pt x="11" y="11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29" y="22"/>
                  </a:lnTo>
                  <a:lnTo>
                    <a:pt x="41" y="31"/>
                  </a:lnTo>
                  <a:lnTo>
                    <a:pt x="42" y="32"/>
                  </a:lnTo>
                  <a:lnTo>
                    <a:pt x="43" y="33"/>
                  </a:lnTo>
                  <a:lnTo>
                    <a:pt x="44" y="33"/>
                  </a:lnTo>
                  <a:lnTo>
                    <a:pt x="45" y="33"/>
                  </a:lnTo>
                  <a:lnTo>
                    <a:pt x="45" y="33"/>
                  </a:lnTo>
                  <a:lnTo>
                    <a:pt x="45" y="33"/>
                  </a:lnTo>
                  <a:lnTo>
                    <a:pt x="36" y="23"/>
                  </a:lnTo>
                  <a:lnTo>
                    <a:pt x="26" y="15"/>
                  </a:lnTo>
                  <a:lnTo>
                    <a:pt x="14" y="8"/>
                  </a:lnTo>
                  <a:lnTo>
                    <a:pt x="3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101" name="Freeform 175"/>
            <p:cNvSpPr>
              <a:spLocks/>
            </p:cNvSpPr>
            <p:nvPr/>
          </p:nvSpPr>
          <p:spPr bwMode="auto">
            <a:xfrm>
              <a:off x="3324042" y="3029495"/>
              <a:ext cx="198393" cy="58938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6" y="40"/>
                </a:cxn>
                <a:cxn ang="0">
                  <a:pos x="48" y="82"/>
                </a:cxn>
                <a:cxn ang="0">
                  <a:pos x="68" y="125"/>
                </a:cxn>
                <a:cxn ang="0">
                  <a:pos x="86" y="169"/>
                </a:cxn>
                <a:cxn ang="0">
                  <a:pos x="101" y="215"/>
                </a:cxn>
                <a:cxn ang="0">
                  <a:pos x="114" y="261"/>
                </a:cxn>
                <a:cxn ang="0">
                  <a:pos x="124" y="309"/>
                </a:cxn>
                <a:cxn ang="0">
                  <a:pos x="132" y="357"/>
                </a:cxn>
                <a:cxn ang="0">
                  <a:pos x="137" y="406"/>
                </a:cxn>
                <a:cxn ang="0">
                  <a:pos x="135" y="407"/>
                </a:cxn>
                <a:cxn ang="0">
                  <a:pos x="128" y="351"/>
                </a:cxn>
                <a:cxn ang="0">
                  <a:pos x="127" y="342"/>
                </a:cxn>
                <a:cxn ang="0">
                  <a:pos x="124" y="334"/>
                </a:cxn>
                <a:cxn ang="0">
                  <a:pos x="122" y="327"/>
                </a:cxn>
                <a:cxn ang="0">
                  <a:pos x="120" y="317"/>
                </a:cxn>
                <a:cxn ang="0">
                  <a:pos x="111" y="276"/>
                </a:cxn>
                <a:cxn ang="0">
                  <a:pos x="100" y="235"/>
                </a:cxn>
                <a:cxn ang="0">
                  <a:pos x="88" y="194"/>
                </a:cxn>
                <a:cxn ang="0">
                  <a:pos x="81" y="173"/>
                </a:cxn>
                <a:cxn ang="0">
                  <a:pos x="74" y="151"/>
                </a:cxn>
                <a:cxn ang="0">
                  <a:pos x="64" y="127"/>
                </a:cxn>
                <a:cxn ang="0">
                  <a:pos x="53" y="104"/>
                </a:cxn>
                <a:cxn ang="0">
                  <a:pos x="38" y="72"/>
                </a:cxn>
                <a:cxn ang="0">
                  <a:pos x="22" y="41"/>
                </a:cxn>
                <a:cxn ang="0">
                  <a:pos x="20" y="38"/>
                </a:cxn>
                <a:cxn ang="0">
                  <a:pos x="19" y="37"/>
                </a:cxn>
                <a:cxn ang="0">
                  <a:pos x="19" y="36"/>
                </a:cxn>
                <a:cxn ang="0">
                  <a:pos x="20" y="37"/>
                </a:cxn>
                <a:cxn ang="0">
                  <a:pos x="21" y="39"/>
                </a:cxn>
                <a:cxn ang="0">
                  <a:pos x="21" y="39"/>
                </a:cxn>
                <a:cxn ang="0">
                  <a:pos x="22" y="39"/>
                </a:cxn>
                <a:cxn ang="0">
                  <a:pos x="22" y="39"/>
                </a:cxn>
                <a:cxn ang="0">
                  <a:pos x="21" y="37"/>
                </a:cxn>
                <a:cxn ang="0">
                  <a:pos x="19" y="32"/>
                </a:cxn>
                <a:cxn ang="0">
                  <a:pos x="16" y="27"/>
                </a:cxn>
                <a:cxn ang="0">
                  <a:pos x="8" y="13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137" h="407">
                  <a:moveTo>
                    <a:pt x="2" y="0"/>
                  </a:moveTo>
                  <a:lnTo>
                    <a:pt x="26" y="40"/>
                  </a:lnTo>
                  <a:lnTo>
                    <a:pt x="48" y="82"/>
                  </a:lnTo>
                  <a:lnTo>
                    <a:pt x="68" y="125"/>
                  </a:lnTo>
                  <a:lnTo>
                    <a:pt x="86" y="169"/>
                  </a:lnTo>
                  <a:lnTo>
                    <a:pt x="101" y="215"/>
                  </a:lnTo>
                  <a:lnTo>
                    <a:pt x="114" y="261"/>
                  </a:lnTo>
                  <a:lnTo>
                    <a:pt x="124" y="309"/>
                  </a:lnTo>
                  <a:lnTo>
                    <a:pt x="132" y="357"/>
                  </a:lnTo>
                  <a:lnTo>
                    <a:pt x="137" y="406"/>
                  </a:lnTo>
                  <a:lnTo>
                    <a:pt x="135" y="407"/>
                  </a:lnTo>
                  <a:lnTo>
                    <a:pt x="128" y="351"/>
                  </a:lnTo>
                  <a:lnTo>
                    <a:pt x="127" y="342"/>
                  </a:lnTo>
                  <a:lnTo>
                    <a:pt x="124" y="334"/>
                  </a:lnTo>
                  <a:lnTo>
                    <a:pt x="122" y="327"/>
                  </a:lnTo>
                  <a:lnTo>
                    <a:pt x="120" y="317"/>
                  </a:lnTo>
                  <a:lnTo>
                    <a:pt x="111" y="276"/>
                  </a:lnTo>
                  <a:lnTo>
                    <a:pt x="100" y="235"/>
                  </a:lnTo>
                  <a:lnTo>
                    <a:pt x="88" y="194"/>
                  </a:lnTo>
                  <a:lnTo>
                    <a:pt x="81" y="173"/>
                  </a:lnTo>
                  <a:lnTo>
                    <a:pt x="74" y="151"/>
                  </a:lnTo>
                  <a:lnTo>
                    <a:pt x="64" y="127"/>
                  </a:lnTo>
                  <a:lnTo>
                    <a:pt x="53" y="104"/>
                  </a:lnTo>
                  <a:lnTo>
                    <a:pt x="38" y="72"/>
                  </a:lnTo>
                  <a:lnTo>
                    <a:pt x="22" y="41"/>
                  </a:lnTo>
                  <a:lnTo>
                    <a:pt x="20" y="38"/>
                  </a:lnTo>
                  <a:lnTo>
                    <a:pt x="19" y="37"/>
                  </a:lnTo>
                  <a:lnTo>
                    <a:pt x="19" y="36"/>
                  </a:lnTo>
                  <a:lnTo>
                    <a:pt x="20" y="37"/>
                  </a:lnTo>
                  <a:lnTo>
                    <a:pt x="21" y="39"/>
                  </a:lnTo>
                  <a:lnTo>
                    <a:pt x="21" y="39"/>
                  </a:lnTo>
                  <a:lnTo>
                    <a:pt x="22" y="39"/>
                  </a:lnTo>
                  <a:lnTo>
                    <a:pt x="22" y="39"/>
                  </a:lnTo>
                  <a:lnTo>
                    <a:pt x="21" y="37"/>
                  </a:lnTo>
                  <a:lnTo>
                    <a:pt x="19" y="32"/>
                  </a:lnTo>
                  <a:lnTo>
                    <a:pt x="16" y="27"/>
                  </a:lnTo>
                  <a:lnTo>
                    <a:pt x="8" y="13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</p:grpSp>
      <p:sp>
        <p:nvSpPr>
          <p:cNvPr id="3" name="Donut 2"/>
          <p:cNvSpPr/>
          <p:nvPr/>
        </p:nvSpPr>
        <p:spPr>
          <a:xfrm>
            <a:off x="420215" y="2018618"/>
            <a:ext cx="3519523" cy="3519523"/>
          </a:xfrm>
          <a:prstGeom prst="donut">
            <a:avLst>
              <a:gd name="adj" fmla="val 10687"/>
            </a:avLst>
          </a:prstGeom>
          <a:gradFill>
            <a:gsLst>
              <a:gs pos="16000">
                <a:schemeClr val="bg1">
                  <a:lumMod val="95000"/>
                </a:schemeClr>
              </a:gs>
              <a:gs pos="87000">
                <a:schemeClr val="bg1">
                  <a:lumMod val="65000"/>
                  <a:alpha val="52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>
              <a:solidFill>
                <a:schemeClr val="tx1"/>
              </a:solidFill>
            </a:endParaRPr>
          </a:p>
        </p:txBody>
      </p:sp>
      <p:sp>
        <p:nvSpPr>
          <p:cNvPr id="102" name="Donut 101"/>
          <p:cNvSpPr/>
          <p:nvPr/>
        </p:nvSpPr>
        <p:spPr>
          <a:xfrm>
            <a:off x="228600" y="1843524"/>
            <a:ext cx="3871476" cy="3871476"/>
          </a:xfrm>
          <a:prstGeom prst="donut">
            <a:avLst>
              <a:gd name="adj" fmla="val 1514"/>
            </a:avLst>
          </a:prstGeom>
          <a:gradFill>
            <a:gsLst>
              <a:gs pos="16000">
                <a:schemeClr val="bg1">
                  <a:lumMod val="85000"/>
                </a:schemeClr>
              </a:gs>
              <a:gs pos="87000">
                <a:schemeClr val="bg1">
                  <a:lumMod val="65000"/>
                  <a:alpha val="52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>
              <a:solidFill>
                <a:schemeClr val="tx1"/>
              </a:solidFill>
            </a:endParaRPr>
          </a:p>
        </p:txBody>
      </p:sp>
      <p:grpSp>
        <p:nvGrpSpPr>
          <p:cNvPr id="107" name="Group 106"/>
          <p:cNvGrpSpPr/>
          <p:nvPr/>
        </p:nvGrpSpPr>
        <p:grpSpPr>
          <a:xfrm>
            <a:off x="2895600" y="914400"/>
            <a:ext cx="8033581" cy="1121796"/>
            <a:chOff x="4113734" y="1462931"/>
            <a:chExt cx="7109041" cy="1122088"/>
          </a:xfrm>
        </p:grpSpPr>
        <p:sp>
          <p:nvSpPr>
            <p:cNvPr id="4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338810" y="1810002"/>
              <a:ext cx="5883965" cy="46165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399" dirty="0"/>
                <a:t>Background &amp; identification of critical infrastructure</a:t>
              </a:r>
            </a:p>
          </p:txBody>
        </p:sp>
        <p:sp>
          <p:nvSpPr>
            <p:cNvPr id="103" name="Oval 102"/>
            <p:cNvSpPr>
              <a:spLocks noChangeAspect="1"/>
            </p:cNvSpPr>
            <p:nvPr/>
          </p:nvSpPr>
          <p:spPr>
            <a:xfrm>
              <a:off x="4113734" y="1462931"/>
              <a:ext cx="1122088" cy="1122088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890000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1981" tIns="91416" rIns="71981" bIns="91416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4399" kern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987421" y="2057400"/>
            <a:ext cx="8037576" cy="1058317"/>
            <a:chOff x="4878898" y="3243971"/>
            <a:chExt cx="7033000" cy="1129014"/>
          </a:xfrm>
        </p:grpSpPr>
        <p:sp>
          <p:nvSpPr>
            <p:cNvPr id="19" name="Rectangle 18"/>
            <p:cNvSpPr/>
            <p:nvPr/>
          </p:nvSpPr>
          <p:spPr>
            <a:xfrm>
              <a:off x="5447627" y="3268786"/>
              <a:ext cx="6464271" cy="110419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133189" y="3606965"/>
              <a:ext cx="4737391" cy="4615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399" dirty="0"/>
                <a:t>Safeguard I: Undergrounding</a:t>
              </a:r>
            </a:p>
          </p:txBody>
        </p:sp>
        <p:sp>
          <p:nvSpPr>
            <p:cNvPr id="105" name="Oval 104"/>
            <p:cNvSpPr>
              <a:spLocks noChangeAspect="1"/>
            </p:cNvSpPr>
            <p:nvPr/>
          </p:nvSpPr>
          <p:spPr>
            <a:xfrm>
              <a:off x="4878898" y="3243971"/>
              <a:ext cx="1121795" cy="1121795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890000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1981" tIns="91416" rIns="71981" bIns="91416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4399" kern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267200" y="3149991"/>
            <a:ext cx="8037576" cy="1125634"/>
            <a:chOff x="4097345" y="5014193"/>
            <a:chExt cx="7032998" cy="1125634"/>
          </a:xfrm>
        </p:grpSpPr>
        <p:sp>
          <p:nvSpPr>
            <p:cNvPr id="112" name="Rectangle 111"/>
            <p:cNvSpPr/>
            <p:nvPr/>
          </p:nvSpPr>
          <p:spPr>
            <a:xfrm>
              <a:off x="4666071" y="5035626"/>
              <a:ext cx="6464272" cy="1104201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14" name="Oval 113"/>
            <p:cNvSpPr>
              <a:spLocks noChangeAspect="1"/>
            </p:cNvSpPr>
            <p:nvPr/>
          </p:nvSpPr>
          <p:spPr>
            <a:xfrm>
              <a:off x="4097345" y="5014193"/>
              <a:ext cx="1121795" cy="1121795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890000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1981" tIns="91416" rIns="71981" bIns="91416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4399" kern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334282AC-DA59-4382-9EBB-E0DA41DCDC38}"/>
              </a:ext>
            </a:extLst>
          </p:cNvPr>
          <p:cNvGrpSpPr/>
          <p:nvPr/>
        </p:nvGrpSpPr>
        <p:grpSpPr>
          <a:xfrm>
            <a:off x="3962400" y="4313771"/>
            <a:ext cx="8037576" cy="1125634"/>
            <a:chOff x="4097345" y="5014193"/>
            <a:chExt cx="7032998" cy="1125634"/>
          </a:xfrm>
        </p:grpSpPr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10385D69-B0F3-4CD3-959C-2A38D4F3B11E}"/>
                </a:ext>
              </a:extLst>
            </p:cNvPr>
            <p:cNvSpPr/>
            <p:nvPr/>
          </p:nvSpPr>
          <p:spPr>
            <a:xfrm>
              <a:off x="4666071" y="5035626"/>
              <a:ext cx="6464272" cy="1104201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5DD2420C-03D5-48AF-B7B1-9FA527CE7556}"/>
                </a:ext>
              </a:extLst>
            </p:cNvPr>
            <p:cNvSpPr txBox="1"/>
            <p:nvPr/>
          </p:nvSpPr>
          <p:spPr>
            <a:xfrm>
              <a:off x="5373530" y="5366644"/>
              <a:ext cx="5497052" cy="46153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399" dirty="0"/>
                <a:t>Safeguard III: Micro Grids</a:t>
              </a:r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92B01B6C-894D-4B06-973C-4927609B20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97345" y="5014193"/>
              <a:ext cx="1121795" cy="1121795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890000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1981" tIns="91416" rIns="71981" bIns="91416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4399" kern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8B5FBAAB-7BB7-45C9-B814-8101956C1650}"/>
              </a:ext>
            </a:extLst>
          </p:cNvPr>
          <p:cNvGrpSpPr/>
          <p:nvPr/>
        </p:nvGrpSpPr>
        <p:grpSpPr>
          <a:xfrm>
            <a:off x="2935224" y="5486400"/>
            <a:ext cx="8037576" cy="1125634"/>
            <a:chOff x="4097345" y="5014193"/>
            <a:chExt cx="7032998" cy="1125634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AEFCDFE7-5FFD-4FE7-BB86-9C9E7BC1F89F}"/>
                </a:ext>
              </a:extLst>
            </p:cNvPr>
            <p:cNvSpPr/>
            <p:nvPr/>
          </p:nvSpPr>
          <p:spPr>
            <a:xfrm>
              <a:off x="4666071" y="5035626"/>
              <a:ext cx="6464272" cy="1104201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5CA51F29-A9C1-411E-8FB9-BE6F9B50CA64}"/>
                </a:ext>
              </a:extLst>
            </p:cNvPr>
            <p:cNvSpPr txBox="1"/>
            <p:nvPr/>
          </p:nvSpPr>
          <p:spPr>
            <a:xfrm>
              <a:off x="5274044" y="5387011"/>
              <a:ext cx="5596539" cy="46153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399" dirty="0"/>
                <a:t>Safeguard IV: Human Resiliency</a:t>
              </a:r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0CAA9B95-AA3D-4209-9302-FBB1456A97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97345" y="5014193"/>
              <a:ext cx="1121795" cy="1121795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890000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1981" tIns="91416" rIns="71981" bIns="91416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4399" kern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</p:grpSp>
      <p:sp>
        <p:nvSpPr>
          <p:cNvPr id="121" name="TextBox 120">
            <a:extLst>
              <a:ext uri="{FF2B5EF4-FFF2-40B4-BE49-F238E27FC236}">
                <a16:creationId xmlns:a16="http://schemas.microsoft.com/office/drawing/2014/main" id="{2EBB611B-D6F9-4EA9-8E44-DB668728CB26}"/>
              </a:ext>
            </a:extLst>
          </p:cNvPr>
          <p:cNvSpPr txBox="1"/>
          <p:nvPr/>
        </p:nvSpPr>
        <p:spPr>
          <a:xfrm>
            <a:off x="5535468" y="3594840"/>
            <a:ext cx="5310995" cy="461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399" dirty="0"/>
              <a:t>Safeguard II: Distributed Generation</a:t>
            </a:r>
          </a:p>
        </p:txBody>
      </p:sp>
    </p:spTree>
    <p:extLst>
      <p:ext uri="{BB962C8B-B14F-4D97-AF65-F5344CB8AC3E}">
        <p14:creationId xmlns:p14="http://schemas.microsoft.com/office/powerpoint/2010/main" val="193930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0F3933A-7C0D-42EA-8165-ED33252C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992"/>
            <a:ext cx="2015231" cy="684600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2BD0B13-304F-4A47-BD4E-F14E0DE4F60B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9D9D9D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9A78A16-E2C6-4D6F-9F82-75CAB470FB08}"/>
              </a:ext>
            </a:extLst>
          </p:cNvPr>
          <p:cNvSpPr/>
          <p:nvPr/>
        </p:nvSpPr>
        <p:spPr>
          <a:xfrm>
            <a:off x="29817" y="17952"/>
            <a:ext cx="12192000" cy="6857999"/>
          </a:xfrm>
          <a:prstGeom prst="rect">
            <a:avLst/>
          </a:prstGeom>
          <a:solidFill>
            <a:srgbClr val="9D9D9D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Parallelogram 11">
            <a:extLst>
              <a:ext uri="{FF2B5EF4-FFF2-40B4-BE49-F238E27FC236}">
                <a16:creationId xmlns:a16="http://schemas.microsoft.com/office/drawing/2014/main" id="{3825E95C-9DBD-4F86-9355-549F353E9041}"/>
              </a:ext>
            </a:extLst>
          </p:cNvPr>
          <p:cNvSpPr/>
          <p:nvPr/>
        </p:nvSpPr>
        <p:spPr>
          <a:xfrm>
            <a:off x="0" y="-2"/>
            <a:ext cx="2015231" cy="6875953"/>
          </a:xfrm>
          <a:custGeom>
            <a:avLst/>
            <a:gdLst>
              <a:gd name="connsiteX0" fmla="*/ 0 w 6405126"/>
              <a:gd name="connsiteY0" fmla="*/ 6858001 h 6858001"/>
              <a:gd name="connsiteX1" fmla="*/ 1601282 w 6405126"/>
              <a:gd name="connsiteY1" fmla="*/ 0 h 6858001"/>
              <a:gd name="connsiteX2" fmla="*/ 6405126 w 6405126"/>
              <a:gd name="connsiteY2" fmla="*/ 0 h 6858001"/>
              <a:gd name="connsiteX3" fmla="*/ 4803845 w 6405126"/>
              <a:gd name="connsiteY3" fmla="*/ 6858001 h 6858001"/>
              <a:gd name="connsiteX4" fmla="*/ 0 w 6405126"/>
              <a:gd name="connsiteY4" fmla="*/ 6858001 h 6858001"/>
              <a:gd name="connsiteX0" fmla="*/ 0 w 6405126"/>
              <a:gd name="connsiteY0" fmla="*/ 6858001 h 6858001"/>
              <a:gd name="connsiteX1" fmla="*/ 1601282 w 6405126"/>
              <a:gd name="connsiteY1" fmla="*/ 0 h 6858001"/>
              <a:gd name="connsiteX2" fmla="*/ 6405126 w 6405126"/>
              <a:gd name="connsiteY2" fmla="*/ 0 h 6858001"/>
              <a:gd name="connsiteX3" fmla="*/ 4765745 w 6405126"/>
              <a:gd name="connsiteY3" fmla="*/ 6858001 h 6858001"/>
              <a:gd name="connsiteX4" fmla="*/ 0 w 6405126"/>
              <a:gd name="connsiteY4" fmla="*/ 6858001 h 6858001"/>
              <a:gd name="connsiteX0" fmla="*/ 0 w 5922526"/>
              <a:gd name="connsiteY0" fmla="*/ 6908801 h 6908801"/>
              <a:gd name="connsiteX1" fmla="*/ 1601282 w 5922526"/>
              <a:gd name="connsiteY1" fmla="*/ 50800 h 6908801"/>
              <a:gd name="connsiteX2" fmla="*/ 5922526 w 5922526"/>
              <a:gd name="connsiteY2" fmla="*/ 0 h 6908801"/>
              <a:gd name="connsiteX3" fmla="*/ 4765745 w 5922526"/>
              <a:gd name="connsiteY3" fmla="*/ 6908801 h 6908801"/>
              <a:gd name="connsiteX4" fmla="*/ 0 w 5922526"/>
              <a:gd name="connsiteY4" fmla="*/ 6908801 h 6908801"/>
              <a:gd name="connsiteX0" fmla="*/ 0 w 5897126"/>
              <a:gd name="connsiteY0" fmla="*/ 6870701 h 6870701"/>
              <a:gd name="connsiteX1" fmla="*/ 1601282 w 5897126"/>
              <a:gd name="connsiteY1" fmla="*/ 12700 h 6870701"/>
              <a:gd name="connsiteX2" fmla="*/ 5897126 w 5897126"/>
              <a:gd name="connsiteY2" fmla="*/ 0 h 6870701"/>
              <a:gd name="connsiteX3" fmla="*/ 4765745 w 5897126"/>
              <a:gd name="connsiteY3" fmla="*/ 6870701 h 6870701"/>
              <a:gd name="connsiteX4" fmla="*/ 0 w 5897126"/>
              <a:gd name="connsiteY4" fmla="*/ 6870701 h 6870701"/>
              <a:gd name="connsiteX0" fmla="*/ 0 w 4322326"/>
              <a:gd name="connsiteY0" fmla="*/ 6845301 h 6870701"/>
              <a:gd name="connsiteX1" fmla="*/ 26482 w 4322326"/>
              <a:gd name="connsiteY1" fmla="*/ 12700 h 6870701"/>
              <a:gd name="connsiteX2" fmla="*/ 4322326 w 4322326"/>
              <a:gd name="connsiteY2" fmla="*/ 0 h 6870701"/>
              <a:gd name="connsiteX3" fmla="*/ 3190945 w 4322326"/>
              <a:gd name="connsiteY3" fmla="*/ 6870701 h 6870701"/>
              <a:gd name="connsiteX4" fmla="*/ 0 w 4322326"/>
              <a:gd name="connsiteY4" fmla="*/ 6845301 h 6870701"/>
              <a:gd name="connsiteX0" fmla="*/ 0 w 4322326"/>
              <a:gd name="connsiteY0" fmla="*/ 6845301 h 6870701"/>
              <a:gd name="connsiteX1" fmla="*/ 26482 w 4322326"/>
              <a:gd name="connsiteY1" fmla="*/ 25400 h 6870701"/>
              <a:gd name="connsiteX2" fmla="*/ 4322326 w 4322326"/>
              <a:gd name="connsiteY2" fmla="*/ 0 h 6870701"/>
              <a:gd name="connsiteX3" fmla="*/ 3190945 w 4322326"/>
              <a:gd name="connsiteY3" fmla="*/ 6870701 h 6870701"/>
              <a:gd name="connsiteX4" fmla="*/ 0 w 4322326"/>
              <a:gd name="connsiteY4" fmla="*/ 6845301 h 6870701"/>
              <a:gd name="connsiteX0" fmla="*/ 0 w 4322326"/>
              <a:gd name="connsiteY0" fmla="*/ 6845301 h 6870701"/>
              <a:gd name="connsiteX1" fmla="*/ 45719 w 4322326"/>
              <a:gd name="connsiteY1" fmla="*/ 45719 h 6870701"/>
              <a:gd name="connsiteX2" fmla="*/ 4322326 w 4322326"/>
              <a:gd name="connsiteY2" fmla="*/ 0 h 6870701"/>
              <a:gd name="connsiteX3" fmla="*/ 3190945 w 4322326"/>
              <a:gd name="connsiteY3" fmla="*/ 6870701 h 6870701"/>
              <a:gd name="connsiteX4" fmla="*/ 0 w 4322326"/>
              <a:gd name="connsiteY4" fmla="*/ 6845301 h 6870701"/>
              <a:gd name="connsiteX0" fmla="*/ 45719 w 4368045"/>
              <a:gd name="connsiteY0" fmla="*/ 6845301 h 6870701"/>
              <a:gd name="connsiteX1" fmla="*/ 0 w 4368045"/>
              <a:gd name="connsiteY1" fmla="*/ 45719 h 6870701"/>
              <a:gd name="connsiteX2" fmla="*/ 4368045 w 4368045"/>
              <a:gd name="connsiteY2" fmla="*/ 0 h 6870701"/>
              <a:gd name="connsiteX3" fmla="*/ 3236664 w 4368045"/>
              <a:gd name="connsiteY3" fmla="*/ 6870701 h 6870701"/>
              <a:gd name="connsiteX4" fmla="*/ 45719 w 4368045"/>
              <a:gd name="connsiteY4" fmla="*/ 6845301 h 6870701"/>
              <a:gd name="connsiteX0" fmla="*/ 45719 w 4368045"/>
              <a:gd name="connsiteY0" fmla="*/ 6845301 h 6890976"/>
              <a:gd name="connsiteX1" fmla="*/ 0 w 4368045"/>
              <a:gd name="connsiteY1" fmla="*/ 45719 h 6890976"/>
              <a:gd name="connsiteX2" fmla="*/ 4368045 w 4368045"/>
              <a:gd name="connsiteY2" fmla="*/ 0 h 6890976"/>
              <a:gd name="connsiteX3" fmla="*/ 2932916 w 4368045"/>
              <a:gd name="connsiteY3" fmla="*/ 6890976 h 6890976"/>
              <a:gd name="connsiteX4" fmla="*/ 45719 w 4368045"/>
              <a:gd name="connsiteY4" fmla="*/ 6845301 h 6890976"/>
              <a:gd name="connsiteX0" fmla="*/ 45719 w 4368045"/>
              <a:gd name="connsiteY0" fmla="*/ 6814889 h 6860564"/>
              <a:gd name="connsiteX1" fmla="*/ 0 w 4368045"/>
              <a:gd name="connsiteY1" fmla="*/ 15307 h 6860564"/>
              <a:gd name="connsiteX2" fmla="*/ 4368045 w 4368045"/>
              <a:gd name="connsiteY2" fmla="*/ 0 h 6860564"/>
              <a:gd name="connsiteX3" fmla="*/ 2932916 w 4368045"/>
              <a:gd name="connsiteY3" fmla="*/ 6860564 h 6860564"/>
              <a:gd name="connsiteX4" fmla="*/ 45719 w 4368045"/>
              <a:gd name="connsiteY4" fmla="*/ 6814889 h 6860564"/>
              <a:gd name="connsiteX0" fmla="*/ 45719 w 4368045"/>
              <a:gd name="connsiteY0" fmla="*/ 6845301 h 6860564"/>
              <a:gd name="connsiteX1" fmla="*/ 0 w 4368045"/>
              <a:gd name="connsiteY1" fmla="*/ 15307 h 6860564"/>
              <a:gd name="connsiteX2" fmla="*/ 4368045 w 4368045"/>
              <a:gd name="connsiteY2" fmla="*/ 0 h 6860564"/>
              <a:gd name="connsiteX3" fmla="*/ 2932916 w 4368045"/>
              <a:gd name="connsiteY3" fmla="*/ 6860564 h 6860564"/>
              <a:gd name="connsiteX4" fmla="*/ 45719 w 4368045"/>
              <a:gd name="connsiteY4" fmla="*/ 6845301 h 6860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8045" h="6860564">
                <a:moveTo>
                  <a:pt x="45719" y="6845301"/>
                </a:moveTo>
                <a:lnTo>
                  <a:pt x="0" y="15307"/>
                </a:lnTo>
                <a:lnTo>
                  <a:pt x="4368045" y="0"/>
                </a:lnTo>
                <a:lnTo>
                  <a:pt x="2932916" y="6860564"/>
                </a:lnTo>
                <a:lnTo>
                  <a:pt x="45719" y="6845301"/>
                </a:lnTo>
                <a:close/>
              </a:path>
            </a:pathLst>
          </a:custGeom>
          <a:solidFill>
            <a:srgbClr val="D4D4D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193A2558-9AFC-4D24-8DDE-7E1EB3492578}"/>
              </a:ext>
            </a:extLst>
          </p:cNvPr>
          <p:cNvSpPr txBox="1">
            <a:spLocks/>
          </p:cNvSpPr>
          <p:nvPr/>
        </p:nvSpPr>
        <p:spPr>
          <a:xfrm>
            <a:off x="2819400" y="2133600"/>
            <a:ext cx="8610600" cy="1676400"/>
          </a:xfrm>
          <a:prstGeom prst="rect">
            <a:avLst/>
          </a:prstGeom>
          <a:solidFill>
            <a:schemeClr val="tx2"/>
          </a:solidFill>
        </p:spPr>
        <p:txBody>
          <a:bodyPr vert="horz" lIns="91436" tIns="45718" rIns="91436" bIns="45718" rtlCol="0" anchor="ctr">
            <a:normAutofit/>
          </a:bodyPr>
          <a:lstStyle>
            <a:lvl1pPr algn="l" defTabSz="1218845" rtl="0" eaLnBrk="1" latinLnBrk="0" hangingPunct="1">
              <a:spcBef>
                <a:spcPct val="0"/>
              </a:spcBef>
              <a:buNone/>
              <a:defRPr sz="3732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</a:rPr>
              <a:t>Appendix:</a:t>
            </a:r>
            <a:r>
              <a:rPr lang="en-US" sz="4000" dirty="0">
                <a:solidFill>
                  <a:schemeClr val="bg1"/>
                </a:solidFill>
              </a:rPr>
              <a:t> Distributed Generation</a:t>
            </a:r>
          </a:p>
        </p:txBody>
      </p:sp>
    </p:spTree>
    <p:extLst>
      <p:ext uri="{BB962C8B-B14F-4D97-AF65-F5344CB8AC3E}">
        <p14:creationId xmlns:p14="http://schemas.microsoft.com/office/powerpoint/2010/main" val="24208954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87CBC58D-9BA6-4CA4-B82B-131897F16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715961"/>
          </a:xfrm>
          <a:solidFill>
            <a:schemeClr val="tx2"/>
          </a:solidFill>
        </p:spPr>
        <p:txBody>
          <a:bodyPr lIns="685800"/>
          <a:lstStyle/>
          <a:p>
            <a:r>
              <a:rPr lang="en-US" sz="4000" dirty="0">
                <a:solidFill>
                  <a:schemeClr val="bg1"/>
                </a:solidFill>
              </a:rPr>
              <a:t>Distributed Cost Assessment (1)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12C0DB-5DA8-4029-99C5-9F70A0B8F5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333" b="73889"/>
          <a:stretch/>
        </p:blipFill>
        <p:spPr>
          <a:xfrm>
            <a:off x="401372" y="823203"/>
            <a:ext cx="11401406" cy="584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FBD8CB-EAC7-4875-8EE6-6FC05B77F5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370" y="1756801"/>
            <a:ext cx="11401405" cy="2590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972798-1763-4505-B938-1EF339B939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70" y="2286000"/>
            <a:ext cx="11401405" cy="389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34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83D6BF65-D99E-473B-A047-7D6DA790A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715961"/>
          </a:xfrm>
          <a:solidFill>
            <a:schemeClr val="tx2"/>
          </a:solidFill>
        </p:spPr>
        <p:txBody>
          <a:bodyPr lIns="685800"/>
          <a:lstStyle/>
          <a:p>
            <a:r>
              <a:rPr lang="en-US" sz="4000" dirty="0">
                <a:solidFill>
                  <a:schemeClr val="bg1"/>
                </a:solidFill>
              </a:rPr>
              <a:t>Distributed Cost Assessment (2)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654556-84E4-40DE-8A7B-3259810A8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9" y="1219200"/>
            <a:ext cx="11521440" cy="222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34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5B6B52-0B4D-4015-88BD-30CC032C5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64" y="990600"/>
            <a:ext cx="11700671" cy="17375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4DB4758-9230-45F4-9417-D9B6B784A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715961"/>
          </a:xfrm>
          <a:solidFill>
            <a:schemeClr val="tx2"/>
          </a:solidFill>
        </p:spPr>
        <p:txBody>
          <a:bodyPr lIns="685800"/>
          <a:lstStyle/>
          <a:p>
            <a:r>
              <a:rPr lang="en-US" sz="4000" dirty="0">
                <a:solidFill>
                  <a:schemeClr val="bg1"/>
                </a:solidFill>
              </a:rPr>
              <a:t>Distributed Cost Assessment (3)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F4D08C-A797-453A-8321-AFB29DC35A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664" y="3002738"/>
            <a:ext cx="11708210" cy="248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28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0C1C59-2BF3-417E-A1BF-6A1E3A20E3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522"/>
          <a:stretch/>
        </p:blipFill>
        <p:spPr>
          <a:xfrm>
            <a:off x="353855" y="6324600"/>
            <a:ext cx="10863883" cy="4970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6EC8EE-9DB7-4A40-B8A8-55D51D153A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889" y="746783"/>
            <a:ext cx="10865849" cy="5537962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0DCB3881-7444-4384-85B8-AE7EF4D96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715961"/>
          </a:xfrm>
          <a:solidFill>
            <a:schemeClr val="tx2"/>
          </a:solidFill>
        </p:spPr>
        <p:txBody>
          <a:bodyPr lIns="685800"/>
          <a:lstStyle/>
          <a:p>
            <a:r>
              <a:rPr lang="en-US" sz="4000" dirty="0">
                <a:solidFill>
                  <a:schemeClr val="bg1"/>
                </a:solidFill>
              </a:rPr>
              <a:t>Exploration of a Tourism Corridor</a:t>
            </a:r>
          </a:p>
        </p:txBody>
      </p:sp>
    </p:spTree>
    <p:extLst>
      <p:ext uri="{BB962C8B-B14F-4D97-AF65-F5344CB8AC3E}">
        <p14:creationId xmlns:p14="http://schemas.microsoft.com/office/powerpoint/2010/main" val="411831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83F4DEA-04F6-40F7-B36D-A2DC8502B68C}"/>
              </a:ext>
            </a:extLst>
          </p:cNvPr>
          <p:cNvSpPr/>
          <p:nvPr/>
        </p:nvSpPr>
        <p:spPr>
          <a:xfrm>
            <a:off x="29817" y="0"/>
            <a:ext cx="12192000" cy="6857999"/>
          </a:xfrm>
          <a:prstGeom prst="rect">
            <a:avLst/>
          </a:prstGeom>
          <a:solidFill>
            <a:srgbClr val="9D9D9D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5D495C-DD6F-458C-8FF5-CDBF36C96A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3252"/>
            <a:ext cx="1752600" cy="6858000"/>
          </a:xfrm>
          <a:prstGeom prst="rect">
            <a:avLst/>
          </a:prstGeom>
        </p:spPr>
      </p:pic>
      <p:sp>
        <p:nvSpPr>
          <p:cNvPr id="16" name="Parallelogram 11">
            <a:extLst>
              <a:ext uri="{FF2B5EF4-FFF2-40B4-BE49-F238E27FC236}">
                <a16:creationId xmlns:a16="http://schemas.microsoft.com/office/drawing/2014/main" id="{921015F4-6A9F-4886-A0E9-41AD19583C1E}"/>
              </a:ext>
            </a:extLst>
          </p:cNvPr>
          <p:cNvSpPr/>
          <p:nvPr/>
        </p:nvSpPr>
        <p:spPr>
          <a:xfrm>
            <a:off x="1" y="-2"/>
            <a:ext cx="1784470" cy="6875953"/>
          </a:xfrm>
          <a:custGeom>
            <a:avLst/>
            <a:gdLst>
              <a:gd name="connsiteX0" fmla="*/ 0 w 6405126"/>
              <a:gd name="connsiteY0" fmla="*/ 6858001 h 6858001"/>
              <a:gd name="connsiteX1" fmla="*/ 1601282 w 6405126"/>
              <a:gd name="connsiteY1" fmla="*/ 0 h 6858001"/>
              <a:gd name="connsiteX2" fmla="*/ 6405126 w 6405126"/>
              <a:gd name="connsiteY2" fmla="*/ 0 h 6858001"/>
              <a:gd name="connsiteX3" fmla="*/ 4803845 w 6405126"/>
              <a:gd name="connsiteY3" fmla="*/ 6858001 h 6858001"/>
              <a:gd name="connsiteX4" fmla="*/ 0 w 6405126"/>
              <a:gd name="connsiteY4" fmla="*/ 6858001 h 6858001"/>
              <a:gd name="connsiteX0" fmla="*/ 0 w 6405126"/>
              <a:gd name="connsiteY0" fmla="*/ 6858001 h 6858001"/>
              <a:gd name="connsiteX1" fmla="*/ 1601282 w 6405126"/>
              <a:gd name="connsiteY1" fmla="*/ 0 h 6858001"/>
              <a:gd name="connsiteX2" fmla="*/ 6405126 w 6405126"/>
              <a:gd name="connsiteY2" fmla="*/ 0 h 6858001"/>
              <a:gd name="connsiteX3" fmla="*/ 4765745 w 6405126"/>
              <a:gd name="connsiteY3" fmla="*/ 6858001 h 6858001"/>
              <a:gd name="connsiteX4" fmla="*/ 0 w 6405126"/>
              <a:gd name="connsiteY4" fmla="*/ 6858001 h 6858001"/>
              <a:gd name="connsiteX0" fmla="*/ 0 w 5922526"/>
              <a:gd name="connsiteY0" fmla="*/ 6908801 h 6908801"/>
              <a:gd name="connsiteX1" fmla="*/ 1601282 w 5922526"/>
              <a:gd name="connsiteY1" fmla="*/ 50800 h 6908801"/>
              <a:gd name="connsiteX2" fmla="*/ 5922526 w 5922526"/>
              <a:gd name="connsiteY2" fmla="*/ 0 h 6908801"/>
              <a:gd name="connsiteX3" fmla="*/ 4765745 w 5922526"/>
              <a:gd name="connsiteY3" fmla="*/ 6908801 h 6908801"/>
              <a:gd name="connsiteX4" fmla="*/ 0 w 5922526"/>
              <a:gd name="connsiteY4" fmla="*/ 6908801 h 6908801"/>
              <a:gd name="connsiteX0" fmla="*/ 0 w 5897126"/>
              <a:gd name="connsiteY0" fmla="*/ 6870701 h 6870701"/>
              <a:gd name="connsiteX1" fmla="*/ 1601282 w 5897126"/>
              <a:gd name="connsiteY1" fmla="*/ 12700 h 6870701"/>
              <a:gd name="connsiteX2" fmla="*/ 5897126 w 5897126"/>
              <a:gd name="connsiteY2" fmla="*/ 0 h 6870701"/>
              <a:gd name="connsiteX3" fmla="*/ 4765745 w 5897126"/>
              <a:gd name="connsiteY3" fmla="*/ 6870701 h 6870701"/>
              <a:gd name="connsiteX4" fmla="*/ 0 w 5897126"/>
              <a:gd name="connsiteY4" fmla="*/ 6870701 h 6870701"/>
              <a:gd name="connsiteX0" fmla="*/ 0 w 4322326"/>
              <a:gd name="connsiteY0" fmla="*/ 6845301 h 6870701"/>
              <a:gd name="connsiteX1" fmla="*/ 26482 w 4322326"/>
              <a:gd name="connsiteY1" fmla="*/ 12700 h 6870701"/>
              <a:gd name="connsiteX2" fmla="*/ 4322326 w 4322326"/>
              <a:gd name="connsiteY2" fmla="*/ 0 h 6870701"/>
              <a:gd name="connsiteX3" fmla="*/ 3190945 w 4322326"/>
              <a:gd name="connsiteY3" fmla="*/ 6870701 h 6870701"/>
              <a:gd name="connsiteX4" fmla="*/ 0 w 4322326"/>
              <a:gd name="connsiteY4" fmla="*/ 6845301 h 6870701"/>
              <a:gd name="connsiteX0" fmla="*/ 0 w 4322326"/>
              <a:gd name="connsiteY0" fmla="*/ 6845301 h 6870701"/>
              <a:gd name="connsiteX1" fmla="*/ 26482 w 4322326"/>
              <a:gd name="connsiteY1" fmla="*/ 25400 h 6870701"/>
              <a:gd name="connsiteX2" fmla="*/ 4322326 w 4322326"/>
              <a:gd name="connsiteY2" fmla="*/ 0 h 6870701"/>
              <a:gd name="connsiteX3" fmla="*/ 3190945 w 4322326"/>
              <a:gd name="connsiteY3" fmla="*/ 6870701 h 6870701"/>
              <a:gd name="connsiteX4" fmla="*/ 0 w 4322326"/>
              <a:gd name="connsiteY4" fmla="*/ 6845301 h 6870701"/>
              <a:gd name="connsiteX0" fmla="*/ 0 w 4322326"/>
              <a:gd name="connsiteY0" fmla="*/ 6845301 h 6870701"/>
              <a:gd name="connsiteX1" fmla="*/ 45719 w 4322326"/>
              <a:gd name="connsiteY1" fmla="*/ 45719 h 6870701"/>
              <a:gd name="connsiteX2" fmla="*/ 4322326 w 4322326"/>
              <a:gd name="connsiteY2" fmla="*/ 0 h 6870701"/>
              <a:gd name="connsiteX3" fmla="*/ 3190945 w 4322326"/>
              <a:gd name="connsiteY3" fmla="*/ 6870701 h 6870701"/>
              <a:gd name="connsiteX4" fmla="*/ 0 w 4322326"/>
              <a:gd name="connsiteY4" fmla="*/ 6845301 h 6870701"/>
              <a:gd name="connsiteX0" fmla="*/ 45719 w 4368045"/>
              <a:gd name="connsiteY0" fmla="*/ 6845301 h 6870701"/>
              <a:gd name="connsiteX1" fmla="*/ 0 w 4368045"/>
              <a:gd name="connsiteY1" fmla="*/ 45719 h 6870701"/>
              <a:gd name="connsiteX2" fmla="*/ 4368045 w 4368045"/>
              <a:gd name="connsiteY2" fmla="*/ 0 h 6870701"/>
              <a:gd name="connsiteX3" fmla="*/ 3236664 w 4368045"/>
              <a:gd name="connsiteY3" fmla="*/ 6870701 h 6870701"/>
              <a:gd name="connsiteX4" fmla="*/ 45719 w 4368045"/>
              <a:gd name="connsiteY4" fmla="*/ 6845301 h 6870701"/>
              <a:gd name="connsiteX0" fmla="*/ 45719 w 4368045"/>
              <a:gd name="connsiteY0" fmla="*/ 6845301 h 6890976"/>
              <a:gd name="connsiteX1" fmla="*/ 0 w 4368045"/>
              <a:gd name="connsiteY1" fmla="*/ 45719 h 6890976"/>
              <a:gd name="connsiteX2" fmla="*/ 4368045 w 4368045"/>
              <a:gd name="connsiteY2" fmla="*/ 0 h 6890976"/>
              <a:gd name="connsiteX3" fmla="*/ 2932916 w 4368045"/>
              <a:gd name="connsiteY3" fmla="*/ 6890976 h 6890976"/>
              <a:gd name="connsiteX4" fmla="*/ 45719 w 4368045"/>
              <a:gd name="connsiteY4" fmla="*/ 6845301 h 6890976"/>
              <a:gd name="connsiteX0" fmla="*/ 45719 w 4368045"/>
              <a:gd name="connsiteY0" fmla="*/ 6814889 h 6860564"/>
              <a:gd name="connsiteX1" fmla="*/ 0 w 4368045"/>
              <a:gd name="connsiteY1" fmla="*/ 15307 h 6860564"/>
              <a:gd name="connsiteX2" fmla="*/ 4368045 w 4368045"/>
              <a:gd name="connsiteY2" fmla="*/ 0 h 6860564"/>
              <a:gd name="connsiteX3" fmla="*/ 2932916 w 4368045"/>
              <a:gd name="connsiteY3" fmla="*/ 6860564 h 6860564"/>
              <a:gd name="connsiteX4" fmla="*/ 45719 w 4368045"/>
              <a:gd name="connsiteY4" fmla="*/ 6814889 h 6860564"/>
              <a:gd name="connsiteX0" fmla="*/ 45719 w 4368045"/>
              <a:gd name="connsiteY0" fmla="*/ 6845301 h 6860564"/>
              <a:gd name="connsiteX1" fmla="*/ 0 w 4368045"/>
              <a:gd name="connsiteY1" fmla="*/ 15307 h 6860564"/>
              <a:gd name="connsiteX2" fmla="*/ 4368045 w 4368045"/>
              <a:gd name="connsiteY2" fmla="*/ 0 h 6860564"/>
              <a:gd name="connsiteX3" fmla="*/ 2932916 w 4368045"/>
              <a:gd name="connsiteY3" fmla="*/ 6860564 h 6860564"/>
              <a:gd name="connsiteX4" fmla="*/ 45719 w 4368045"/>
              <a:gd name="connsiteY4" fmla="*/ 6845301 h 6860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8045" h="6860564">
                <a:moveTo>
                  <a:pt x="45719" y="6845301"/>
                </a:moveTo>
                <a:lnTo>
                  <a:pt x="0" y="15307"/>
                </a:lnTo>
                <a:lnTo>
                  <a:pt x="4368045" y="0"/>
                </a:lnTo>
                <a:lnTo>
                  <a:pt x="2932916" y="6860564"/>
                </a:lnTo>
                <a:lnTo>
                  <a:pt x="45719" y="6845301"/>
                </a:lnTo>
                <a:close/>
              </a:path>
            </a:pathLst>
          </a:custGeom>
          <a:solidFill>
            <a:srgbClr val="D4D4D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82875102-5CBB-40CD-837E-8F441BD5A655}"/>
              </a:ext>
            </a:extLst>
          </p:cNvPr>
          <p:cNvSpPr txBox="1">
            <a:spLocks/>
          </p:cNvSpPr>
          <p:nvPr/>
        </p:nvSpPr>
        <p:spPr>
          <a:xfrm>
            <a:off x="2819400" y="2133600"/>
            <a:ext cx="8610600" cy="1676400"/>
          </a:xfrm>
          <a:prstGeom prst="rect">
            <a:avLst/>
          </a:prstGeom>
          <a:solidFill>
            <a:schemeClr val="tx2"/>
          </a:solidFill>
        </p:spPr>
        <p:txBody>
          <a:bodyPr vert="horz" lIns="91436" tIns="45718" rIns="91436" bIns="45718" rtlCol="0" anchor="ctr">
            <a:normAutofit/>
          </a:bodyPr>
          <a:lstStyle>
            <a:lvl1pPr algn="l" defTabSz="1218845" rtl="0" eaLnBrk="1" latinLnBrk="0" hangingPunct="1">
              <a:spcBef>
                <a:spcPct val="0"/>
              </a:spcBef>
              <a:buNone/>
              <a:defRPr sz="3732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</a:rPr>
              <a:t>Appendix 2:</a:t>
            </a:r>
            <a:r>
              <a:rPr lang="en-US" sz="4000" dirty="0">
                <a:solidFill>
                  <a:schemeClr val="bg1"/>
                </a:solidFill>
              </a:rPr>
              <a:t> Undergrounding</a:t>
            </a:r>
          </a:p>
        </p:txBody>
      </p:sp>
      <p:sp>
        <p:nvSpPr>
          <p:cNvPr id="18" name="Parallelogram 11">
            <a:extLst>
              <a:ext uri="{FF2B5EF4-FFF2-40B4-BE49-F238E27FC236}">
                <a16:creationId xmlns:a16="http://schemas.microsoft.com/office/drawing/2014/main" id="{9635DBC2-F0C4-4112-BCDD-58D070ADF825}"/>
              </a:ext>
            </a:extLst>
          </p:cNvPr>
          <p:cNvSpPr/>
          <p:nvPr/>
        </p:nvSpPr>
        <p:spPr>
          <a:xfrm>
            <a:off x="2" y="-2"/>
            <a:ext cx="1752598" cy="6875953"/>
          </a:xfrm>
          <a:custGeom>
            <a:avLst/>
            <a:gdLst>
              <a:gd name="connsiteX0" fmla="*/ 0 w 6405126"/>
              <a:gd name="connsiteY0" fmla="*/ 6858001 h 6858001"/>
              <a:gd name="connsiteX1" fmla="*/ 1601282 w 6405126"/>
              <a:gd name="connsiteY1" fmla="*/ 0 h 6858001"/>
              <a:gd name="connsiteX2" fmla="*/ 6405126 w 6405126"/>
              <a:gd name="connsiteY2" fmla="*/ 0 h 6858001"/>
              <a:gd name="connsiteX3" fmla="*/ 4803845 w 6405126"/>
              <a:gd name="connsiteY3" fmla="*/ 6858001 h 6858001"/>
              <a:gd name="connsiteX4" fmla="*/ 0 w 6405126"/>
              <a:gd name="connsiteY4" fmla="*/ 6858001 h 6858001"/>
              <a:gd name="connsiteX0" fmla="*/ 0 w 6405126"/>
              <a:gd name="connsiteY0" fmla="*/ 6858001 h 6858001"/>
              <a:gd name="connsiteX1" fmla="*/ 1601282 w 6405126"/>
              <a:gd name="connsiteY1" fmla="*/ 0 h 6858001"/>
              <a:gd name="connsiteX2" fmla="*/ 6405126 w 6405126"/>
              <a:gd name="connsiteY2" fmla="*/ 0 h 6858001"/>
              <a:gd name="connsiteX3" fmla="*/ 4765745 w 6405126"/>
              <a:gd name="connsiteY3" fmla="*/ 6858001 h 6858001"/>
              <a:gd name="connsiteX4" fmla="*/ 0 w 6405126"/>
              <a:gd name="connsiteY4" fmla="*/ 6858001 h 6858001"/>
              <a:gd name="connsiteX0" fmla="*/ 0 w 5922526"/>
              <a:gd name="connsiteY0" fmla="*/ 6908801 h 6908801"/>
              <a:gd name="connsiteX1" fmla="*/ 1601282 w 5922526"/>
              <a:gd name="connsiteY1" fmla="*/ 50800 h 6908801"/>
              <a:gd name="connsiteX2" fmla="*/ 5922526 w 5922526"/>
              <a:gd name="connsiteY2" fmla="*/ 0 h 6908801"/>
              <a:gd name="connsiteX3" fmla="*/ 4765745 w 5922526"/>
              <a:gd name="connsiteY3" fmla="*/ 6908801 h 6908801"/>
              <a:gd name="connsiteX4" fmla="*/ 0 w 5922526"/>
              <a:gd name="connsiteY4" fmla="*/ 6908801 h 6908801"/>
              <a:gd name="connsiteX0" fmla="*/ 0 w 5897126"/>
              <a:gd name="connsiteY0" fmla="*/ 6870701 h 6870701"/>
              <a:gd name="connsiteX1" fmla="*/ 1601282 w 5897126"/>
              <a:gd name="connsiteY1" fmla="*/ 12700 h 6870701"/>
              <a:gd name="connsiteX2" fmla="*/ 5897126 w 5897126"/>
              <a:gd name="connsiteY2" fmla="*/ 0 h 6870701"/>
              <a:gd name="connsiteX3" fmla="*/ 4765745 w 5897126"/>
              <a:gd name="connsiteY3" fmla="*/ 6870701 h 6870701"/>
              <a:gd name="connsiteX4" fmla="*/ 0 w 5897126"/>
              <a:gd name="connsiteY4" fmla="*/ 6870701 h 6870701"/>
              <a:gd name="connsiteX0" fmla="*/ 0 w 4322326"/>
              <a:gd name="connsiteY0" fmla="*/ 6845301 h 6870701"/>
              <a:gd name="connsiteX1" fmla="*/ 26482 w 4322326"/>
              <a:gd name="connsiteY1" fmla="*/ 12700 h 6870701"/>
              <a:gd name="connsiteX2" fmla="*/ 4322326 w 4322326"/>
              <a:gd name="connsiteY2" fmla="*/ 0 h 6870701"/>
              <a:gd name="connsiteX3" fmla="*/ 3190945 w 4322326"/>
              <a:gd name="connsiteY3" fmla="*/ 6870701 h 6870701"/>
              <a:gd name="connsiteX4" fmla="*/ 0 w 4322326"/>
              <a:gd name="connsiteY4" fmla="*/ 6845301 h 6870701"/>
              <a:gd name="connsiteX0" fmla="*/ 0 w 4322326"/>
              <a:gd name="connsiteY0" fmla="*/ 6845301 h 6870701"/>
              <a:gd name="connsiteX1" fmla="*/ 26482 w 4322326"/>
              <a:gd name="connsiteY1" fmla="*/ 25400 h 6870701"/>
              <a:gd name="connsiteX2" fmla="*/ 4322326 w 4322326"/>
              <a:gd name="connsiteY2" fmla="*/ 0 h 6870701"/>
              <a:gd name="connsiteX3" fmla="*/ 3190945 w 4322326"/>
              <a:gd name="connsiteY3" fmla="*/ 6870701 h 6870701"/>
              <a:gd name="connsiteX4" fmla="*/ 0 w 4322326"/>
              <a:gd name="connsiteY4" fmla="*/ 6845301 h 6870701"/>
              <a:gd name="connsiteX0" fmla="*/ 0 w 4322326"/>
              <a:gd name="connsiteY0" fmla="*/ 6845301 h 6870701"/>
              <a:gd name="connsiteX1" fmla="*/ 45719 w 4322326"/>
              <a:gd name="connsiteY1" fmla="*/ 45719 h 6870701"/>
              <a:gd name="connsiteX2" fmla="*/ 4322326 w 4322326"/>
              <a:gd name="connsiteY2" fmla="*/ 0 h 6870701"/>
              <a:gd name="connsiteX3" fmla="*/ 3190945 w 4322326"/>
              <a:gd name="connsiteY3" fmla="*/ 6870701 h 6870701"/>
              <a:gd name="connsiteX4" fmla="*/ 0 w 4322326"/>
              <a:gd name="connsiteY4" fmla="*/ 6845301 h 6870701"/>
              <a:gd name="connsiteX0" fmla="*/ 45719 w 4368045"/>
              <a:gd name="connsiteY0" fmla="*/ 6845301 h 6870701"/>
              <a:gd name="connsiteX1" fmla="*/ 0 w 4368045"/>
              <a:gd name="connsiteY1" fmla="*/ 45719 h 6870701"/>
              <a:gd name="connsiteX2" fmla="*/ 4368045 w 4368045"/>
              <a:gd name="connsiteY2" fmla="*/ 0 h 6870701"/>
              <a:gd name="connsiteX3" fmla="*/ 3236664 w 4368045"/>
              <a:gd name="connsiteY3" fmla="*/ 6870701 h 6870701"/>
              <a:gd name="connsiteX4" fmla="*/ 45719 w 4368045"/>
              <a:gd name="connsiteY4" fmla="*/ 6845301 h 6870701"/>
              <a:gd name="connsiteX0" fmla="*/ 45719 w 4368045"/>
              <a:gd name="connsiteY0" fmla="*/ 6845301 h 6890976"/>
              <a:gd name="connsiteX1" fmla="*/ 0 w 4368045"/>
              <a:gd name="connsiteY1" fmla="*/ 45719 h 6890976"/>
              <a:gd name="connsiteX2" fmla="*/ 4368045 w 4368045"/>
              <a:gd name="connsiteY2" fmla="*/ 0 h 6890976"/>
              <a:gd name="connsiteX3" fmla="*/ 2932916 w 4368045"/>
              <a:gd name="connsiteY3" fmla="*/ 6890976 h 6890976"/>
              <a:gd name="connsiteX4" fmla="*/ 45719 w 4368045"/>
              <a:gd name="connsiteY4" fmla="*/ 6845301 h 6890976"/>
              <a:gd name="connsiteX0" fmla="*/ 45719 w 4368045"/>
              <a:gd name="connsiteY0" fmla="*/ 6814889 h 6860564"/>
              <a:gd name="connsiteX1" fmla="*/ 0 w 4368045"/>
              <a:gd name="connsiteY1" fmla="*/ 15307 h 6860564"/>
              <a:gd name="connsiteX2" fmla="*/ 4368045 w 4368045"/>
              <a:gd name="connsiteY2" fmla="*/ 0 h 6860564"/>
              <a:gd name="connsiteX3" fmla="*/ 2932916 w 4368045"/>
              <a:gd name="connsiteY3" fmla="*/ 6860564 h 6860564"/>
              <a:gd name="connsiteX4" fmla="*/ 45719 w 4368045"/>
              <a:gd name="connsiteY4" fmla="*/ 6814889 h 6860564"/>
              <a:gd name="connsiteX0" fmla="*/ 45719 w 4368045"/>
              <a:gd name="connsiteY0" fmla="*/ 6845301 h 6860564"/>
              <a:gd name="connsiteX1" fmla="*/ 0 w 4368045"/>
              <a:gd name="connsiteY1" fmla="*/ 15307 h 6860564"/>
              <a:gd name="connsiteX2" fmla="*/ 4368045 w 4368045"/>
              <a:gd name="connsiteY2" fmla="*/ 0 h 6860564"/>
              <a:gd name="connsiteX3" fmla="*/ 2932916 w 4368045"/>
              <a:gd name="connsiteY3" fmla="*/ 6860564 h 6860564"/>
              <a:gd name="connsiteX4" fmla="*/ 45719 w 4368045"/>
              <a:gd name="connsiteY4" fmla="*/ 6845301 h 6860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8045" h="6860564">
                <a:moveTo>
                  <a:pt x="45719" y="6845301"/>
                </a:moveTo>
                <a:lnTo>
                  <a:pt x="0" y="15307"/>
                </a:lnTo>
                <a:lnTo>
                  <a:pt x="4368045" y="0"/>
                </a:lnTo>
                <a:lnTo>
                  <a:pt x="2932916" y="6860564"/>
                </a:lnTo>
                <a:lnTo>
                  <a:pt x="45719" y="6845301"/>
                </a:lnTo>
                <a:close/>
              </a:path>
            </a:pathLst>
          </a:custGeom>
          <a:solidFill>
            <a:srgbClr val="D4D4D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56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8" descr="A close up of a map&#10;&#10;Description automatically generated">
            <a:extLst>
              <a:ext uri="{FF2B5EF4-FFF2-40B4-BE49-F238E27FC236}">
                <a16:creationId xmlns:a16="http://schemas.microsoft.com/office/drawing/2014/main" id="{D0578F4C-2153-4031-BF3D-E62FCA2D352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22" b="95378" l="0" r="99370">
                        <a14:foregroundMark x1="67908" y1="7200" x2="73066" y2="4889"/>
                        <a14:foregroundMark x1="73066" y1="4889" x2="92722" y2="5600"/>
                        <a14:foregroundMark x1="92722" y1="5600" x2="97421" y2="2311"/>
                        <a14:foregroundMark x1="97421" y1="2311" x2="99370" y2="2933"/>
                        <a14:foregroundMark x1="62555" y1="71867" x2="60287" y2="72800"/>
                        <a14:foregroundMark x1="60287" y1="72800" x2="63150" y2="72872"/>
                        <a14:foregroundMark x1="50242" y1="83179" x2="47278" y2="83200"/>
                        <a14:foregroundMark x1="71209" y1="83032" x2="70836" y2="83035"/>
                        <a14:foregroundMark x1="47278" y1="83200" x2="50793" y2="87033"/>
                        <a14:foregroundMark x1="43725" y1="94583" x2="33524" y2="93689"/>
                        <a14:foregroundMark x1="33524" y1="93689" x2="28424" y2="95733"/>
                        <a14:foregroundMark x1="28424" y1="95733" x2="23438" y2="93511"/>
                        <a14:foregroundMark x1="23438" y1="93511" x2="21372" y2="96888"/>
                        <a14:foregroundMark x1="12268" y1="98271" x2="8539" y2="98044"/>
                        <a14:foregroundMark x1="8539" y1="98044" x2="4413" y2="95200"/>
                        <a14:foregroundMark x1="4413" y1="95200" x2="0" y2="95378"/>
                        <a14:backgroundMark x1="35989" y1="43911" x2="32264" y2="47822"/>
                        <a14:backgroundMark x1="32264" y1="47822" x2="29742" y2="55111"/>
                        <a14:backgroundMark x1="29742" y1="55111" x2="26017" y2="56533"/>
                        <a14:backgroundMark x1="49971" y1="95911" x2="12894" y2="99733"/>
                        <a14:backgroundMark x1="70487" y1="66578" x2="73467" y2="71822"/>
                        <a14:backgroundMark x1="73467" y1="71822" x2="74499" y2="79733"/>
                        <a14:backgroundMark x1="74499" y1="79733" x2="71461" y2="86400"/>
                        <a14:backgroundMark x1="71461" y1="86400" x2="66819" y2="89244"/>
                        <a14:backgroundMark x1="66819" y1="89244" x2="62464" y2="86578"/>
                        <a14:backgroundMark x1="62464" y1="86578" x2="52550" y2="87200"/>
                        <a14:backgroundMark x1="52550" y1="87200" x2="48711" y2="94933"/>
                        <a14:backgroundMark x1="71805" y1="66489" x2="62923" y2="69156"/>
                        <a14:backgroundMark x1="62923" y1="69156" x2="66189" y2="74667"/>
                        <a14:backgroundMark x1="66189" y1="74667" x2="70716" y2="74222"/>
                        <a14:backgroundMark x1="70716" y1="74222" x2="72264" y2="74222"/>
                        <a14:backgroundMark x1="67393" y1="68000" x2="69513" y2="72000"/>
                        <a14:backgroundMark x1="66189" y1="71111" x2="67736" y2="69156"/>
                        <a14:backgroundMark x1="67679" y1="70311" x2="65100" y2="70756"/>
                        <a14:backgroundMark x1="73926" y1="70756" x2="73926" y2="70756"/>
                        <a14:backgroundMark x1="98338" y1="38578" x2="85100" y2="48622"/>
                        <a14:backgroundMark x1="85100" y1="48622" x2="82235" y2="54756"/>
                        <a14:backgroundMark x1="82235" y1="54756" x2="72550" y2="61333"/>
                        <a14:backgroundMark x1="72550" y1="61333" x2="70602" y2="64800"/>
                        <a14:backgroundMark x1="76619" y1="60178" x2="72321" y2="63289"/>
                        <a14:backgroundMark x1="72321" y1="63289" x2="77192" y2="61867"/>
                        <a14:backgroundMark x1="77192" y1="61867" x2="76562" y2="60267"/>
                        <a14:backgroundMark x1="78453" y1="67289" x2="78453" y2="67289"/>
                        <a14:backgroundMark x1="74728" y1="66756" x2="72894" y2="62844"/>
                        <a14:backgroundMark x1="74384" y1="63733" x2="69685" y2="68444"/>
                        <a14:backgroundMark x1="69685" y1="68444" x2="75530" y2="68978"/>
                        <a14:backgroundMark x1="75530" y1="68978" x2="78567" y2="68000"/>
                        <a14:backgroundMark x1="70831" y1="83022" x2="51003" y2="82489"/>
                        <a14:backgroundMark x1="51003" y1="82489" x2="53696" y2="88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903" b="1903"/>
          <a:stretch>
            <a:fillRect/>
          </a:stretch>
        </p:blipFill>
        <p:spPr>
          <a:xfrm>
            <a:off x="756444" y="352900"/>
            <a:ext cx="10679111" cy="6622721"/>
          </a:xfrm>
          <a:prstGeom prst="rect">
            <a:avLst/>
          </a:prstGeom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0CB77B90-1924-432A-95E6-BC062D31B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715961"/>
          </a:xfrm>
          <a:solidFill>
            <a:schemeClr val="tx2"/>
          </a:solidFill>
        </p:spPr>
        <p:txBody>
          <a:bodyPr lIns="685800"/>
          <a:lstStyle/>
          <a:p>
            <a:r>
              <a:rPr lang="en-US" sz="4000" dirty="0">
                <a:solidFill>
                  <a:schemeClr val="bg1"/>
                </a:solidFill>
              </a:rPr>
              <a:t>Existing Grid</a:t>
            </a:r>
          </a:p>
        </p:txBody>
      </p:sp>
    </p:spTree>
    <p:extLst>
      <p:ext uri="{BB962C8B-B14F-4D97-AF65-F5344CB8AC3E}">
        <p14:creationId xmlns:p14="http://schemas.microsoft.com/office/powerpoint/2010/main" val="284772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83F4DEA-04F6-40F7-B36D-A2DC8502B68C}"/>
              </a:ext>
            </a:extLst>
          </p:cNvPr>
          <p:cNvSpPr/>
          <p:nvPr/>
        </p:nvSpPr>
        <p:spPr>
          <a:xfrm>
            <a:off x="29817" y="0"/>
            <a:ext cx="12192000" cy="6857999"/>
          </a:xfrm>
          <a:prstGeom prst="rect">
            <a:avLst/>
          </a:prstGeom>
          <a:solidFill>
            <a:srgbClr val="9D9D9D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5D495C-DD6F-458C-8FF5-CDBF36C96A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3252"/>
            <a:ext cx="1752600" cy="6858000"/>
          </a:xfrm>
          <a:prstGeom prst="rect">
            <a:avLst/>
          </a:prstGeom>
        </p:spPr>
      </p:pic>
      <p:sp>
        <p:nvSpPr>
          <p:cNvPr id="16" name="Parallelogram 11">
            <a:extLst>
              <a:ext uri="{FF2B5EF4-FFF2-40B4-BE49-F238E27FC236}">
                <a16:creationId xmlns:a16="http://schemas.microsoft.com/office/drawing/2014/main" id="{921015F4-6A9F-4886-A0E9-41AD19583C1E}"/>
              </a:ext>
            </a:extLst>
          </p:cNvPr>
          <p:cNvSpPr/>
          <p:nvPr/>
        </p:nvSpPr>
        <p:spPr>
          <a:xfrm>
            <a:off x="1" y="-2"/>
            <a:ext cx="1784470" cy="6875953"/>
          </a:xfrm>
          <a:custGeom>
            <a:avLst/>
            <a:gdLst>
              <a:gd name="connsiteX0" fmla="*/ 0 w 6405126"/>
              <a:gd name="connsiteY0" fmla="*/ 6858001 h 6858001"/>
              <a:gd name="connsiteX1" fmla="*/ 1601282 w 6405126"/>
              <a:gd name="connsiteY1" fmla="*/ 0 h 6858001"/>
              <a:gd name="connsiteX2" fmla="*/ 6405126 w 6405126"/>
              <a:gd name="connsiteY2" fmla="*/ 0 h 6858001"/>
              <a:gd name="connsiteX3" fmla="*/ 4803845 w 6405126"/>
              <a:gd name="connsiteY3" fmla="*/ 6858001 h 6858001"/>
              <a:gd name="connsiteX4" fmla="*/ 0 w 6405126"/>
              <a:gd name="connsiteY4" fmla="*/ 6858001 h 6858001"/>
              <a:gd name="connsiteX0" fmla="*/ 0 w 6405126"/>
              <a:gd name="connsiteY0" fmla="*/ 6858001 h 6858001"/>
              <a:gd name="connsiteX1" fmla="*/ 1601282 w 6405126"/>
              <a:gd name="connsiteY1" fmla="*/ 0 h 6858001"/>
              <a:gd name="connsiteX2" fmla="*/ 6405126 w 6405126"/>
              <a:gd name="connsiteY2" fmla="*/ 0 h 6858001"/>
              <a:gd name="connsiteX3" fmla="*/ 4765745 w 6405126"/>
              <a:gd name="connsiteY3" fmla="*/ 6858001 h 6858001"/>
              <a:gd name="connsiteX4" fmla="*/ 0 w 6405126"/>
              <a:gd name="connsiteY4" fmla="*/ 6858001 h 6858001"/>
              <a:gd name="connsiteX0" fmla="*/ 0 w 5922526"/>
              <a:gd name="connsiteY0" fmla="*/ 6908801 h 6908801"/>
              <a:gd name="connsiteX1" fmla="*/ 1601282 w 5922526"/>
              <a:gd name="connsiteY1" fmla="*/ 50800 h 6908801"/>
              <a:gd name="connsiteX2" fmla="*/ 5922526 w 5922526"/>
              <a:gd name="connsiteY2" fmla="*/ 0 h 6908801"/>
              <a:gd name="connsiteX3" fmla="*/ 4765745 w 5922526"/>
              <a:gd name="connsiteY3" fmla="*/ 6908801 h 6908801"/>
              <a:gd name="connsiteX4" fmla="*/ 0 w 5922526"/>
              <a:gd name="connsiteY4" fmla="*/ 6908801 h 6908801"/>
              <a:gd name="connsiteX0" fmla="*/ 0 w 5897126"/>
              <a:gd name="connsiteY0" fmla="*/ 6870701 h 6870701"/>
              <a:gd name="connsiteX1" fmla="*/ 1601282 w 5897126"/>
              <a:gd name="connsiteY1" fmla="*/ 12700 h 6870701"/>
              <a:gd name="connsiteX2" fmla="*/ 5897126 w 5897126"/>
              <a:gd name="connsiteY2" fmla="*/ 0 h 6870701"/>
              <a:gd name="connsiteX3" fmla="*/ 4765745 w 5897126"/>
              <a:gd name="connsiteY3" fmla="*/ 6870701 h 6870701"/>
              <a:gd name="connsiteX4" fmla="*/ 0 w 5897126"/>
              <a:gd name="connsiteY4" fmla="*/ 6870701 h 6870701"/>
              <a:gd name="connsiteX0" fmla="*/ 0 w 4322326"/>
              <a:gd name="connsiteY0" fmla="*/ 6845301 h 6870701"/>
              <a:gd name="connsiteX1" fmla="*/ 26482 w 4322326"/>
              <a:gd name="connsiteY1" fmla="*/ 12700 h 6870701"/>
              <a:gd name="connsiteX2" fmla="*/ 4322326 w 4322326"/>
              <a:gd name="connsiteY2" fmla="*/ 0 h 6870701"/>
              <a:gd name="connsiteX3" fmla="*/ 3190945 w 4322326"/>
              <a:gd name="connsiteY3" fmla="*/ 6870701 h 6870701"/>
              <a:gd name="connsiteX4" fmla="*/ 0 w 4322326"/>
              <a:gd name="connsiteY4" fmla="*/ 6845301 h 6870701"/>
              <a:gd name="connsiteX0" fmla="*/ 0 w 4322326"/>
              <a:gd name="connsiteY0" fmla="*/ 6845301 h 6870701"/>
              <a:gd name="connsiteX1" fmla="*/ 26482 w 4322326"/>
              <a:gd name="connsiteY1" fmla="*/ 25400 h 6870701"/>
              <a:gd name="connsiteX2" fmla="*/ 4322326 w 4322326"/>
              <a:gd name="connsiteY2" fmla="*/ 0 h 6870701"/>
              <a:gd name="connsiteX3" fmla="*/ 3190945 w 4322326"/>
              <a:gd name="connsiteY3" fmla="*/ 6870701 h 6870701"/>
              <a:gd name="connsiteX4" fmla="*/ 0 w 4322326"/>
              <a:gd name="connsiteY4" fmla="*/ 6845301 h 6870701"/>
              <a:gd name="connsiteX0" fmla="*/ 0 w 4322326"/>
              <a:gd name="connsiteY0" fmla="*/ 6845301 h 6870701"/>
              <a:gd name="connsiteX1" fmla="*/ 45719 w 4322326"/>
              <a:gd name="connsiteY1" fmla="*/ 45719 h 6870701"/>
              <a:gd name="connsiteX2" fmla="*/ 4322326 w 4322326"/>
              <a:gd name="connsiteY2" fmla="*/ 0 h 6870701"/>
              <a:gd name="connsiteX3" fmla="*/ 3190945 w 4322326"/>
              <a:gd name="connsiteY3" fmla="*/ 6870701 h 6870701"/>
              <a:gd name="connsiteX4" fmla="*/ 0 w 4322326"/>
              <a:gd name="connsiteY4" fmla="*/ 6845301 h 6870701"/>
              <a:gd name="connsiteX0" fmla="*/ 45719 w 4368045"/>
              <a:gd name="connsiteY0" fmla="*/ 6845301 h 6870701"/>
              <a:gd name="connsiteX1" fmla="*/ 0 w 4368045"/>
              <a:gd name="connsiteY1" fmla="*/ 45719 h 6870701"/>
              <a:gd name="connsiteX2" fmla="*/ 4368045 w 4368045"/>
              <a:gd name="connsiteY2" fmla="*/ 0 h 6870701"/>
              <a:gd name="connsiteX3" fmla="*/ 3236664 w 4368045"/>
              <a:gd name="connsiteY3" fmla="*/ 6870701 h 6870701"/>
              <a:gd name="connsiteX4" fmla="*/ 45719 w 4368045"/>
              <a:gd name="connsiteY4" fmla="*/ 6845301 h 6870701"/>
              <a:gd name="connsiteX0" fmla="*/ 45719 w 4368045"/>
              <a:gd name="connsiteY0" fmla="*/ 6845301 h 6890976"/>
              <a:gd name="connsiteX1" fmla="*/ 0 w 4368045"/>
              <a:gd name="connsiteY1" fmla="*/ 45719 h 6890976"/>
              <a:gd name="connsiteX2" fmla="*/ 4368045 w 4368045"/>
              <a:gd name="connsiteY2" fmla="*/ 0 h 6890976"/>
              <a:gd name="connsiteX3" fmla="*/ 2932916 w 4368045"/>
              <a:gd name="connsiteY3" fmla="*/ 6890976 h 6890976"/>
              <a:gd name="connsiteX4" fmla="*/ 45719 w 4368045"/>
              <a:gd name="connsiteY4" fmla="*/ 6845301 h 6890976"/>
              <a:gd name="connsiteX0" fmla="*/ 45719 w 4368045"/>
              <a:gd name="connsiteY0" fmla="*/ 6814889 h 6860564"/>
              <a:gd name="connsiteX1" fmla="*/ 0 w 4368045"/>
              <a:gd name="connsiteY1" fmla="*/ 15307 h 6860564"/>
              <a:gd name="connsiteX2" fmla="*/ 4368045 w 4368045"/>
              <a:gd name="connsiteY2" fmla="*/ 0 h 6860564"/>
              <a:gd name="connsiteX3" fmla="*/ 2932916 w 4368045"/>
              <a:gd name="connsiteY3" fmla="*/ 6860564 h 6860564"/>
              <a:gd name="connsiteX4" fmla="*/ 45719 w 4368045"/>
              <a:gd name="connsiteY4" fmla="*/ 6814889 h 6860564"/>
              <a:gd name="connsiteX0" fmla="*/ 45719 w 4368045"/>
              <a:gd name="connsiteY0" fmla="*/ 6845301 h 6860564"/>
              <a:gd name="connsiteX1" fmla="*/ 0 w 4368045"/>
              <a:gd name="connsiteY1" fmla="*/ 15307 h 6860564"/>
              <a:gd name="connsiteX2" fmla="*/ 4368045 w 4368045"/>
              <a:gd name="connsiteY2" fmla="*/ 0 h 6860564"/>
              <a:gd name="connsiteX3" fmla="*/ 2932916 w 4368045"/>
              <a:gd name="connsiteY3" fmla="*/ 6860564 h 6860564"/>
              <a:gd name="connsiteX4" fmla="*/ 45719 w 4368045"/>
              <a:gd name="connsiteY4" fmla="*/ 6845301 h 6860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8045" h="6860564">
                <a:moveTo>
                  <a:pt x="45719" y="6845301"/>
                </a:moveTo>
                <a:lnTo>
                  <a:pt x="0" y="15307"/>
                </a:lnTo>
                <a:lnTo>
                  <a:pt x="4368045" y="0"/>
                </a:lnTo>
                <a:lnTo>
                  <a:pt x="2932916" y="6860564"/>
                </a:lnTo>
                <a:lnTo>
                  <a:pt x="45719" y="6845301"/>
                </a:lnTo>
                <a:close/>
              </a:path>
            </a:pathLst>
          </a:custGeom>
          <a:solidFill>
            <a:srgbClr val="D4D4D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Parallelogram 11">
            <a:extLst>
              <a:ext uri="{FF2B5EF4-FFF2-40B4-BE49-F238E27FC236}">
                <a16:creationId xmlns:a16="http://schemas.microsoft.com/office/drawing/2014/main" id="{9635DBC2-F0C4-4112-BCDD-58D070ADF825}"/>
              </a:ext>
            </a:extLst>
          </p:cNvPr>
          <p:cNvSpPr/>
          <p:nvPr/>
        </p:nvSpPr>
        <p:spPr>
          <a:xfrm>
            <a:off x="2" y="-2"/>
            <a:ext cx="1752598" cy="6875953"/>
          </a:xfrm>
          <a:custGeom>
            <a:avLst/>
            <a:gdLst>
              <a:gd name="connsiteX0" fmla="*/ 0 w 6405126"/>
              <a:gd name="connsiteY0" fmla="*/ 6858001 h 6858001"/>
              <a:gd name="connsiteX1" fmla="*/ 1601282 w 6405126"/>
              <a:gd name="connsiteY1" fmla="*/ 0 h 6858001"/>
              <a:gd name="connsiteX2" fmla="*/ 6405126 w 6405126"/>
              <a:gd name="connsiteY2" fmla="*/ 0 h 6858001"/>
              <a:gd name="connsiteX3" fmla="*/ 4803845 w 6405126"/>
              <a:gd name="connsiteY3" fmla="*/ 6858001 h 6858001"/>
              <a:gd name="connsiteX4" fmla="*/ 0 w 6405126"/>
              <a:gd name="connsiteY4" fmla="*/ 6858001 h 6858001"/>
              <a:gd name="connsiteX0" fmla="*/ 0 w 6405126"/>
              <a:gd name="connsiteY0" fmla="*/ 6858001 h 6858001"/>
              <a:gd name="connsiteX1" fmla="*/ 1601282 w 6405126"/>
              <a:gd name="connsiteY1" fmla="*/ 0 h 6858001"/>
              <a:gd name="connsiteX2" fmla="*/ 6405126 w 6405126"/>
              <a:gd name="connsiteY2" fmla="*/ 0 h 6858001"/>
              <a:gd name="connsiteX3" fmla="*/ 4765745 w 6405126"/>
              <a:gd name="connsiteY3" fmla="*/ 6858001 h 6858001"/>
              <a:gd name="connsiteX4" fmla="*/ 0 w 6405126"/>
              <a:gd name="connsiteY4" fmla="*/ 6858001 h 6858001"/>
              <a:gd name="connsiteX0" fmla="*/ 0 w 5922526"/>
              <a:gd name="connsiteY0" fmla="*/ 6908801 h 6908801"/>
              <a:gd name="connsiteX1" fmla="*/ 1601282 w 5922526"/>
              <a:gd name="connsiteY1" fmla="*/ 50800 h 6908801"/>
              <a:gd name="connsiteX2" fmla="*/ 5922526 w 5922526"/>
              <a:gd name="connsiteY2" fmla="*/ 0 h 6908801"/>
              <a:gd name="connsiteX3" fmla="*/ 4765745 w 5922526"/>
              <a:gd name="connsiteY3" fmla="*/ 6908801 h 6908801"/>
              <a:gd name="connsiteX4" fmla="*/ 0 w 5922526"/>
              <a:gd name="connsiteY4" fmla="*/ 6908801 h 6908801"/>
              <a:gd name="connsiteX0" fmla="*/ 0 w 5897126"/>
              <a:gd name="connsiteY0" fmla="*/ 6870701 h 6870701"/>
              <a:gd name="connsiteX1" fmla="*/ 1601282 w 5897126"/>
              <a:gd name="connsiteY1" fmla="*/ 12700 h 6870701"/>
              <a:gd name="connsiteX2" fmla="*/ 5897126 w 5897126"/>
              <a:gd name="connsiteY2" fmla="*/ 0 h 6870701"/>
              <a:gd name="connsiteX3" fmla="*/ 4765745 w 5897126"/>
              <a:gd name="connsiteY3" fmla="*/ 6870701 h 6870701"/>
              <a:gd name="connsiteX4" fmla="*/ 0 w 5897126"/>
              <a:gd name="connsiteY4" fmla="*/ 6870701 h 6870701"/>
              <a:gd name="connsiteX0" fmla="*/ 0 w 4322326"/>
              <a:gd name="connsiteY0" fmla="*/ 6845301 h 6870701"/>
              <a:gd name="connsiteX1" fmla="*/ 26482 w 4322326"/>
              <a:gd name="connsiteY1" fmla="*/ 12700 h 6870701"/>
              <a:gd name="connsiteX2" fmla="*/ 4322326 w 4322326"/>
              <a:gd name="connsiteY2" fmla="*/ 0 h 6870701"/>
              <a:gd name="connsiteX3" fmla="*/ 3190945 w 4322326"/>
              <a:gd name="connsiteY3" fmla="*/ 6870701 h 6870701"/>
              <a:gd name="connsiteX4" fmla="*/ 0 w 4322326"/>
              <a:gd name="connsiteY4" fmla="*/ 6845301 h 6870701"/>
              <a:gd name="connsiteX0" fmla="*/ 0 w 4322326"/>
              <a:gd name="connsiteY0" fmla="*/ 6845301 h 6870701"/>
              <a:gd name="connsiteX1" fmla="*/ 26482 w 4322326"/>
              <a:gd name="connsiteY1" fmla="*/ 25400 h 6870701"/>
              <a:gd name="connsiteX2" fmla="*/ 4322326 w 4322326"/>
              <a:gd name="connsiteY2" fmla="*/ 0 h 6870701"/>
              <a:gd name="connsiteX3" fmla="*/ 3190945 w 4322326"/>
              <a:gd name="connsiteY3" fmla="*/ 6870701 h 6870701"/>
              <a:gd name="connsiteX4" fmla="*/ 0 w 4322326"/>
              <a:gd name="connsiteY4" fmla="*/ 6845301 h 6870701"/>
              <a:gd name="connsiteX0" fmla="*/ 0 w 4322326"/>
              <a:gd name="connsiteY0" fmla="*/ 6845301 h 6870701"/>
              <a:gd name="connsiteX1" fmla="*/ 45719 w 4322326"/>
              <a:gd name="connsiteY1" fmla="*/ 45719 h 6870701"/>
              <a:gd name="connsiteX2" fmla="*/ 4322326 w 4322326"/>
              <a:gd name="connsiteY2" fmla="*/ 0 h 6870701"/>
              <a:gd name="connsiteX3" fmla="*/ 3190945 w 4322326"/>
              <a:gd name="connsiteY3" fmla="*/ 6870701 h 6870701"/>
              <a:gd name="connsiteX4" fmla="*/ 0 w 4322326"/>
              <a:gd name="connsiteY4" fmla="*/ 6845301 h 6870701"/>
              <a:gd name="connsiteX0" fmla="*/ 45719 w 4368045"/>
              <a:gd name="connsiteY0" fmla="*/ 6845301 h 6870701"/>
              <a:gd name="connsiteX1" fmla="*/ 0 w 4368045"/>
              <a:gd name="connsiteY1" fmla="*/ 45719 h 6870701"/>
              <a:gd name="connsiteX2" fmla="*/ 4368045 w 4368045"/>
              <a:gd name="connsiteY2" fmla="*/ 0 h 6870701"/>
              <a:gd name="connsiteX3" fmla="*/ 3236664 w 4368045"/>
              <a:gd name="connsiteY3" fmla="*/ 6870701 h 6870701"/>
              <a:gd name="connsiteX4" fmla="*/ 45719 w 4368045"/>
              <a:gd name="connsiteY4" fmla="*/ 6845301 h 6870701"/>
              <a:gd name="connsiteX0" fmla="*/ 45719 w 4368045"/>
              <a:gd name="connsiteY0" fmla="*/ 6845301 h 6890976"/>
              <a:gd name="connsiteX1" fmla="*/ 0 w 4368045"/>
              <a:gd name="connsiteY1" fmla="*/ 45719 h 6890976"/>
              <a:gd name="connsiteX2" fmla="*/ 4368045 w 4368045"/>
              <a:gd name="connsiteY2" fmla="*/ 0 h 6890976"/>
              <a:gd name="connsiteX3" fmla="*/ 2932916 w 4368045"/>
              <a:gd name="connsiteY3" fmla="*/ 6890976 h 6890976"/>
              <a:gd name="connsiteX4" fmla="*/ 45719 w 4368045"/>
              <a:gd name="connsiteY4" fmla="*/ 6845301 h 6890976"/>
              <a:gd name="connsiteX0" fmla="*/ 45719 w 4368045"/>
              <a:gd name="connsiteY0" fmla="*/ 6814889 h 6860564"/>
              <a:gd name="connsiteX1" fmla="*/ 0 w 4368045"/>
              <a:gd name="connsiteY1" fmla="*/ 15307 h 6860564"/>
              <a:gd name="connsiteX2" fmla="*/ 4368045 w 4368045"/>
              <a:gd name="connsiteY2" fmla="*/ 0 h 6860564"/>
              <a:gd name="connsiteX3" fmla="*/ 2932916 w 4368045"/>
              <a:gd name="connsiteY3" fmla="*/ 6860564 h 6860564"/>
              <a:gd name="connsiteX4" fmla="*/ 45719 w 4368045"/>
              <a:gd name="connsiteY4" fmla="*/ 6814889 h 6860564"/>
              <a:gd name="connsiteX0" fmla="*/ 45719 w 4368045"/>
              <a:gd name="connsiteY0" fmla="*/ 6845301 h 6860564"/>
              <a:gd name="connsiteX1" fmla="*/ 0 w 4368045"/>
              <a:gd name="connsiteY1" fmla="*/ 15307 h 6860564"/>
              <a:gd name="connsiteX2" fmla="*/ 4368045 w 4368045"/>
              <a:gd name="connsiteY2" fmla="*/ 0 h 6860564"/>
              <a:gd name="connsiteX3" fmla="*/ 2932916 w 4368045"/>
              <a:gd name="connsiteY3" fmla="*/ 6860564 h 6860564"/>
              <a:gd name="connsiteX4" fmla="*/ 45719 w 4368045"/>
              <a:gd name="connsiteY4" fmla="*/ 6845301 h 6860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8045" h="6860564">
                <a:moveTo>
                  <a:pt x="45719" y="6845301"/>
                </a:moveTo>
                <a:lnTo>
                  <a:pt x="0" y="15307"/>
                </a:lnTo>
                <a:lnTo>
                  <a:pt x="4368045" y="0"/>
                </a:lnTo>
                <a:lnTo>
                  <a:pt x="2932916" y="6860564"/>
                </a:lnTo>
                <a:lnTo>
                  <a:pt x="45719" y="6845301"/>
                </a:lnTo>
                <a:close/>
              </a:path>
            </a:pathLst>
          </a:custGeom>
          <a:solidFill>
            <a:srgbClr val="D4D4D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26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0F3933A-7C0D-42EA-8165-ED33252C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992"/>
            <a:ext cx="2015231" cy="684600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2BD0B13-304F-4A47-BD4E-F14E0DE4F60B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9D9D9D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9A78A16-E2C6-4D6F-9F82-75CAB470FB08}"/>
              </a:ext>
            </a:extLst>
          </p:cNvPr>
          <p:cNvSpPr/>
          <p:nvPr/>
        </p:nvSpPr>
        <p:spPr>
          <a:xfrm>
            <a:off x="29817" y="17952"/>
            <a:ext cx="12192000" cy="6857999"/>
          </a:xfrm>
          <a:prstGeom prst="rect">
            <a:avLst/>
          </a:prstGeom>
          <a:solidFill>
            <a:srgbClr val="9D9D9D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Parallelogram 11">
            <a:extLst>
              <a:ext uri="{FF2B5EF4-FFF2-40B4-BE49-F238E27FC236}">
                <a16:creationId xmlns:a16="http://schemas.microsoft.com/office/drawing/2014/main" id="{3825E95C-9DBD-4F86-9355-549F353E9041}"/>
              </a:ext>
            </a:extLst>
          </p:cNvPr>
          <p:cNvSpPr/>
          <p:nvPr/>
        </p:nvSpPr>
        <p:spPr>
          <a:xfrm>
            <a:off x="0" y="-2"/>
            <a:ext cx="2015231" cy="6875953"/>
          </a:xfrm>
          <a:custGeom>
            <a:avLst/>
            <a:gdLst>
              <a:gd name="connsiteX0" fmla="*/ 0 w 6405126"/>
              <a:gd name="connsiteY0" fmla="*/ 6858001 h 6858001"/>
              <a:gd name="connsiteX1" fmla="*/ 1601282 w 6405126"/>
              <a:gd name="connsiteY1" fmla="*/ 0 h 6858001"/>
              <a:gd name="connsiteX2" fmla="*/ 6405126 w 6405126"/>
              <a:gd name="connsiteY2" fmla="*/ 0 h 6858001"/>
              <a:gd name="connsiteX3" fmla="*/ 4803845 w 6405126"/>
              <a:gd name="connsiteY3" fmla="*/ 6858001 h 6858001"/>
              <a:gd name="connsiteX4" fmla="*/ 0 w 6405126"/>
              <a:gd name="connsiteY4" fmla="*/ 6858001 h 6858001"/>
              <a:gd name="connsiteX0" fmla="*/ 0 w 6405126"/>
              <a:gd name="connsiteY0" fmla="*/ 6858001 h 6858001"/>
              <a:gd name="connsiteX1" fmla="*/ 1601282 w 6405126"/>
              <a:gd name="connsiteY1" fmla="*/ 0 h 6858001"/>
              <a:gd name="connsiteX2" fmla="*/ 6405126 w 6405126"/>
              <a:gd name="connsiteY2" fmla="*/ 0 h 6858001"/>
              <a:gd name="connsiteX3" fmla="*/ 4765745 w 6405126"/>
              <a:gd name="connsiteY3" fmla="*/ 6858001 h 6858001"/>
              <a:gd name="connsiteX4" fmla="*/ 0 w 6405126"/>
              <a:gd name="connsiteY4" fmla="*/ 6858001 h 6858001"/>
              <a:gd name="connsiteX0" fmla="*/ 0 w 5922526"/>
              <a:gd name="connsiteY0" fmla="*/ 6908801 h 6908801"/>
              <a:gd name="connsiteX1" fmla="*/ 1601282 w 5922526"/>
              <a:gd name="connsiteY1" fmla="*/ 50800 h 6908801"/>
              <a:gd name="connsiteX2" fmla="*/ 5922526 w 5922526"/>
              <a:gd name="connsiteY2" fmla="*/ 0 h 6908801"/>
              <a:gd name="connsiteX3" fmla="*/ 4765745 w 5922526"/>
              <a:gd name="connsiteY3" fmla="*/ 6908801 h 6908801"/>
              <a:gd name="connsiteX4" fmla="*/ 0 w 5922526"/>
              <a:gd name="connsiteY4" fmla="*/ 6908801 h 6908801"/>
              <a:gd name="connsiteX0" fmla="*/ 0 w 5897126"/>
              <a:gd name="connsiteY0" fmla="*/ 6870701 h 6870701"/>
              <a:gd name="connsiteX1" fmla="*/ 1601282 w 5897126"/>
              <a:gd name="connsiteY1" fmla="*/ 12700 h 6870701"/>
              <a:gd name="connsiteX2" fmla="*/ 5897126 w 5897126"/>
              <a:gd name="connsiteY2" fmla="*/ 0 h 6870701"/>
              <a:gd name="connsiteX3" fmla="*/ 4765745 w 5897126"/>
              <a:gd name="connsiteY3" fmla="*/ 6870701 h 6870701"/>
              <a:gd name="connsiteX4" fmla="*/ 0 w 5897126"/>
              <a:gd name="connsiteY4" fmla="*/ 6870701 h 6870701"/>
              <a:gd name="connsiteX0" fmla="*/ 0 w 4322326"/>
              <a:gd name="connsiteY0" fmla="*/ 6845301 h 6870701"/>
              <a:gd name="connsiteX1" fmla="*/ 26482 w 4322326"/>
              <a:gd name="connsiteY1" fmla="*/ 12700 h 6870701"/>
              <a:gd name="connsiteX2" fmla="*/ 4322326 w 4322326"/>
              <a:gd name="connsiteY2" fmla="*/ 0 h 6870701"/>
              <a:gd name="connsiteX3" fmla="*/ 3190945 w 4322326"/>
              <a:gd name="connsiteY3" fmla="*/ 6870701 h 6870701"/>
              <a:gd name="connsiteX4" fmla="*/ 0 w 4322326"/>
              <a:gd name="connsiteY4" fmla="*/ 6845301 h 6870701"/>
              <a:gd name="connsiteX0" fmla="*/ 0 w 4322326"/>
              <a:gd name="connsiteY0" fmla="*/ 6845301 h 6870701"/>
              <a:gd name="connsiteX1" fmla="*/ 26482 w 4322326"/>
              <a:gd name="connsiteY1" fmla="*/ 25400 h 6870701"/>
              <a:gd name="connsiteX2" fmla="*/ 4322326 w 4322326"/>
              <a:gd name="connsiteY2" fmla="*/ 0 h 6870701"/>
              <a:gd name="connsiteX3" fmla="*/ 3190945 w 4322326"/>
              <a:gd name="connsiteY3" fmla="*/ 6870701 h 6870701"/>
              <a:gd name="connsiteX4" fmla="*/ 0 w 4322326"/>
              <a:gd name="connsiteY4" fmla="*/ 6845301 h 6870701"/>
              <a:gd name="connsiteX0" fmla="*/ 0 w 4322326"/>
              <a:gd name="connsiteY0" fmla="*/ 6845301 h 6870701"/>
              <a:gd name="connsiteX1" fmla="*/ 45719 w 4322326"/>
              <a:gd name="connsiteY1" fmla="*/ 45719 h 6870701"/>
              <a:gd name="connsiteX2" fmla="*/ 4322326 w 4322326"/>
              <a:gd name="connsiteY2" fmla="*/ 0 h 6870701"/>
              <a:gd name="connsiteX3" fmla="*/ 3190945 w 4322326"/>
              <a:gd name="connsiteY3" fmla="*/ 6870701 h 6870701"/>
              <a:gd name="connsiteX4" fmla="*/ 0 w 4322326"/>
              <a:gd name="connsiteY4" fmla="*/ 6845301 h 6870701"/>
              <a:gd name="connsiteX0" fmla="*/ 45719 w 4368045"/>
              <a:gd name="connsiteY0" fmla="*/ 6845301 h 6870701"/>
              <a:gd name="connsiteX1" fmla="*/ 0 w 4368045"/>
              <a:gd name="connsiteY1" fmla="*/ 45719 h 6870701"/>
              <a:gd name="connsiteX2" fmla="*/ 4368045 w 4368045"/>
              <a:gd name="connsiteY2" fmla="*/ 0 h 6870701"/>
              <a:gd name="connsiteX3" fmla="*/ 3236664 w 4368045"/>
              <a:gd name="connsiteY3" fmla="*/ 6870701 h 6870701"/>
              <a:gd name="connsiteX4" fmla="*/ 45719 w 4368045"/>
              <a:gd name="connsiteY4" fmla="*/ 6845301 h 6870701"/>
              <a:gd name="connsiteX0" fmla="*/ 45719 w 4368045"/>
              <a:gd name="connsiteY0" fmla="*/ 6845301 h 6890976"/>
              <a:gd name="connsiteX1" fmla="*/ 0 w 4368045"/>
              <a:gd name="connsiteY1" fmla="*/ 45719 h 6890976"/>
              <a:gd name="connsiteX2" fmla="*/ 4368045 w 4368045"/>
              <a:gd name="connsiteY2" fmla="*/ 0 h 6890976"/>
              <a:gd name="connsiteX3" fmla="*/ 2932916 w 4368045"/>
              <a:gd name="connsiteY3" fmla="*/ 6890976 h 6890976"/>
              <a:gd name="connsiteX4" fmla="*/ 45719 w 4368045"/>
              <a:gd name="connsiteY4" fmla="*/ 6845301 h 6890976"/>
              <a:gd name="connsiteX0" fmla="*/ 45719 w 4368045"/>
              <a:gd name="connsiteY0" fmla="*/ 6814889 h 6860564"/>
              <a:gd name="connsiteX1" fmla="*/ 0 w 4368045"/>
              <a:gd name="connsiteY1" fmla="*/ 15307 h 6860564"/>
              <a:gd name="connsiteX2" fmla="*/ 4368045 w 4368045"/>
              <a:gd name="connsiteY2" fmla="*/ 0 h 6860564"/>
              <a:gd name="connsiteX3" fmla="*/ 2932916 w 4368045"/>
              <a:gd name="connsiteY3" fmla="*/ 6860564 h 6860564"/>
              <a:gd name="connsiteX4" fmla="*/ 45719 w 4368045"/>
              <a:gd name="connsiteY4" fmla="*/ 6814889 h 6860564"/>
              <a:gd name="connsiteX0" fmla="*/ 45719 w 4368045"/>
              <a:gd name="connsiteY0" fmla="*/ 6845301 h 6860564"/>
              <a:gd name="connsiteX1" fmla="*/ 0 w 4368045"/>
              <a:gd name="connsiteY1" fmla="*/ 15307 h 6860564"/>
              <a:gd name="connsiteX2" fmla="*/ 4368045 w 4368045"/>
              <a:gd name="connsiteY2" fmla="*/ 0 h 6860564"/>
              <a:gd name="connsiteX3" fmla="*/ 2932916 w 4368045"/>
              <a:gd name="connsiteY3" fmla="*/ 6860564 h 6860564"/>
              <a:gd name="connsiteX4" fmla="*/ 45719 w 4368045"/>
              <a:gd name="connsiteY4" fmla="*/ 6845301 h 6860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8045" h="6860564">
                <a:moveTo>
                  <a:pt x="45719" y="6845301"/>
                </a:moveTo>
                <a:lnTo>
                  <a:pt x="0" y="15307"/>
                </a:lnTo>
                <a:lnTo>
                  <a:pt x="4368045" y="0"/>
                </a:lnTo>
                <a:lnTo>
                  <a:pt x="2932916" y="6860564"/>
                </a:lnTo>
                <a:lnTo>
                  <a:pt x="45719" y="6845301"/>
                </a:lnTo>
                <a:close/>
              </a:path>
            </a:pathLst>
          </a:custGeom>
          <a:solidFill>
            <a:srgbClr val="D4D4D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193A2558-9AFC-4D24-8DDE-7E1EB3492578}"/>
              </a:ext>
            </a:extLst>
          </p:cNvPr>
          <p:cNvSpPr txBox="1">
            <a:spLocks/>
          </p:cNvSpPr>
          <p:nvPr/>
        </p:nvSpPr>
        <p:spPr>
          <a:xfrm>
            <a:off x="2819400" y="2133600"/>
            <a:ext cx="8610600" cy="1676400"/>
          </a:xfrm>
          <a:prstGeom prst="rect">
            <a:avLst/>
          </a:prstGeom>
          <a:solidFill>
            <a:schemeClr val="tx2"/>
          </a:solidFill>
        </p:spPr>
        <p:txBody>
          <a:bodyPr vert="horz" lIns="91436" tIns="45718" rIns="91436" bIns="45718" rtlCol="0" anchor="ctr">
            <a:normAutofit/>
          </a:bodyPr>
          <a:lstStyle>
            <a:lvl1pPr algn="l" defTabSz="1218845" rtl="0" eaLnBrk="1" latinLnBrk="0" hangingPunct="1">
              <a:spcBef>
                <a:spcPct val="0"/>
              </a:spcBef>
              <a:buNone/>
              <a:defRPr sz="3732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chemeClr val="bg1"/>
                </a:solidFill>
              </a:rPr>
              <a:t>Appendix 3: Distributed Generation</a:t>
            </a:r>
          </a:p>
        </p:txBody>
      </p:sp>
    </p:spTree>
    <p:extLst>
      <p:ext uri="{BB962C8B-B14F-4D97-AF65-F5344CB8AC3E}">
        <p14:creationId xmlns:p14="http://schemas.microsoft.com/office/powerpoint/2010/main" val="35534170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Box 107">
            <a:extLst>
              <a:ext uri="{FF2B5EF4-FFF2-40B4-BE49-F238E27FC236}">
                <a16:creationId xmlns:a16="http://schemas.microsoft.com/office/drawing/2014/main" id="{7AE72482-18D4-4068-B474-B2274B511B03}"/>
              </a:ext>
            </a:extLst>
          </p:cNvPr>
          <p:cNvSpPr txBox="1"/>
          <p:nvPr/>
        </p:nvSpPr>
        <p:spPr>
          <a:xfrm>
            <a:off x="623498" y="2144679"/>
            <a:ext cx="11125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66693" lvl="1" indent="-457200" algn="just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1066693" lvl="1" indent="-457200" algn="just">
              <a:buFont typeface="Arial" panose="020B0604020202020204" pitchFamily="34" charset="0"/>
              <a:buChar char="•"/>
            </a:pPr>
            <a:endParaRPr lang="en-US" sz="2800" dirty="0"/>
          </a:p>
          <a:p>
            <a:pPr algn="just"/>
            <a:endParaRPr lang="en-US" sz="2800" dirty="0"/>
          </a:p>
        </p:txBody>
      </p:sp>
      <p:sp>
        <p:nvSpPr>
          <p:cNvPr id="109" name="Title 1">
            <a:extLst>
              <a:ext uri="{FF2B5EF4-FFF2-40B4-BE49-F238E27FC236}">
                <a16:creationId xmlns:a16="http://schemas.microsoft.com/office/drawing/2014/main" id="{24F133DB-7FBD-49D3-8221-279E007631B4}"/>
              </a:ext>
            </a:extLst>
          </p:cNvPr>
          <p:cNvSpPr txBox="1">
            <a:spLocks/>
          </p:cNvSpPr>
          <p:nvPr/>
        </p:nvSpPr>
        <p:spPr>
          <a:xfrm>
            <a:off x="800099" y="3529674"/>
            <a:ext cx="10972801" cy="715961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 algn="l" defTabSz="1218845" rtl="0" eaLnBrk="1" latinLnBrk="0" hangingPunct="1">
              <a:spcBef>
                <a:spcPct val="0"/>
              </a:spcBef>
              <a:buNone/>
              <a:defRPr sz="3732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B418D0F0-C01A-4B69-8127-360729D3AD6B}"/>
              </a:ext>
            </a:extLst>
          </p:cNvPr>
          <p:cNvSpPr/>
          <p:nvPr/>
        </p:nvSpPr>
        <p:spPr>
          <a:xfrm>
            <a:off x="228600" y="259518"/>
            <a:ext cx="6464271" cy="1104199"/>
          </a:xfrm>
          <a:prstGeom prst="rect">
            <a:avLst/>
          </a:prstGeom>
          <a:gradFill>
            <a:gsLst>
              <a:gs pos="37000">
                <a:schemeClr val="bg1">
                  <a:lumMod val="75000"/>
                  <a:alpha val="31000"/>
                </a:schemeClr>
              </a:gs>
              <a:gs pos="5000">
                <a:schemeClr val="bg1">
                  <a:lumMod val="75000"/>
                </a:schemeClr>
              </a:gs>
              <a:gs pos="100000">
                <a:schemeClr val="bg1">
                  <a:alpha val="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dirty="0"/>
          </a:p>
        </p:txBody>
      </p:sp>
      <p:sp>
        <p:nvSpPr>
          <p:cNvPr id="115" name="Title 1">
            <a:extLst>
              <a:ext uri="{FF2B5EF4-FFF2-40B4-BE49-F238E27FC236}">
                <a16:creationId xmlns:a16="http://schemas.microsoft.com/office/drawing/2014/main" id="{4871EE7F-2FBB-4D98-BD6C-3F55A4012BAF}"/>
              </a:ext>
            </a:extLst>
          </p:cNvPr>
          <p:cNvSpPr txBox="1">
            <a:spLocks/>
          </p:cNvSpPr>
          <p:nvPr/>
        </p:nvSpPr>
        <p:spPr>
          <a:xfrm>
            <a:off x="787399" y="439966"/>
            <a:ext cx="10972801" cy="715961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 algn="l" defTabSz="1218845" rtl="0" eaLnBrk="1" latinLnBrk="0" hangingPunct="1">
              <a:spcBef>
                <a:spcPct val="0"/>
              </a:spcBef>
              <a:buNone/>
              <a:defRPr sz="3732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Appendix Distributed Solar Costs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8DA1787C-4BFD-4BA3-B7B2-8E460BC783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9090"/>
          <a:stretch/>
        </p:blipFill>
        <p:spPr bwMode="auto">
          <a:xfrm>
            <a:off x="10287000" y="129395"/>
            <a:ext cx="1676400" cy="43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2EA9807-AF2F-FF40-91B9-ECF1B81C6F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343" y="1391086"/>
            <a:ext cx="11775057" cy="546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143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Box 107">
            <a:extLst>
              <a:ext uri="{FF2B5EF4-FFF2-40B4-BE49-F238E27FC236}">
                <a16:creationId xmlns:a16="http://schemas.microsoft.com/office/drawing/2014/main" id="{7AE72482-18D4-4068-B474-B2274B511B03}"/>
              </a:ext>
            </a:extLst>
          </p:cNvPr>
          <p:cNvSpPr txBox="1"/>
          <p:nvPr/>
        </p:nvSpPr>
        <p:spPr>
          <a:xfrm>
            <a:off x="576194" y="2133600"/>
            <a:ext cx="111252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/>
              <a:t>Determining where to invest scarce human &amp; capital resources while improving, reliability, effective emergency response and driving a new economy transition 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David Gumbs, CEO ANGLEC</a:t>
            </a:r>
            <a:endParaRPr lang="en-US" sz="3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B418D0F0-C01A-4B69-8127-360729D3AD6B}"/>
              </a:ext>
            </a:extLst>
          </p:cNvPr>
          <p:cNvSpPr/>
          <p:nvPr/>
        </p:nvSpPr>
        <p:spPr>
          <a:xfrm>
            <a:off x="609601" y="1407364"/>
            <a:ext cx="11091794" cy="6029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0" rtlCol="0" anchor="ctr"/>
          <a:lstStyle/>
          <a:p>
            <a:pPr algn="ctr"/>
            <a:endParaRPr lang="en-US" sz="2399" dirty="0">
              <a:solidFill>
                <a:schemeClr val="bg1"/>
              </a:solidFill>
            </a:endParaRPr>
          </a:p>
        </p:txBody>
      </p:sp>
      <p:sp>
        <p:nvSpPr>
          <p:cNvPr id="115" name="Title 1">
            <a:extLst>
              <a:ext uri="{FF2B5EF4-FFF2-40B4-BE49-F238E27FC236}">
                <a16:creationId xmlns:a16="http://schemas.microsoft.com/office/drawing/2014/main" id="{4871EE7F-2FBB-4D98-BD6C-3F55A4012BAF}"/>
              </a:ext>
            </a:extLst>
          </p:cNvPr>
          <p:cNvSpPr txBox="1">
            <a:spLocks/>
          </p:cNvSpPr>
          <p:nvPr/>
        </p:nvSpPr>
        <p:spPr>
          <a:xfrm>
            <a:off x="609600" y="1422272"/>
            <a:ext cx="11091794" cy="602988"/>
          </a:xfrm>
          <a:prstGeom prst="rect">
            <a:avLst/>
          </a:prstGeom>
        </p:spPr>
        <p:txBody>
          <a:bodyPr vert="horz" lIns="91440" tIns="45718" rIns="91436" bIns="45718" rtlCol="0" anchor="ctr">
            <a:normAutofit fontScale="92500" lnSpcReduction="10000"/>
          </a:bodyPr>
          <a:lstStyle>
            <a:lvl1pPr algn="l" defTabSz="1218845" rtl="0" eaLnBrk="1" latinLnBrk="0" hangingPunct="1">
              <a:spcBef>
                <a:spcPct val="0"/>
              </a:spcBef>
              <a:buNone/>
              <a:defRPr sz="3732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2018 Winning Problem Statement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CBC554CF-3299-4532-9C42-93FA6BB87A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9090"/>
          <a:stretch/>
        </p:blipFill>
        <p:spPr bwMode="auto">
          <a:xfrm>
            <a:off x="609600" y="191201"/>
            <a:ext cx="4294110" cy="110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9111102-EB3E-4948-8EB2-ED14D0FBA03A}"/>
              </a:ext>
            </a:extLst>
          </p:cNvPr>
          <p:cNvSpPr txBox="1"/>
          <p:nvPr/>
        </p:nvSpPr>
        <p:spPr>
          <a:xfrm>
            <a:off x="609600" y="4542695"/>
            <a:ext cx="112776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Critical infrastructure is the physical assets that are so vital that their incapacity or destruction would have a debilitating impact on our physical or economic security or public health or safety.</a:t>
            </a:r>
          </a:p>
          <a:p>
            <a:r>
              <a:rPr lang="en-US" sz="2000" i="1" dirty="0"/>
              <a:t>(Source. US Homeland Security)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35066427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BAF9E90-CE77-469F-8534-95564FEC22F3}"/>
              </a:ext>
            </a:extLst>
          </p:cNvPr>
          <p:cNvSpPr/>
          <p:nvPr/>
        </p:nvSpPr>
        <p:spPr>
          <a:xfrm>
            <a:off x="29817" y="0"/>
            <a:ext cx="12192000" cy="6857999"/>
          </a:xfrm>
          <a:prstGeom prst="rect">
            <a:avLst/>
          </a:prstGeom>
          <a:solidFill>
            <a:srgbClr val="9D9D9D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3540BDC-E129-4DEE-9BFD-BC49CDABE5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2700"/>
            <a:ext cx="2055009" cy="6858000"/>
          </a:xfrm>
          <a:prstGeom prst="rect">
            <a:avLst/>
          </a:prstGeom>
        </p:spPr>
      </p:pic>
      <p:sp>
        <p:nvSpPr>
          <p:cNvPr id="110" name="Parallelogram 11">
            <a:extLst>
              <a:ext uri="{FF2B5EF4-FFF2-40B4-BE49-F238E27FC236}">
                <a16:creationId xmlns:a16="http://schemas.microsoft.com/office/drawing/2014/main" id="{DAEA012D-7B60-4B1B-AF8D-570F77323402}"/>
              </a:ext>
            </a:extLst>
          </p:cNvPr>
          <p:cNvSpPr/>
          <p:nvPr/>
        </p:nvSpPr>
        <p:spPr>
          <a:xfrm>
            <a:off x="-24210" y="-58418"/>
            <a:ext cx="2079219" cy="6954518"/>
          </a:xfrm>
          <a:custGeom>
            <a:avLst/>
            <a:gdLst>
              <a:gd name="connsiteX0" fmla="*/ 0 w 6405126"/>
              <a:gd name="connsiteY0" fmla="*/ 6858001 h 6858001"/>
              <a:gd name="connsiteX1" fmla="*/ 1601282 w 6405126"/>
              <a:gd name="connsiteY1" fmla="*/ 0 h 6858001"/>
              <a:gd name="connsiteX2" fmla="*/ 6405126 w 6405126"/>
              <a:gd name="connsiteY2" fmla="*/ 0 h 6858001"/>
              <a:gd name="connsiteX3" fmla="*/ 4803845 w 6405126"/>
              <a:gd name="connsiteY3" fmla="*/ 6858001 h 6858001"/>
              <a:gd name="connsiteX4" fmla="*/ 0 w 6405126"/>
              <a:gd name="connsiteY4" fmla="*/ 6858001 h 6858001"/>
              <a:gd name="connsiteX0" fmla="*/ 0 w 6405126"/>
              <a:gd name="connsiteY0" fmla="*/ 6858001 h 6858001"/>
              <a:gd name="connsiteX1" fmla="*/ 1601282 w 6405126"/>
              <a:gd name="connsiteY1" fmla="*/ 0 h 6858001"/>
              <a:gd name="connsiteX2" fmla="*/ 6405126 w 6405126"/>
              <a:gd name="connsiteY2" fmla="*/ 0 h 6858001"/>
              <a:gd name="connsiteX3" fmla="*/ 4765745 w 6405126"/>
              <a:gd name="connsiteY3" fmla="*/ 6858001 h 6858001"/>
              <a:gd name="connsiteX4" fmla="*/ 0 w 6405126"/>
              <a:gd name="connsiteY4" fmla="*/ 6858001 h 6858001"/>
              <a:gd name="connsiteX0" fmla="*/ 0 w 5922526"/>
              <a:gd name="connsiteY0" fmla="*/ 6908801 h 6908801"/>
              <a:gd name="connsiteX1" fmla="*/ 1601282 w 5922526"/>
              <a:gd name="connsiteY1" fmla="*/ 50800 h 6908801"/>
              <a:gd name="connsiteX2" fmla="*/ 5922526 w 5922526"/>
              <a:gd name="connsiteY2" fmla="*/ 0 h 6908801"/>
              <a:gd name="connsiteX3" fmla="*/ 4765745 w 5922526"/>
              <a:gd name="connsiteY3" fmla="*/ 6908801 h 6908801"/>
              <a:gd name="connsiteX4" fmla="*/ 0 w 5922526"/>
              <a:gd name="connsiteY4" fmla="*/ 6908801 h 6908801"/>
              <a:gd name="connsiteX0" fmla="*/ 0 w 5897126"/>
              <a:gd name="connsiteY0" fmla="*/ 6870701 h 6870701"/>
              <a:gd name="connsiteX1" fmla="*/ 1601282 w 5897126"/>
              <a:gd name="connsiteY1" fmla="*/ 12700 h 6870701"/>
              <a:gd name="connsiteX2" fmla="*/ 5897126 w 5897126"/>
              <a:gd name="connsiteY2" fmla="*/ 0 h 6870701"/>
              <a:gd name="connsiteX3" fmla="*/ 4765745 w 5897126"/>
              <a:gd name="connsiteY3" fmla="*/ 6870701 h 6870701"/>
              <a:gd name="connsiteX4" fmla="*/ 0 w 5897126"/>
              <a:gd name="connsiteY4" fmla="*/ 6870701 h 6870701"/>
              <a:gd name="connsiteX0" fmla="*/ 0 w 4322326"/>
              <a:gd name="connsiteY0" fmla="*/ 6845301 h 6870701"/>
              <a:gd name="connsiteX1" fmla="*/ 26482 w 4322326"/>
              <a:gd name="connsiteY1" fmla="*/ 12700 h 6870701"/>
              <a:gd name="connsiteX2" fmla="*/ 4322326 w 4322326"/>
              <a:gd name="connsiteY2" fmla="*/ 0 h 6870701"/>
              <a:gd name="connsiteX3" fmla="*/ 3190945 w 4322326"/>
              <a:gd name="connsiteY3" fmla="*/ 6870701 h 6870701"/>
              <a:gd name="connsiteX4" fmla="*/ 0 w 4322326"/>
              <a:gd name="connsiteY4" fmla="*/ 6845301 h 6870701"/>
              <a:gd name="connsiteX0" fmla="*/ 0 w 4322326"/>
              <a:gd name="connsiteY0" fmla="*/ 6845301 h 6870701"/>
              <a:gd name="connsiteX1" fmla="*/ 26482 w 4322326"/>
              <a:gd name="connsiteY1" fmla="*/ 25400 h 6870701"/>
              <a:gd name="connsiteX2" fmla="*/ 4322326 w 4322326"/>
              <a:gd name="connsiteY2" fmla="*/ 0 h 6870701"/>
              <a:gd name="connsiteX3" fmla="*/ 3190945 w 4322326"/>
              <a:gd name="connsiteY3" fmla="*/ 6870701 h 6870701"/>
              <a:gd name="connsiteX4" fmla="*/ 0 w 4322326"/>
              <a:gd name="connsiteY4" fmla="*/ 6845301 h 6870701"/>
              <a:gd name="connsiteX0" fmla="*/ 0 w 4322326"/>
              <a:gd name="connsiteY0" fmla="*/ 6845301 h 6870701"/>
              <a:gd name="connsiteX1" fmla="*/ 45719 w 4322326"/>
              <a:gd name="connsiteY1" fmla="*/ 45719 h 6870701"/>
              <a:gd name="connsiteX2" fmla="*/ 4322326 w 4322326"/>
              <a:gd name="connsiteY2" fmla="*/ 0 h 6870701"/>
              <a:gd name="connsiteX3" fmla="*/ 3190945 w 4322326"/>
              <a:gd name="connsiteY3" fmla="*/ 6870701 h 6870701"/>
              <a:gd name="connsiteX4" fmla="*/ 0 w 4322326"/>
              <a:gd name="connsiteY4" fmla="*/ 6845301 h 6870701"/>
              <a:gd name="connsiteX0" fmla="*/ 45719 w 4368045"/>
              <a:gd name="connsiteY0" fmla="*/ 6845301 h 6870701"/>
              <a:gd name="connsiteX1" fmla="*/ 0 w 4368045"/>
              <a:gd name="connsiteY1" fmla="*/ 45719 h 6870701"/>
              <a:gd name="connsiteX2" fmla="*/ 4368045 w 4368045"/>
              <a:gd name="connsiteY2" fmla="*/ 0 h 6870701"/>
              <a:gd name="connsiteX3" fmla="*/ 3236664 w 4368045"/>
              <a:gd name="connsiteY3" fmla="*/ 6870701 h 6870701"/>
              <a:gd name="connsiteX4" fmla="*/ 45719 w 4368045"/>
              <a:gd name="connsiteY4" fmla="*/ 6845301 h 6870701"/>
              <a:gd name="connsiteX0" fmla="*/ 45719 w 4368045"/>
              <a:gd name="connsiteY0" fmla="*/ 6845301 h 6921594"/>
              <a:gd name="connsiteX1" fmla="*/ 0 w 4368045"/>
              <a:gd name="connsiteY1" fmla="*/ 45719 h 6921594"/>
              <a:gd name="connsiteX2" fmla="*/ 4368045 w 4368045"/>
              <a:gd name="connsiteY2" fmla="*/ 0 h 6921594"/>
              <a:gd name="connsiteX3" fmla="*/ 2132574 w 4368045"/>
              <a:gd name="connsiteY3" fmla="*/ 6921594 h 6921594"/>
              <a:gd name="connsiteX4" fmla="*/ 45719 w 4368045"/>
              <a:gd name="connsiteY4" fmla="*/ 6845301 h 6921594"/>
              <a:gd name="connsiteX0" fmla="*/ 0 w 4322326"/>
              <a:gd name="connsiteY0" fmla="*/ 6845301 h 6921594"/>
              <a:gd name="connsiteX1" fmla="*/ 51459 w 4322326"/>
              <a:gd name="connsiteY1" fmla="*/ 45804 h 6921594"/>
              <a:gd name="connsiteX2" fmla="*/ 4322326 w 4322326"/>
              <a:gd name="connsiteY2" fmla="*/ 0 h 6921594"/>
              <a:gd name="connsiteX3" fmla="*/ 2086855 w 4322326"/>
              <a:gd name="connsiteY3" fmla="*/ 6921594 h 6921594"/>
              <a:gd name="connsiteX4" fmla="*/ 0 w 4322326"/>
              <a:gd name="connsiteY4" fmla="*/ 6845301 h 6921594"/>
              <a:gd name="connsiteX0" fmla="*/ 97178 w 4419504"/>
              <a:gd name="connsiteY0" fmla="*/ 6891105 h 6967398"/>
              <a:gd name="connsiteX1" fmla="*/ 0 w 4419504"/>
              <a:gd name="connsiteY1" fmla="*/ 0 h 6967398"/>
              <a:gd name="connsiteX2" fmla="*/ 4419504 w 4419504"/>
              <a:gd name="connsiteY2" fmla="*/ 45804 h 6967398"/>
              <a:gd name="connsiteX3" fmla="*/ 2184033 w 4419504"/>
              <a:gd name="connsiteY3" fmla="*/ 6967398 h 6967398"/>
              <a:gd name="connsiteX4" fmla="*/ 97178 w 4419504"/>
              <a:gd name="connsiteY4" fmla="*/ 6891105 h 6967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19504" h="6967398">
                <a:moveTo>
                  <a:pt x="97178" y="6891105"/>
                </a:moveTo>
                <a:lnTo>
                  <a:pt x="0" y="0"/>
                </a:lnTo>
                <a:lnTo>
                  <a:pt x="4419504" y="45804"/>
                </a:lnTo>
                <a:lnTo>
                  <a:pt x="2184033" y="6967398"/>
                </a:lnTo>
                <a:lnTo>
                  <a:pt x="97178" y="6891105"/>
                </a:lnTo>
                <a:close/>
              </a:path>
            </a:pathLst>
          </a:custGeom>
          <a:solidFill>
            <a:srgbClr val="ECECEC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D462A5-7E7C-46C1-AA50-3B82F653F9AF}"/>
              </a:ext>
            </a:extLst>
          </p:cNvPr>
          <p:cNvSpPr txBox="1"/>
          <p:nvPr/>
        </p:nvSpPr>
        <p:spPr>
          <a:xfrm>
            <a:off x="1882921" y="1905000"/>
            <a:ext cx="9975558" cy="45243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 algn="just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Partner with Republic Bank and other funding sources such as CDB &amp; USAID Development Credit Authority (DCA)</a:t>
            </a:r>
          </a:p>
          <a:p>
            <a:pPr marL="342900" indent="-342900" algn="just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Utility solar lease, install and own program</a:t>
            </a:r>
          </a:p>
          <a:p>
            <a:pPr marL="342900" indent="-342900" algn="just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PPA with Utility</a:t>
            </a:r>
          </a:p>
          <a:p>
            <a:pPr marL="342900" indent="-342900" algn="just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Run homeowner resiliency programs promoting solar + storage (cap @ 2.4kW</a:t>
            </a:r>
          </a:p>
          <a:p>
            <a:pPr marL="342900" indent="-342900" algn="just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DCA: Partial credit guarantee designed to reduce risk to generate additional lending to underserved markets.</a:t>
            </a:r>
          </a:p>
          <a:p>
            <a:pPr marL="342900" indent="-342900" algn="just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Republic Bank mortgage solar loans and refinancing with equity for solar.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2B9933D-4207-497F-BC2F-C1183ADD8B98}"/>
              </a:ext>
            </a:extLst>
          </p:cNvPr>
          <p:cNvSpPr txBox="1">
            <a:spLocks/>
          </p:cNvSpPr>
          <p:nvPr/>
        </p:nvSpPr>
        <p:spPr>
          <a:xfrm>
            <a:off x="800099" y="3529674"/>
            <a:ext cx="10972801" cy="715961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 algn="l" defTabSz="1218845" rtl="0" eaLnBrk="1" latinLnBrk="0" hangingPunct="1">
              <a:spcBef>
                <a:spcPct val="0"/>
              </a:spcBef>
              <a:buNone/>
              <a:defRPr sz="3732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AC721AD-961D-4AA5-85F0-64B0B9118038}"/>
              </a:ext>
            </a:extLst>
          </p:cNvPr>
          <p:cNvSpPr txBox="1">
            <a:spLocks/>
          </p:cNvSpPr>
          <p:nvPr/>
        </p:nvSpPr>
        <p:spPr>
          <a:xfrm>
            <a:off x="3352800" y="1058193"/>
            <a:ext cx="8407400" cy="715961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 algn="l" defTabSz="1218845" rtl="0" eaLnBrk="1" latinLnBrk="0" hangingPunct="1">
              <a:spcBef>
                <a:spcPct val="0"/>
              </a:spcBef>
              <a:buNone/>
              <a:defRPr sz="3732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CD464B74-4E38-4139-AFB1-3A98FE18B47C}"/>
              </a:ext>
            </a:extLst>
          </p:cNvPr>
          <p:cNvSpPr txBox="1">
            <a:spLocks/>
          </p:cNvSpPr>
          <p:nvPr/>
        </p:nvSpPr>
        <p:spPr>
          <a:xfrm>
            <a:off x="2079218" y="209710"/>
            <a:ext cx="9960381" cy="715961"/>
          </a:xfrm>
          <a:prstGeom prst="rect">
            <a:avLst/>
          </a:prstGeom>
          <a:solidFill>
            <a:schemeClr val="tx2"/>
          </a:solidFill>
        </p:spPr>
        <p:txBody>
          <a:bodyPr vert="horz" lIns="685800" tIns="45718" rIns="91436" bIns="45718" rtlCol="0" anchor="ctr">
            <a:normAutofit/>
          </a:bodyPr>
          <a:lstStyle>
            <a:lvl1pPr algn="l" defTabSz="1218845" rtl="0" eaLnBrk="1" latinLnBrk="0" hangingPunct="1">
              <a:spcBef>
                <a:spcPct val="0"/>
              </a:spcBef>
              <a:buNone/>
              <a:defRPr sz="3732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</a:rPr>
              <a:t>Distributed Generation:</a:t>
            </a:r>
            <a:r>
              <a:rPr lang="en-US" sz="4000" dirty="0">
                <a:solidFill>
                  <a:schemeClr val="bg1"/>
                </a:solidFill>
              </a:rPr>
              <a:t> Solar PV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C9DE419-BCA1-4A60-B322-BD0205F96C95}"/>
              </a:ext>
            </a:extLst>
          </p:cNvPr>
          <p:cNvGrpSpPr/>
          <p:nvPr/>
        </p:nvGrpSpPr>
        <p:grpSpPr>
          <a:xfrm>
            <a:off x="2079218" y="1295400"/>
            <a:ext cx="4572000" cy="521208"/>
            <a:chOff x="3573272" y="1082466"/>
            <a:chExt cx="8466328" cy="726149"/>
          </a:xfrm>
        </p:grpSpPr>
        <p:sp>
          <p:nvSpPr>
            <p:cNvPr id="16" name="Title 2">
              <a:extLst>
                <a:ext uri="{FF2B5EF4-FFF2-40B4-BE49-F238E27FC236}">
                  <a16:creationId xmlns:a16="http://schemas.microsoft.com/office/drawing/2014/main" id="{F05C7C87-8368-4C76-9749-33CA83C7F127}"/>
                </a:ext>
              </a:extLst>
            </p:cNvPr>
            <p:cNvSpPr txBox="1">
              <a:spLocks/>
            </p:cNvSpPr>
            <p:nvPr/>
          </p:nvSpPr>
          <p:spPr>
            <a:xfrm>
              <a:off x="3573272" y="1092654"/>
              <a:ext cx="8466328" cy="715961"/>
            </a:xfrm>
            <a:prstGeom prst="rect">
              <a:avLst/>
            </a:prstGeom>
            <a:solidFill>
              <a:schemeClr val="tx2"/>
            </a:solidFill>
          </p:spPr>
          <p:txBody>
            <a:bodyPr vert="horz" lIns="457200" tIns="45718" rIns="91436" bIns="45718" rtlCol="0" anchor="ctr">
              <a:normAutofit fontScale="77500" lnSpcReduction="20000"/>
            </a:bodyPr>
            <a:lstStyle>
              <a:lvl1pPr algn="l" defTabSz="1218845" rtl="0" eaLnBrk="1" latinLnBrk="0" hangingPunct="1">
                <a:spcBef>
                  <a:spcPct val="0"/>
                </a:spcBef>
                <a:buNone/>
                <a:defRPr sz="3732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sz="4000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BCA732F-F470-4043-A364-2CEBAB5FDB40}"/>
                </a:ext>
              </a:extLst>
            </p:cNvPr>
            <p:cNvSpPr txBox="1"/>
            <p:nvPr/>
          </p:nvSpPr>
          <p:spPr>
            <a:xfrm>
              <a:off x="3588026" y="1082466"/>
              <a:ext cx="8348868" cy="665738"/>
            </a:xfrm>
            <a:prstGeom prst="rect">
              <a:avLst/>
            </a:prstGeom>
            <a:noFill/>
          </p:spPr>
          <p:txBody>
            <a:bodyPr wrap="square" lIns="274320" rtlCol="0" anchor="ctr">
              <a:noAutofit/>
            </a:bodyPr>
            <a:lstStyle>
              <a:defPPr>
                <a:defRPr lang="en-US"/>
              </a:defPPr>
              <a:lvl1pPr>
                <a:defRPr sz="36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dirty="0"/>
                <a:t>Funding Strategy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14998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Box 107">
            <a:extLst>
              <a:ext uri="{FF2B5EF4-FFF2-40B4-BE49-F238E27FC236}">
                <a16:creationId xmlns:a16="http://schemas.microsoft.com/office/drawing/2014/main" id="{7AE72482-18D4-4068-B474-B2274B511B03}"/>
              </a:ext>
            </a:extLst>
          </p:cNvPr>
          <p:cNvSpPr txBox="1"/>
          <p:nvPr/>
        </p:nvSpPr>
        <p:spPr>
          <a:xfrm>
            <a:off x="623498" y="2144679"/>
            <a:ext cx="11125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66693" lvl="1" indent="-457200" algn="just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1066693" lvl="1" indent="-457200" algn="just">
              <a:buFont typeface="Arial" panose="020B0604020202020204" pitchFamily="34" charset="0"/>
              <a:buChar char="•"/>
            </a:pPr>
            <a:endParaRPr lang="en-US" sz="2800" dirty="0"/>
          </a:p>
          <a:p>
            <a:pPr algn="just"/>
            <a:endParaRPr lang="en-US" sz="2800" dirty="0"/>
          </a:p>
        </p:txBody>
      </p:sp>
      <p:sp>
        <p:nvSpPr>
          <p:cNvPr id="109" name="Title 1">
            <a:extLst>
              <a:ext uri="{FF2B5EF4-FFF2-40B4-BE49-F238E27FC236}">
                <a16:creationId xmlns:a16="http://schemas.microsoft.com/office/drawing/2014/main" id="{24F133DB-7FBD-49D3-8221-279E007631B4}"/>
              </a:ext>
            </a:extLst>
          </p:cNvPr>
          <p:cNvSpPr txBox="1">
            <a:spLocks/>
          </p:cNvSpPr>
          <p:nvPr/>
        </p:nvSpPr>
        <p:spPr>
          <a:xfrm>
            <a:off x="800099" y="3529674"/>
            <a:ext cx="10972801" cy="715961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 algn="l" defTabSz="1218845" rtl="0" eaLnBrk="1" latinLnBrk="0" hangingPunct="1">
              <a:spcBef>
                <a:spcPct val="0"/>
              </a:spcBef>
              <a:buNone/>
              <a:defRPr sz="3732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B418D0F0-C01A-4B69-8127-360729D3AD6B}"/>
              </a:ext>
            </a:extLst>
          </p:cNvPr>
          <p:cNvSpPr/>
          <p:nvPr/>
        </p:nvSpPr>
        <p:spPr>
          <a:xfrm>
            <a:off x="228600" y="259518"/>
            <a:ext cx="6464271" cy="1104199"/>
          </a:xfrm>
          <a:prstGeom prst="rect">
            <a:avLst/>
          </a:prstGeom>
          <a:gradFill>
            <a:gsLst>
              <a:gs pos="37000">
                <a:schemeClr val="bg1">
                  <a:lumMod val="75000"/>
                  <a:alpha val="31000"/>
                </a:schemeClr>
              </a:gs>
              <a:gs pos="5000">
                <a:schemeClr val="bg1">
                  <a:lumMod val="75000"/>
                </a:schemeClr>
              </a:gs>
              <a:gs pos="100000">
                <a:schemeClr val="bg1">
                  <a:alpha val="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dirty="0"/>
          </a:p>
        </p:txBody>
      </p:sp>
      <p:sp>
        <p:nvSpPr>
          <p:cNvPr id="115" name="Title 1">
            <a:extLst>
              <a:ext uri="{FF2B5EF4-FFF2-40B4-BE49-F238E27FC236}">
                <a16:creationId xmlns:a16="http://schemas.microsoft.com/office/drawing/2014/main" id="{4871EE7F-2FBB-4D98-BD6C-3F55A4012BAF}"/>
              </a:ext>
            </a:extLst>
          </p:cNvPr>
          <p:cNvSpPr txBox="1">
            <a:spLocks/>
          </p:cNvSpPr>
          <p:nvPr/>
        </p:nvSpPr>
        <p:spPr>
          <a:xfrm>
            <a:off x="787399" y="439966"/>
            <a:ext cx="10972801" cy="715961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 algn="l" defTabSz="1218845" rtl="0" eaLnBrk="1" latinLnBrk="0" hangingPunct="1">
              <a:spcBef>
                <a:spcPct val="0"/>
              </a:spcBef>
              <a:buNone/>
              <a:defRPr sz="3732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Appendix Development Credit Authority (DCA)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8DA1787C-4BFD-4BA3-B7B2-8E460BC783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9090"/>
          <a:stretch/>
        </p:blipFill>
        <p:spPr bwMode="auto">
          <a:xfrm>
            <a:off x="10287000" y="129395"/>
            <a:ext cx="1676400" cy="43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D425EC-F26A-564E-AE19-6AD0BE8B39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1363717"/>
            <a:ext cx="6400800" cy="549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518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0F3933A-7C0D-42EA-8165-ED33252C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992"/>
            <a:ext cx="2015231" cy="684600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2BD0B13-304F-4A47-BD4E-F14E0DE4F60B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9D9D9D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9A78A16-E2C6-4D6F-9F82-75CAB470FB08}"/>
              </a:ext>
            </a:extLst>
          </p:cNvPr>
          <p:cNvSpPr/>
          <p:nvPr/>
        </p:nvSpPr>
        <p:spPr>
          <a:xfrm>
            <a:off x="29817" y="17952"/>
            <a:ext cx="12192000" cy="6857999"/>
          </a:xfrm>
          <a:prstGeom prst="rect">
            <a:avLst/>
          </a:prstGeom>
          <a:solidFill>
            <a:srgbClr val="9D9D9D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Parallelogram 11">
            <a:extLst>
              <a:ext uri="{FF2B5EF4-FFF2-40B4-BE49-F238E27FC236}">
                <a16:creationId xmlns:a16="http://schemas.microsoft.com/office/drawing/2014/main" id="{3825E95C-9DBD-4F86-9355-549F353E9041}"/>
              </a:ext>
            </a:extLst>
          </p:cNvPr>
          <p:cNvSpPr/>
          <p:nvPr/>
        </p:nvSpPr>
        <p:spPr>
          <a:xfrm>
            <a:off x="0" y="-2"/>
            <a:ext cx="2015231" cy="6875953"/>
          </a:xfrm>
          <a:custGeom>
            <a:avLst/>
            <a:gdLst>
              <a:gd name="connsiteX0" fmla="*/ 0 w 6405126"/>
              <a:gd name="connsiteY0" fmla="*/ 6858001 h 6858001"/>
              <a:gd name="connsiteX1" fmla="*/ 1601282 w 6405126"/>
              <a:gd name="connsiteY1" fmla="*/ 0 h 6858001"/>
              <a:gd name="connsiteX2" fmla="*/ 6405126 w 6405126"/>
              <a:gd name="connsiteY2" fmla="*/ 0 h 6858001"/>
              <a:gd name="connsiteX3" fmla="*/ 4803845 w 6405126"/>
              <a:gd name="connsiteY3" fmla="*/ 6858001 h 6858001"/>
              <a:gd name="connsiteX4" fmla="*/ 0 w 6405126"/>
              <a:gd name="connsiteY4" fmla="*/ 6858001 h 6858001"/>
              <a:gd name="connsiteX0" fmla="*/ 0 w 6405126"/>
              <a:gd name="connsiteY0" fmla="*/ 6858001 h 6858001"/>
              <a:gd name="connsiteX1" fmla="*/ 1601282 w 6405126"/>
              <a:gd name="connsiteY1" fmla="*/ 0 h 6858001"/>
              <a:gd name="connsiteX2" fmla="*/ 6405126 w 6405126"/>
              <a:gd name="connsiteY2" fmla="*/ 0 h 6858001"/>
              <a:gd name="connsiteX3" fmla="*/ 4765745 w 6405126"/>
              <a:gd name="connsiteY3" fmla="*/ 6858001 h 6858001"/>
              <a:gd name="connsiteX4" fmla="*/ 0 w 6405126"/>
              <a:gd name="connsiteY4" fmla="*/ 6858001 h 6858001"/>
              <a:gd name="connsiteX0" fmla="*/ 0 w 5922526"/>
              <a:gd name="connsiteY0" fmla="*/ 6908801 h 6908801"/>
              <a:gd name="connsiteX1" fmla="*/ 1601282 w 5922526"/>
              <a:gd name="connsiteY1" fmla="*/ 50800 h 6908801"/>
              <a:gd name="connsiteX2" fmla="*/ 5922526 w 5922526"/>
              <a:gd name="connsiteY2" fmla="*/ 0 h 6908801"/>
              <a:gd name="connsiteX3" fmla="*/ 4765745 w 5922526"/>
              <a:gd name="connsiteY3" fmla="*/ 6908801 h 6908801"/>
              <a:gd name="connsiteX4" fmla="*/ 0 w 5922526"/>
              <a:gd name="connsiteY4" fmla="*/ 6908801 h 6908801"/>
              <a:gd name="connsiteX0" fmla="*/ 0 w 5897126"/>
              <a:gd name="connsiteY0" fmla="*/ 6870701 h 6870701"/>
              <a:gd name="connsiteX1" fmla="*/ 1601282 w 5897126"/>
              <a:gd name="connsiteY1" fmla="*/ 12700 h 6870701"/>
              <a:gd name="connsiteX2" fmla="*/ 5897126 w 5897126"/>
              <a:gd name="connsiteY2" fmla="*/ 0 h 6870701"/>
              <a:gd name="connsiteX3" fmla="*/ 4765745 w 5897126"/>
              <a:gd name="connsiteY3" fmla="*/ 6870701 h 6870701"/>
              <a:gd name="connsiteX4" fmla="*/ 0 w 5897126"/>
              <a:gd name="connsiteY4" fmla="*/ 6870701 h 6870701"/>
              <a:gd name="connsiteX0" fmla="*/ 0 w 4322326"/>
              <a:gd name="connsiteY0" fmla="*/ 6845301 h 6870701"/>
              <a:gd name="connsiteX1" fmla="*/ 26482 w 4322326"/>
              <a:gd name="connsiteY1" fmla="*/ 12700 h 6870701"/>
              <a:gd name="connsiteX2" fmla="*/ 4322326 w 4322326"/>
              <a:gd name="connsiteY2" fmla="*/ 0 h 6870701"/>
              <a:gd name="connsiteX3" fmla="*/ 3190945 w 4322326"/>
              <a:gd name="connsiteY3" fmla="*/ 6870701 h 6870701"/>
              <a:gd name="connsiteX4" fmla="*/ 0 w 4322326"/>
              <a:gd name="connsiteY4" fmla="*/ 6845301 h 6870701"/>
              <a:gd name="connsiteX0" fmla="*/ 0 w 4322326"/>
              <a:gd name="connsiteY0" fmla="*/ 6845301 h 6870701"/>
              <a:gd name="connsiteX1" fmla="*/ 26482 w 4322326"/>
              <a:gd name="connsiteY1" fmla="*/ 25400 h 6870701"/>
              <a:gd name="connsiteX2" fmla="*/ 4322326 w 4322326"/>
              <a:gd name="connsiteY2" fmla="*/ 0 h 6870701"/>
              <a:gd name="connsiteX3" fmla="*/ 3190945 w 4322326"/>
              <a:gd name="connsiteY3" fmla="*/ 6870701 h 6870701"/>
              <a:gd name="connsiteX4" fmla="*/ 0 w 4322326"/>
              <a:gd name="connsiteY4" fmla="*/ 6845301 h 6870701"/>
              <a:gd name="connsiteX0" fmla="*/ 0 w 4322326"/>
              <a:gd name="connsiteY0" fmla="*/ 6845301 h 6870701"/>
              <a:gd name="connsiteX1" fmla="*/ 45719 w 4322326"/>
              <a:gd name="connsiteY1" fmla="*/ 45719 h 6870701"/>
              <a:gd name="connsiteX2" fmla="*/ 4322326 w 4322326"/>
              <a:gd name="connsiteY2" fmla="*/ 0 h 6870701"/>
              <a:gd name="connsiteX3" fmla="*/ 3190945 w 4322326"/>
              <a:gd name="connsiteY3" fmla="*/ 6870701 h 6870701"/>
              <a:gd name="connsiteX4" fmla="*/ 0 w 4322326"/>
              <a:gd name="connsiteY4" fmla="*/ 6845301 h 6870701"/>
              <a:gd name="connsiteX0" fmla="*/ 45719 w 4368045"/>
              <a:gd name="connsiteY0" fmla="*/ 6845301 h 6870701"/>
              <a:gd name="connsiteX1" fmla="*/ 0 w 4368045"/>
              <a:gd name="connsiteY1" fmla="*/ 45719 h 6870701"/>
              <a:gd name="connsiteX2" fmla="*/ 4368045 w 4368045"/>
              <a:gd name="connsiteY2" fmla="*/ 0 h 6870701"/>
              <a:gd name="connsiteX3" fmla="*/ 3236664 w 4368045"/>
              <a:gd name="connsiteY3" fmla="*/ 6870701 h 6870701"/>
              <a:gd name="connsiteX4" fmla="*/ 45719 w 4368045"/>
              <a:gd name="connsiteY4" fmla="*/ 6845301 h 6870701"/>
              <a:gd name="connsiteX0" fmla="*/ 45719 w 4368045"/>
              <a:gd name="connsiteY0" fmla="*/ 6845301 h 6890976"/>
              <a:gd name="connsiteX1" fmla="*/ 0 w 4368045"/>
              <a:gd name="connsiteY1" fmla="*/ 45719 h 6890976"/>
              <a:gd name="connsiteX2" fmla="*/ 4368045 w 4368045"/>
              <a:gd name="connsiteY2" fmla="*/ 0 h 6890976"/>
              <a:gd name="connsiteX3" fmla="*/ 2932916 w 4368045"/>
              <a:gd name="connsiteY3" fmla="*/ 6890976 h 6890976"/>
              <a:gd name="connsiteX4" fmla="*/ 45719 w 4368045"/>
              <a:gd name="connsiteY4" fmla="*/ 6845301 h 6890976"/>
              <a:gd name="connsiteX0" fmla="*/ 45719 w 4368045"/>
              <a:gd name="connsiteY0" fmla="*/ 6814889 h 6860564"/>
              <a:gd name="connsiteX1" fmla="*/ 0 w 4368045"/>
              <a:gd name="connsiteY1" fmla="*/ 15307 h 6860564"/>
              <a:gd name="connsiteX2" fmla="*/ 4368045 w 4368045"/>
              <a:gd name="connsiteY2" fmla="*/ 0 h 6860564"/>
              <a:gd name="connsiteX3" fmla="*/ 2932916 w 4368045"/>
              <a:gd name="connsiteY3" fmla="*/ 6860564 h 6860564"/>
              <a:gd name="connsiteX4" fmla="*/ 45719 w 4368045"/>
              <a:gd name="connsiteY4" fmla="*/ 6814889 h 6860564"/>
              <a:gd name="connsiteX0" fmla="*/ 45719 w 4368045"/>
              <a:gd name="connsiteY0" fmla="*/ 6845301 h 6860564"/>
              <a:gd name="connsiteX1" fmla="*/ 0 w 4368045"/>
              <a:gd name="connsiteY1" fmla="*/ 15307 h 6860564"/>
              <a:gd name="connsiteX2" fmla="*/ 4368045 w 4368045"/>
              <a:gd name="connsiteY2" fmla="*/ 0 h 6860564"/>
              <a:gd name="connsiteX3" fmla="*/ 2932916 w 4368045"/>
              <a:gd name="connsiteY3" fmla="*/ 6860564 h 6860564"/>
              <a:gd name="connsiteX4" fmla="*/ 45719 w 4368045"/>
              <a:gd name="connsiteY4" fmla="*/ 6845301 h 6860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8045" h="6860564">
                <a:moveTo>
                  <a:pt x="45719" y="6845301"/>
                </a:moveTo>
                <a:lnTo>
                  <a:pt x="0" y="15307"/>
                </a:lnTo>
                <a:lnTo>
                  <a:pt x="4368045" y="0"/>
                </a:lnTo>
                <a:lnTo>
                  <a:pt x="2932916" y="6860564"/>
                </a:lnTo>
                <a:lnTo>
                  <a:pt x="45719" y="6845301"/>
                </a:lnTo>
                <a:close/>
              </a:path>
            </a:pathLst>
          </a:custGeom>
          <a:solidFill>
            <a:srgbClr val="D4D4D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193A2558-9AFC-4D24-8DDE-7E1EB3492578}"/>
              </a:ext>
            </a:extLst>
          </p:cNvPr>
          <p:cNvSpPr txBox="1">
            <a:spLocks/>
          </p:cNvSpPr>
          <p:nvPr/>
        </p:nvSpPr>
        <p:spPr>
          <a:xfrm>
            <a:off x="2819400" y="2133600"/>
            <a:ext cx="8610600" cy="1676400"/>
          </a:xfrm>
          <a:prstGeom prst="rect">
            <a:avLst/>
          </a:prstGeom>
          <a:solidFill>
            <a:schemeClr val="tx2"/>
          </a:solidFill>
        </p:spPr>
        <p:txBody>
          <a:bodyPr vert="horz" lIns="91436" tIns="45718" rIns="91436" bIns="45718" rtlCol="0" anchor="ctr">
            <a:normAutofit/>
          </a:bodyPr>
          <a:lstStyle>
            <a:lvl1pPr algn="l" defTabSz="1218845" rtl="0" eaLnBrk="1" latinLnBrk="0" hangingPunct="1">
              <a:spcBef>
                <a:spcPct val="0"/>
              </a:spcBef>
              <a:buNone/>
              <a:defRPr sz="3732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chemeClr val="bg1"/>
                </a:solidFill>
              </a:rPr>
              <a:t>Appendix 4: Microgrids</a:t>
            </a:r>
          </a:p>
        </p:txBody>
      </p:sp>
    </p:spTree>
    <p:extLst>
      <p:ext uri="{BB962C8B-B14F-4D97-AF65-F5344CB8AC3E}">
        <p14:creationId xmlns:p14="http://schemas.microsoft.com/office/powerpoint/2010/main" val="32702791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8CDC1D3-DAB0-4E46-B712-82ADBB4B9121}"/>
              </a:ext>
            </a:extLst>
          </p:cNvPr>
          <p:cNvSpPr/>
          <p:nvPr/>
        </p:nvSpPr>
        <p:spPr>
          <a:xfrm>
            <a:off x="29817" y="0"/>
            <a:ext cx="12192000" cy="6857999"/>
          </a:xfrm>
          <a:prstGeom prst="rect">
            <a:avLst/>
          </a:prstGeom>
          <a:solidFill>
            <a:srgbClr val="9D9D9D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3540BDC-E129-4DEE-9BFD-BC49CDABE5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2700"/>
            <a:ext cx="2055009" cy="6858000"/>
          </a:xfrm>
          <a:prstGeom prst="rect">
            <a:avLst/>
          </a:prstGeom>
        </p:spPr>
      </p:pic>
      <p:sp>
        <p:nvSpPr>
          <p:cNvPr id="110" name="Parallelogram 11">
            <a:extLst>
              <a:ext uri="{FF2B5EF4-FFF2-40B4-BE49-F238E27FC236}">
                <a16:creationId xmlns:a16="http://schemas.microsoft.com/office/drawing/2014/main" id="{DAEA012D-7B60-4B1B-AF8D-570F77323402}"/>
              </a:ext>
            </a:extLst>
          </p:cNvPr>
          <p:cNvSpPr/>
          <p:nvPr/>
        </p:nvSpPr>
        <p:spPr>
          <a:xfrm>
            <a:off x="-24210" y="-58418"/>
            <a:ext cx="2079219" cy="6954518"/>
          </a:xfrm>
          <a:custGeom>
            <a:avLst/>
            <a:gdLst>
              <a:gd name="connsiteX0" fmla="*/ 0 w 6405126"/>
              <a:gd name="connsiteY0" fmla="*/ 6858001 h 6858001"/>
              <a:gd name="connsiteX1" fmla="*/ 1601282 w 6405126"/>
              <a:gd name="connsiteY1" fmla="*/ 0 h 6858001"/>
              <a:gd name="connsiteX2" fmla="*/ 6405126 w 6405126"/>
              <a:gd name="connsiteY2" fmla="*/ 0 h 6858001"/>
              <a:gd name="connsiteX3" fmla="*/ 4803845 w 6405126"/>
              <a:gd name="connsiteY3" fmla="*/ 6858001 h 6858001"/>
              <a:gd name="connsiteX4" fmla="*/ 0 w 6405126"/>
              <a:gd name="connsiteY4" fmla="*/ 6858001 h 6858001"/>
              <a:gd name="connsiteX0" fmla="*/ 0 w 6405126"/>
              <a:gd name="connsiteY0" fmla="*/ 6858001 h 6858001"/>
              <a:gd name="connsiteX1" fmla="*/ 1601282 w 6405126"/>
              <a:gd name="connsiteY1" fmla="*/ 0 h 6858001"/>
              <a:gd name="connsiteX2" fmla="*/ 6405126 w 6405126"/>
              <a:gd name="connsiteY2" fmla="*/ 0 h 6858001"/>
              <a:gd name="connsiteX3" fmla="*/ 4765745 w 6405126"/>
              <a:gd name="connsiteY3" fmla="*/ 6858001 h 6858001"/>
              <a:gd name="connsiteX4" fmla="*/ 0 w 6405126"/>
              <a:gd name="connsiteY4" fmla="*/ 6858001 h 6858001"/>
              <a:gd name="connsiteX0" fmla="*/ 0 w 5922526"/>
              <a:gd name="connsiteY0" fmla="*/ 6908801 h 6908801"/>
              <a:gd name="connsiteX1" fmla="*/ 1601282 w 5922526"/>
              <a:gd name="connsiteY1" fmla="*/ 50800 h 6908801"/>
              <a:gd name="connsiteX2" fmla="*/ 5922526 w 5922526"/>
              <a:gd name="connsiteY2" fmla="*/ 0 h 6908801"/>
              <a:gd name="connsiteX3" fmla="*/ 4765745 w 5922526"/>
              <a:gd name="connsiteY3" fmla="*/ 6908801 h 6908801"/>
              <a:gd name="connsiteX4" fmla="*/ 0 w 5922526"/>
              <a:gd name="connsiteY4" fmla="*/ 6908801 h 6908801"/>
              <a:gd name="connsiteX0" fmla="*/ 0 w 5897126"/>
              <a:gd name="connsiteY0" fmla="*/ 6870701 h 6870701"/>
              <a:gd name="connsiteX1" fmla="*/ 1601282 w 5897126"/>
              <a:gd name="connsiteY1" fmla="*/ 12700 h 6870701"/>
              <a:gd name="connsiteX2" fmla="*/ 5897126 w 5897126"/>
              <a:gd name="connsiteY2" fmla="*/ 0 h 6870701"/>
              <a:gd name="connsiteX3" fmla="*/ 4765745 w 5897126"/>
              <a:gd name="connsiteY3" fmla="*/ 6870701 h 6870701"/>
              <a:gd name="connsiteX4" fmla="*/ 0 w 5897126"/>
              <a:gd name="connsiteY4" fmla="*/ 6870701 h 6870701"/>
              <a:gd name="connsiteX0" fmla="*/ 0 w 4322326"/>
              <a:gd name="connsiteY0" fmla="*/ 6845301 h 6870701"/>
              <a:gd name="connsiteX1" fmla="*/ 26482 w 4322326"/>
              <a:gd name="connsiteY1" fmla="*/ 12700 h 6870701"/>
              <a:gd name="connsiteX2" fmla="*/ 4322326 w 4322326"/>
              <a:gd name="connsiteY2" fmla="*/ 0 h 6870701"/>
              <a:gd name="connsiteX3" fmla="*/ 3190945 w 4322326"/>
              <a:gd name="connsiteY3" fmla="*/ 6870701 h 6870701"/>
              <a:gd name="connsiteX4" fmla="*/ 0 w 4322326"/>
              <a:gd name="connsiteY4" fmla="*/ 6845301 h 6870701"/>
              <a:gd name="connsiteX0" fmla="*/ 0 w 4322326"/>
              <a:gd name="connsiteY0" fmla="*/ 6845301 h 6870701"/>
              <a:gd name="connsiteX1" fmla="*/ 26482 w 4322326"/>
              <a:gd name="connsiteY1" fmla="*/ 25400 h 6870701"/>
              <a:gd name="connsiteX2" fmla="*/ 4322326 w 4322326"/>
              <a:gd name="connsiteY2" fmla="*/ 0 h 6870701"/>
              <a:gd name="connsiteX3" fmla="*/ 3190945 w 4322326"/>
              <a:gd name="connsiteY3" fmla="*/ 6870701 h 6870701"/>
              <a:gd name="connsiteX4" fmla="*/ 0 w 4322326"/>
              <a:gd name="connsiteY4" fmla="*/ 6845301 h 6870701"/>
              <a:gd name="connsiteX0" fmla="*/ 0 w 4322326"/>
              <a:gd name="connsiteY0" fmla="*/ 6845301 h 6870701"/>
              <a:gd name="connsiteX1" fmla="*/ 45719 w 4322326"/>
              <a:gd name="connsiteY1" fmla="*/ 45719 h 6870701"/>
              <a:gd name="connsiteX2" fmla="*/ 4322326 w 4322326"/>
              <a:gd name="connsiteY2" fmla="*/ 0 h 6870701"/>
              <a:gd name="connsiteX3" fmla="*/ 3190945 w 4322326"/>
              <a:gd name="connsiteY3" fmla="*/ 6870701 h 6870701"/>
              <a:gd name="connsiteX4" fmla="*/ 0 w 4322326"/>
              <a:gd name="connsiteY4" fmla="*/ 6845301 h 6870701"/>
              <a:gd name="connsiteX0" fmla="*/ 45719 w 4368045"/>
              <a:gd name="connsiteY0" fmla="*/ 6845301 h 6870701"/>
              <a:gd name="connsiteX1" fmla="*/ 0 w 4368045"/>
              <a:gd name="connsiteY1" fmla="*/ 45719 h 6870701"/>
              <a:gd name="connsiteX2" fmla="*/ 4368045 w 4368045"/>
              <a:gd name="connsiteY2" fmla="*/ 0 h 6870701"/>
              <a:gd name="connsiteX3" fmla="*/ 3236664 w 4368045"/>
              <a:gd name="connsiteY3" fmla="*/ 6870701 h 6870701"/>
              <a:gd name="connsiteX4" fmla="*/ 45719 w 4368045"/>
              <a:gd name="connsiteY4" fmla="*/ 6845301 h 6870701"/>
              <a:gd name="connsiteX0" fmla="*/ 45719 w 4368045"/>
              <a:gd name="connsiteY0" fmla="*/ 6845301 h 6921594"/>
              <a:gd name="connsiteX1" fmla="*/ 0 w 4368045"/>
              <a:gd name="connsiteY1" fmla="*/ 45719 h 6921594"/>
              <a:gd name="connsiteX2" fmla="*/ 4368045 w 4368045"/>
              <a:gd name="connsiteY2" fmla="*/ 0 h 6921594"/>
              <a:gd name="connsiteX3" fmla="*/ 2132574 w 4368045"/>
              <a:gd name="connsiteY3" fmla="*/ 6921594 h 6921594"/>
              <a:gd name="connsiteX4" fmla="*/ 45719 w 4368045"/>
              <a:gd name="connsiteY4" fmla="*/ 6845301 h 6921594"/>
              <a:gd name="connsiteX0" fmla="*/ 0 w 4322326"/>
              <a:gd name="connsiteY0" fmla="*/ 6845301 h 6921594"/>
              <a:gd name="connsiteX1" fmla="*/ 51459 w 4322326"/>
              <a:gd name="connsiteY1" fmla="*/ 45804 h 6921594"/>
              <a:gd name="connsiteX2" fmla="*/ 4322326 w 4322326"/>
              <a:gd name="connsiteY2" fmla="*/ 0 h 6921594"/>
              <a:gd name="connsiteX3" fmla="*/ 2086855 w 4322326"/>
              <a:gd name="connsiteY3" fmla="*/ 6921594 h 6921594"/>
              <a:gd name="connsiteX4" fmla="*/ 0 w 4322326"/>
              <a:gd name="connsiteY4" fmla="*/ 6845301 h 6921594"/>
              <a:gd name="connsiteX0" fmla="*/ 97178 w 4419504"/>
              <a:gd name="connsiteY0" fmla="*/ 6891105 h 6967398"/>
              <a:gd name="connsiteX1" fmla="*/ 0 w 4419504"/>
              <a:gd name="connsiteY1" fmla="*/ 0 h 6967398"/>
              <a:gd name="connsiteX2" fmla="*/ 4419504 w 4419504"/>
              <a:gd name="connsiteY2" fmla="*/ 45804 h 6967398"/>
              <a:gd name="connsiteX3" fmla="*/ 2184033 w 4419504"/>
              <a:gd name="connsiteY3" fmla="*/ 6967398 h 6967398"/>
              <a:gd name="connsiteX4" fmla="*/ 97178 w 4419504"/>
              <a:gd name="connsiteY4" fmla="*/ 6891105 h 6967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19504" h="6967398">
                <a:moveTo>
                  <a:pt x="97178" y="6891105"/>
                </a:moveTo>
                <a:lnTo>
                  <a:pt x="0" y="0"/>
                </a:lnTo>
                <a:lnTo>
                  <a:pt x="4419504" y="45804"/>
                </a:lnTo>
                <a:lnTo>
                  <a:pt x="2184033" y="6967398"/>
                </a:lnTo>
                <a:lnTo>
                  <a:pt x="97178" y="6891105"/>
                </a:lnTo>
                <a:close/>
              </a:path>
            </a:pathLst>
          </a:custGeom>
          <a:solidFill>
            <a:srgbClr val="ECECEC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AC721AD-961D-4AA5-85F0-64B0B9118038}"/>
              </a:ext>
            </a:extLst>
          </p:cNvPr>
          <p:cNvSpPr txBox="1">
            <a:spLocks/>
          </p:cNvSpPr>
          <p:nvPr/>
        </p:nvSpPr>
        <p:spPr>
          <a:xfrm>
            <a:off x="3352800" y="1058193"/>
            <a:ext cx="8407400" cy="715961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 algn="l" defTabSz="1218845" rtl="0" eaLnBrk="1" latinLnBrk="0" hangingPunct="1">
              <a:spcBef>
                <a:spcPct val="0"/>
              </a:spcBef>
              <a:buNone/>
              <a:defRPr sz="3732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CD464B74-4E38-4139-AFB1-3A98FE18B47C}"/>
              </a:ext>
            </a:extLst>
          </p:cNvPr>
          <p:cNvSpPr txBox="1">
            <a:spLocks/>
          </p:cNvSpPr>
          <p:nvPr/>
        </p:nvSpPr>
        <p:spPr>
          <a:xfrm>
            <a:off x="2079218" y="209710"/>
            <a:ext cx="9960381" cy="715961"/>
          </a:xfrm>
          <a:prstGeom prst="rect">
            <a:avLst/>
          </a:prstGeom>
          <a:solidFill>
            <a:schemeClr val="tx2"/>
          </a:solidFill>
        </p:spPr>
        <p:txBody>
          <a:bodyPr vert="horz" lIns="685800" tIns="45718" rIns="91436" bIns="45718" rtlCol="0" anchor="ctr">
            <a:normAutofit fontScale="85000" lnSpcReduction="10000"/>
          </a:bodyPr>
          <a:lstStyle>
            <a:lvl1pPr algn="l" defTabSz="1218845" rtl="0" eaLnBrk="1" latinLnBrk="0" hangingPunct="1">
              <a:spcBef>
                <a:spcPct val="0"/>
              </a:spcBef>
              <a:buNone/>
              <a:defRPr sz="3732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</a:rPr>
              <a:t>Distributed Generation:</a:t>
            </a:r>
            <a:r>
              <a:rPr lang="en-US" sz="4000" dirty="0">
                <a:solidFill>
                  <a:schemeClr val="bg1"/>
                </a:solidFill>
              </a:rPr>
              <a:t> Other Explored Options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2287385-1562-47EF-8CA6-49CB4B0E9B2A}"/>
              </a:ext>
            </a:extLst>
          </p:cNvPr>
          <p:cNvGrpSpPr/>
          <p:nvPr/>
        </p:nvGrpSpPr>
        <p:grpSpPr>
          <a:xfrm>
            <a:off x="2079068" y="1176259"/>
            <a:ext cx="5921931" cy="517155"/>
            <a:chOff x="3573272" y="1082466"/>
            <a:chExt cx="8466328" cy="726149"/>
          </a:xfrm>
        </p:grpSpPr>
        <p:sp>
          <p:nvSpPr>
            <p:cNvPr id="13" name="Title 2">
              <a:extLst>
                <a:ext uri="{FF2B5EF4-FFF2-40B4-BE49-F238E27FC236}">
                  <a16:creationId xmlns:a16="http://schemas.microsoft.com/office/drawing/2014/main" id="{94566B63-6C89-421D-8A4A-D918DBFF8F9A}"/>
                </a:ext>
              </a:extLst>
            </p:cNvPr>
            <p:cNvSpPr txBox="1">
              <a:spLocks/>
            </p:cNvSpPr>
            <p:nvPr/>
          </p:nvSpPr>
          <p:spPr>
            <a:xfrm>
              <a:off x="3573272" y="1092654"/>
              <a:ext cx="8466328" cy="715961"/>
            </a:xfrm>
            <a:prstGeom prst="rect">
              <a:avLst/>
            </a:prstGeom>
            <a:solidFill>
              <a:schemeClr val="tx2"/>
            </a:solidFill>
          </p:spPr>
          <p:txBody>
            <a:bodyPr vert="horz" lIns="457200" tIns="45718" rIns="91436" bIns="45718" rtlCol="0" anchor="ctr">
              <a:normAutofit fontScale="77500" lnSpcReduction="20000"/>
            </a:bodyPr>
            <a:lstStyle>
              <a:lvl1pPr algn="l" defTabSz="1218845" rtl="0" eaLnBrk="1" latinLnBrk="0" hangingPunct="1">
                <a:spcBef>
                  <a:spcPct val="0"/>
                </a:spcBef>
                <a:buNone/>
                <a:defRPr sz="3732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sz="4000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C93BDC8-8A3D-42EB-8D62-F03245C7BFCA}"/>
                </a:ext>
              </a:extLst>
            </p:cNvPr>
            <p:cNvSpPr txBox="1"/>
            <p:nvPr/>
          </p:nvSpPr>
          <p:spPr>
            <a:xfrm>
              <a:off x="3588025" y="1082466"/>
              <a:ext cx="8348868" cy="665738"/>
            </a:xfrm>
            <a:prstGeom prst="rect">
              <a:avLst/>
            </a:prstGeom>
            <a:noFill/>
          </p:spPr>
          <p:txBody>
            <a:bodyPr wrap="square" lIns="274320" rtlCol="0" anchor="ctr">
              <a:noAutofit/>
            </a:bodyPr>
            <a:lstStyle>
              <a:defPPr>
                <a:defRPr lang="en-US"/>
              </a:defPPr>
              <a:lvl1pPr algn="ctr">
                <a:defRPr sz="36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dirty="0"/>
                <a:t>Tourism Corridor Microgrid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26958B5E-3E34-484C-A89B-E5C521219D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9069" y="2176689"/>
            <a:ext cx="9928937" cy="34977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597E12-DA5C-4CF7-AFAA-ADFB2AF1E9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3795" y="6067860"/>
            <a:ext cx="5492959" cy="33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8412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CC3632-F751-41BF-B1D9-EA0620335C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1030921"/>
            <a:ext cx="10054719" cy="5727099"/>
          </a:xfrm>
          <a:prstGeom prst="rect">
            <a:avLst/>
          </a:prstGeo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82772856-DDEA-4B47-BCAE-7ABAEE20329C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12192000" cy="715961"/>
          </a:xfrm>
          <a:prstGeom prst="rect">
            <a:avLst/>
          </a:prstGeom>
          <a:solidFill>
            <a:schemeClr val="tx2"/>
          </a:solidFill>
        </p:spPr>
        <p:txBody>
          <a:bodyPr vert="horz" lIns="685800" tIns="45718" rIns="91436" bIns="45718" rtlCol="0" anchor="ctr">
            <a:normAutofit/>
          </a:bodyPr>
          <a:lstStyle>
            <a:lvl1pPr algn="l" defTabSz="1218845" rtl="0" eaLnBrk="1" latinLnBrk="0" hangingPunct="1">
              <a:spcBef>
                <a:spcPct val="0"/>
              </a:spcBef>
              <a:buNone/>
              <a:defRPr sz="3732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solidFill>
                  <a:schemeClr val="bg1"/>
                </a:solidFill>
              </a:rPr>
              <a:t>Exploration of a Tourism Corridor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21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0F3933A-7C0D-42EA-8165-ED33252C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992"/>
            <a:ext cx="2015231" cy="684600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2BD0B13-304F-4A47-BD4E-F14E0DE4F60B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9D9D9D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9A78A16-E2C6-4D6F-9F82-75CAB470FB08}"/>
              </a:ext>
            </a:extLst>
          </p:cNvPr>
          <p:cNvSpPr/>
          <p:nvPr/>
        </p:nvSpPr>
        <p:spPr>
          <a:xfrm>
            <a:off x="29817" y="17952"/>
            <a:ext cx="12192000" cy="6857999"/>
          </a:xfrm>
          <a:prstGeom prst="rect">
            <a:avLst/>
          </a:prstGeom>
          <a:solidFill>
            <a:srgbClr val="9D9D9D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Parallelogram 11">
            <a:extLst>
              <a:ext uri="{FF2B5EF4-FFF2-40B4-BE49-F238E27FC236}">
                <a16:creationId xmlns:a16="http://schemas.microsoft.com/office/drawing/2014/main" id="{3825E95C-9DBD-4F86-9355-549F353E9041}"/>
              </a:ext>
            </a:extLst>
          </p:cNvPr>
          <p:cNvSpPr/>
          <p:nvPr/>
        </p:nvSpPr>
        <p:spPr>
          <a:xfrm>
            <a:off x="0" y="-2"/>
            <a:ext cx="2015231" cy="6875953"/>
          </a:xfrm>
          <a:custGeom>
            <a:avLst/>
            <a:gdLst>
              <a:gd name="connsiteX0" fmla="*/ 0 w 6405126"/>
              <a:gd name="connsiteY0" fmla="*/ 6858001 h 6858001"/>
              <a:gd name="connsiteX1" fmla="*/ 1601282 w 6405126"/>
              <a:gd name="connsiteY1" fmla="*/ 0 h 6858001"/>
              <a:gd name="connsiteX2" fmla="*/ 6405126 w 6405126"/>
              <a:gd name="connsiteY2" fmla="*/ 0 h 6858001"/>
              <a:gd name="connsiteX3" fmla="*/ 4803845 w 6405126"/>
              <a:gd name="connsiteY3" fmla="*/ 6858001 h 6858001"/>
              <a:gd name="connsiteX4" fmla="*/ 0 w 6405126"/>
              <a:gd name="connsiteY4" fmla="*/ 6858001 h 6858001"/>
              <a:gd name="connsiteX0" fmla="*/ 0 w 6405126"/>
              <a:gd name="connsiteY0" fmla="*/ 6858001 h 6858001"/>
              <a:gd name="connsiteX1" fmla="*/ 1601282 w 6405126"/>
              <a:gd name="connsiteY1" fmla="*/ 0 h 6858001"/>
              <a:gd name="connsiteX2" fmla="*/ 6405126 w 6405126"/>
              <a:gd name="connsiteY2" fmla="*/ 0 h 6858001"/>
              <a:gd name="connsiteX3" fmla="*/ 4765745 w 6405126"/>
              <a:gd name="connsiteY3" fmla="*/ 6858001 h 6858001"/>
              <a:gd name="connsiteX4" fmla="*/ 0 w 6405126"/>
              <a:gd name="connsiteY4" fmla="*/ 6858001 h 6858001"/>
              <a:gd name="connsiteX0" fmla="*/ 0 w 5922526"/>
              <a:gd name="connsiteY0" fmla="*/ 6908801 h 6908801"/>
              <a:gd name="connsiteX1" fmla="*/ 1601282 w 5922526"/>
              <a:gd name="connsiteY1" fmla="*/ 50800 h 6908801"/>
              <a:gd name="connsiteX2" fmla="*/ 5922526 w 5922526"/>
              <a:gd name="connsiteY2" fmla="*/ 0 h 6908801"/>
              <a:gd name="connsiteX3" fmla="*/ 4765745 w 5922526"/>
              <a:gd name="connsiteY3" fmla="*/ 6908801 h 6908801"/>
              <a:gd name="connsiteX4" fmla="*/ 0 w 5922526"/>
              <a:gd name="connsiteY4" fmla="*/ 6908801 h 6908801"/>
              <a:gd name="connsiteX0" fmla="*/ 0 w 5897126"/>
              <a:gd name="connsiteY0" fmla="*/ 6870701 h 6870701"/>
              <a:gd name="connsiteX1" fmla="*/ 1601282 w 5897126"/>
              <a:gd name="connsiteY1" fmla="*/ 12700 h 6870701"/>
              <a:gd name="connsiteX2" fmla="*/ 5897126 w 5897126"/>
              <a:gd name="connsiteY2" fmla="*/ 0 h 6870701"/>
              <a:gd name="connsiteX3" fmla="*/ 4765745 w 5897126"/>
              <a:gd name="connsiteY3" fmla="*/ 6870701 h 6870701"/>
              <a:gd name="connsiteX4" fmla="*/ 0 w 5897126"/>
              <a:gd name="connsiteY4" fmla="*/ 6870701 h 6870701"/>
              <a:gd name="connsiteX0" fmla="*/ 0 w 4322326"/>
              <a:gd name="connsiteY0" fmla="*/ 6845301 h 6870701"/>
              <a:gd name="connsiteX1" fmla="*/ 26482 w 4322326"/>
              <a:gd name="connsiteY1" fmla="*/ 12700 h 6870701"/>
              <a:gd name="connsiteX2" fmla="*/ 4322326 w 4322326"/>
              <a:gd name="connsiteY2" fmla="*/ 0 h 6870701"/>
              <a:gd name="connsiteX3" fmla="*/ 3190945 w 4322326"/>
              <a:gd name="connsiteY3" fmla="*/ 6870701 h 6870701"/>
              <a:gd name="connsiteX4" fmla="*/ 0 w 4322326"/>
              <a:gd name="connsiteY4" fmla="*/ 6845301 h 6870701"/>
              <a:gd name="connsiteX0" fmla="*/ 0 w 4322326"/>
              <a:gd name="connsiteY0" fmla="*/ 6845301 h 6870701"/>
              <a:gd name="connsiteX1" fmla="*/ 26482 w 4322326"/>
              <a:gd name="connsiteY1" fmla="*/ 25400 h 6870701"/>
              <a:gd name="connsiteX2" fmla="*/ 4322326 w 4322326"/>
              <a:gd name="connsiteY2" fmla="*/ 0 h 6870701"/>
              <a:gd name="connsiteX3" fmla="*/ 3190945 w 4322326"/>
              <a:gd name="connsiteY3" fmla="*/ 6870701 h 6870701"/>
              <a:gd name="connsiteX4" fmla="*/ 0 w 4322326"/>
              <a:gd name="connsiteY4" fmla="*/ 6845301 h 6870701"/>
              <a:gd name="connsiteX0" fmla="*/ 0 w 4322326"/>
              <a:gd name="connsiteY0" fmla="*/ 6845301 h 6870701"/>
              <a:gd name="connsiteX1" fmla="*/ 45719 w 4322326"/>
              <a:gd name="connsiteY1" fmla="*/ 45719 h 6870701"/>
              <a:gd name="connsiteX2" fmla="*/ 4322326 w 4322326"/>
              <a:gd name="connsiteY2" fmla="*/ 0 h 6870701"/>
              <a:gd name="connsiteX3" fmla="*/ 3190945 w 4322326"/>
              <a:gd name="connsiteY3" fmla="*/ 6870701 h 6870701"/>
              <a:gd name="connsiteX4" fmla="*/ 0 w 4322326"/>
              <a:gd name="connsiteY4" fmla="*/ 6845301 h 6870701"/>
              <a:gd name="connsiteX0" fmla="*/ 45719 w 4368045"/>
              <a:gd name="connsiteY0" fmla="*/ 6845301 h 6870701"/>
              <a:gd name="connsiteX1" fmla="*/ 0 w 4368045"/>
              <a:gd name="connsiteY1" fmla="*/ 45719 h 6870701"/>
              <a:gd name="connsiteX2" fmla="*/ 4368045 w 4368045"/>
              <a:gd name="connsiteY2" fmla="*/ 0 h 6870701"/>
              <a:gd name="connsiteX3" fmla="*/ 3236664 w 4368045"/>
              <a:gd name="connsiteY3" fmla="*/ 6870701 h 6870701"/>
              <a:gd name="connsiteX4" fmla="*/ 45719 w 4368045"/>
              <a:gd name="connsiteY4" fmla="*/ 6845301 h 6870701"/>
              <a:gd name="connsiteX0" fmla="*/ 45719 w 4368045"/>
              <a:gd name="connsiteY0" fmla="*/ 6845301 h 6890976"/>
              <a:gd name="connsiteX1" fmla="*/ 0 w 4368045"/>
              <a:gd name="connsiteY1" fmla="*/ 45719 h 6890976"/>
              <a:gd name="connsiteX2" fmla="*/ 4368045 w 4368045"/>
              <a:gd name="connsiteY2" fmla="*/ 0 h 6890976"/>
              <a:gd name="connsiteX3" fmla="*/ 2932916 w 4368045"/>
              <a:gd name="connsiteY3" fmla="*/ 6890976 h 6890976"/>
              <a:gd name="connsiteX4" fmla="*/ 45719 w 4368045"/>
              <a:gd name="connsiteY4" fmla="*/ 6845301 h 6890976"/>
              <a:gd name="connsiteX0" fmla="*/ 45719 w 4368045"/>
              <a:gd name="connsiteY0" fmla="*/ 6814889 h 6860564"/>
              <a:gd name="connsiteX1" fmla="*/ 0 w 4368045"/>
              <a:gd name="connsiteY1" fmla="*/ 15307 h 6860564"/>
              <a:gd name="connsiteX2" fmla="*/ 4368045 w 4368045"/>
              <a:gd name="connsiteY2" fmla="*/ 0 h 6860564"/>
              <a:gd name="connsiteX3" fmla="*/ 2932916 w 4368045"/>
              <a:gd name="connsiteY3" fmla="*/ 6860564 h 6860564"/>
              <a:gd name="connsiteX4" fmla="*/ 45719 w 4368045"/>
              <a:gd name="connsiteY4" fmla="*/ 6814889 h 6860564"/>
              <a:gd name="connsiteX0" fmla="*/ 45719 w 4368045"/>
              <a:gd name="connsiteY0" fmla="*/ 6845301 h 6860564"/>
              <a:gd name="connsiteX1" fmla="*/ 0 w 4368045"/>
              <a:gd name="connsiteY1" fmla="*/ 15307 h 6860564"/>
              <a:gd name="connsiteX2" fmla="*/ 4368045 w 4368045"/>
              <a:gd name="connsiteY2" fmla="*/ 0 h 6860564"/>
              <a:gd name="connsiteX3" fmla="*/ 2932916 w 4368045"/>
              <a:gd name="connsiteY3" fmla="*/ 6860564 h 6860564"/>
              <a:gd name="connsiteX4" fmla="*/ 45719 w 4368045"/>
              <a:gd name="connsiteY4" fmla="*/ 6845301 h 6860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8045" h="6860564">
                <a:moveTo>
                  <a:pt x="45719" y="6845301"/>
                </a:moveTo>
                <a:lnTo>
                  <a:pt x="0" y="15307"/>
                </a:lnTo>
                <a:lnTo>
                  <a:pt x="4368045" y="0"/>
                </a:lnTo>
                <a:lnTo>
                  <a:pt x="2932916" y="6860564"/>
                </a:lnTo>
                <a:lnTo>
                  <a:pt x="45719" y="6845301"/>
                </a:lnTo>
                <a:close/>
              </a:path>
            </a:pathLst>
          </a:custGeom>
          <a:solidFill>
            <a:srgbClr val="D4D4D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193A2558-9AFC-4D24-8DDE-7E1EB3492578}"/>
              </a:ext>
            </a:extLst>
          </p:cNvPr>
          <p:cNvSpPr txBox="1">
            <a:spLocks/>
          </p:cNvSpPr>
          <p:nvPr/>
        </p:nvSpPr>
        <p:spPr>
          <a:xfrm>
            <a:off x="2819400" y="2133600"/>
            <a:ext cx="8610600" cy="1676400"/>
          </a:xfrm>
          <a:prstGeom prst="rect">
            <a:avLst/>
          </a:prstGeom>
          <a:solidFill>
            <a:schemeClr val="tx2"/>
          </a:solidFill>
        </p:spPr>
        <p:txBody>
          <a:bodyPr vert="horz" lIns="91436" tIns="45718" rIns="91436" bIns="45718" rtlCol="0" anchor="ctr">
            <a:normAutofit/>
          </a:bodyPr>
          <a:lstStyle>
            <a:lvl1pPr algn="l" defTabSz="1218845" rtl="0" eaLnBrk="1" latinLnBrk="0" hangingPunct="1">
              <a:spcBef>
                <a:spcPct val="0"/>
              </a:spcBef>
              <a:buNone/>
              <a:defRPr sz="3732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chemeClr val="bg1"/>
                </a:solidFill>
              </a:rPr>
              <a:t>Appendix 5: Human Resiliency</a:t>
            </a:r>
          </a:p>
        </p:txBody>
      </p:sp>
    </p:spTree>
    <p:extLst>
      <p:ext uri="{BB962C8B-B14F-4D97-AF65-F5344CB8AC3E}">
        <p14:creationId xmlns:p14="http://schemas.microsoft.com/office/powerpoint/2010/main" val="17732889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84C5CA-3852-4AE9-A6F5-DAB64232EE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27" y="-2"/>
            <a:ext cx="2495941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2BD0B13-304F-4A47-BD4E-F14E0DE4F60B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9D9D9D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9A78A16-E2C6-4D6F-9F82-75CAB470FB08}"/>
              </a:ext>
            </a:extLst>
          </p:cNvPr>
          <p:cNvSpPr/>
          <p:nvPr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9D9D9D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Parallelogram 11">
            <a:extLst>
              <a:ext uri="{FF2B5EF4-FFF2-40B4-BE49-F238E27FC236}">
                <a16:creationId xmlns:a16="http://schemas.microsoft.com/office/drawing/2014/main" id="{3825E95C-9DBD-4F86-9355-549F353E9041}"/>
              </a:ext>
            </a:extLst>
          </p:cNvPr>
          <p:cNvSpPr/>
          <p:nvPr/>
        </p:nvSpPr>
        <p:spPr>
          <a:xfrm>
            <a:off x="9822" y="-12679"/>
            <a:ext cx="2271365" cy="6875953"/>
          </a:xfrm>
          <a:custGeom>
            <a:avLst/>
            <a:gdLst>
              <a:gd name="connsiteX0" fmla="*/ 0 w 6405126"/>
              <a:gd name="connsiteY0" fmla="*/ 6858001 h 6858001"/>
              <a:gd name="connsiteX1" fmla="*/ 1601282 w 6405126"/>
              <a:gd name="connsiteY1" fmla="*/ 0 h 6858001"/>
              <a:gd name="connsiteX2" fmla="*/ 6405126 w 6405126"/>
              <a:gd name="connsiteY2" fmla="*/ 0 h 6858001"/>
              <a:gd name="connsiteX3" fmla="*/ 4803845 w 6405126"/>
              <a:gd name="connsiteY3" fmla="*/ 6858001 h 6858001"/>
              <a:gd name="connsiteX4" fmla="*/ 0 w 6405126"/>
              <a:gd name="connsiteY4" fmla="*/ 6858001 h 6858001"/>
              <a:gd name="connsiteX0" fmla="*/ 0 w 6405126"/>
              <a:gd name="connsiteY0" fmla="*/ 6858001 h 6858001"/>
              <a:gd name="connsiteX1" fmla="*/ 1601282 w 6405126"/>
              <a:gd name="connsiteY1" fmla="*/ 0 h 6858001"/>
              <a:gd name="connsiteX2" fmla="*/ 6405126 w 6405126"/>
              <a:gd name="connsiteY2" fmla="*/ 0 h 6858001"/>
              <a:gd name="connsiteX3" fmla="*/ 4765745 w 6405126"/>
              <a:gd name="connsiteY3" fmla="*/ 6858001 h 6858001"/>
              <a:gd name="connsiteX4" fmla="*/ 0 w 6405126"/>
              <a:gd name="connsiteY4" fmla="*/ 6858001 h 6858001"/>
              <a:gd name="connsiteX0" fmla="*/ 0 w 5922526"/>
              <a:gd name="connsiteY0" fmla="*/ 6908801 h 6908801"/>
              <a:gd name="connsiteX1" fmla="*/ 1601282 w 5922526"/>
              <a:gd name="connsiteY1" fmla="*/ 50800 h 6908801"/>
              <a:gd name="connsiteX2" fmla="*/ 5922526 w 5922526"/>
              <a:gd name="connsiteY2" fmla="*/ 0 h 6908801"/>
              <a:gd name="connsiteX3" fmla="*/ 4765745 w 5922526"/>
              <a:gd name="connsiteY3" fmla="*/ 6908801 h 6908801"/>
              <a:gd name="connsiteX4" fmla="*/ 0 w 5922526"/>
              <a:gd name="connsiteY4" fmla="*/ 6908801 h 6908801"/>
              <a:gd name="connsiteX0" fmla="*/ 0 w 5897126"/>
              <a:gd name="connsiteY0" fmla="*/ 6870701 h 6870701"/>
              <a:gd name="connsiteX1" fmla="*/ 1601282 w 5897126"/>
              <a:gd name="connsiteY1" fmla="*/ 12700 h 6870701"/>
              <a:gd name="connsiteX2" fmla="*/ 5897126 w 5897126"/>
              <a:gd name="connsiteY2" fmla="*/ 0 h 6870701"/>
              <a:gd name="connsiteX3" fmla="*/ 4765745 w 5897126"/>
              <a:gd name="connsiteY3" fmla="*/ 6870701 h 6870701"/>
              <a:gd name="connsiteX4" fmla="*/ 0 w 5897126"/>
              <a:gd name="connsiteY4" fmla="*/ 6870701 h 6870701"/>
              <a:gd name="connsiteX0" fmla="*/ 0 w 4322326"/>
              <a:gd name="connsiteY0" fmla="*/ 6845301 h 6870701"/>
              <a:gd name="connsiteX1" fmla="*/ 26482 w 4322326"/>
              <a:gd name="connsiteY1" fmla="*/ 12700 h 6870701"/>
              <a:gd name="connsiteX2" fmla="*/ 4322326 w 4322326"/>
              <a:gd name="connsiteY2" fmla="*/ 0 h 6870701"/>
              <a:gd name="connsiteX3" fmla="*/ 3190945 w 4322326"/>
              <a:gd name="connsiteY3" fmla="*/ 6870701 h 6870701"/>
              <a:gd name="connsiteX4" fmla="*/ 0 w 4322326"/>
              <a:gd name="connsiteY4" fmla="*/ 6845301 h 6870701"/>
              <a:gd name="connsiteX0" fmla="*/ 0 w 4322326"/>
              <a:gd name="connsiteY0" fmla="*/ 6845301 h 6870701"/>
              <a:gd name="connsiteX1" fmla="*/ 26482 w 4322326"/>
              <a:gd name="connsiteY1" fmla="*/ 25400 h 6870701"/>
              <a:gd name="connsiteX2" fmla="*/ 4322326 w 4322326"/>
              <a:gd name="connsiteY2" fmla="*/ 0 h 6870701"/>
              <a:gd name="connsiteX3" fmla="*/ 3190945 w 4322326"/>
              <a:gd name="connsiteY3" fmla="*/ 6870701 h 6870701"/>
              <a:gd name="connsiteX4" fmla="*/ 0 w 4322326"/>
              <a:gd name="connsiteY4" fmla="*/ 6845301 h 6870701"/>
              <a:gd name="connsiteX0" fmla="*/ 0 w 4322326"/>
              <a:gd name="connsiteY0" fmla="*/ 6845301 h 6870701"/>
              <a:gd name="connsiteX1" fmla="*/ 45719 w 4322326"/>
              <a:gd name="connsiteY1" fmla="*/ 45719 h 6870701"/>
              <a:gd name="connsiteX2" fmla="*/ 4322326 w 4322326"/>
              <a:gd name="connsiteY2" fmla="*/ 0 h 6870701"/>
              <a:gd name="connsiteX3" fmla="*/ 3190945 w 4322326"/>
              <a:gd name="connsiteY3" fmla="*/ 6870701 h 6870701"/>
              <a:gd name="connsiteX4" fmla="*/ 0 w 4322326"/>
              <a:gd name="connsiteY4" fmla="*/ 6845301 h 6870701"/>
              <a:gd name="connsiteX0" fmla="*/ 45719 w 4368045"/>
              <a:gd name="connsiteY0" fmla="*/ 6845301 h 6870701"/>
              <a:gd name="connsiteX1" fmla="*/ 0 w 4368045"/>
              <a:gd name="connsiteY1" fmla="*/ 45719 h 6870701"/>
              <a:gd name="connsiteX2" fmla="*/ 4368045 w 4368045"/>
              <a:gd name="connsiteY2" fmla="*/ 0 h 6870701"/>
              <a:gd name="connsiteX3" fmla="*/ 3236664 w 4368045"/>
              <a:gd name="connsiteY3" fmla="*/ 6870701 h 6870701"/>
              <a:gd name="connsiteX4" fmla="*/ 45719 w 4368045"/>
              <a:gd name="connsiteY4" fmla="*/ 6845301 h 6870701"/>
              <a:gd name="connsiteX0" fmla="*/ 45719 w 4368045"/>
              <a:gd name="connsiteY0" fmla="*/ 6845301 h 6890976"/>
              <a:gd name="connsiteX1" fmla="*/ 0 w 4368045"/>
              <a:gd name="connsiteY1" fmla="*/ 45719 h 6890976"/>
              <a:gd name="connsiteX2" fmla="*/ 4368045 w 4368045"/>
              <a:gd name="connsiteY2" fmla="*/ 0 h 6890976"/>
              <a:gd name="connsiteX3" fmla="*/ 2932916 w 4368045"/>
              <a:gd name="connsiteY3" fmla="*/ 6890976 h 6890976"/>
              <a:gd name="connsiteX4" fmla="*/ 45719 w 4368045"/>
              <a:gd name="connsiteY4" fmla="*/ 6845301 h 6890976"/>
              <a:gd name="connsiteX0" fmla="*/ 45719 w 4368045"/>
              <a:gd name="connsiteY0" fmla="*/ 6814889 h 6860564"/>
              <a:gd name="connsiteX1" fmla="*/ 0 w 4368045"/>
              <a:gd name="connsiteY1" fmla="*/ 15307 h 6860564"/>
              <a:gd name="connsiteX2" fmla="*/ 4368045 w 4368045"/>
              <a:gd name="connsiteY2" fmla="*/ 0 h 6860564"/>
              <a:gd name="connsiteX3" fmla="*/ 2932916 w 4368045"/>
              <a:gd name="connsiteY3" fmla="*/ 6860564 h 6860564"/>
              <a:gd name="connsiteX4" fmla="*/ 45719 w 4368045"/>
              <a:gd name="connsiteY4" fmla="*/ 6814889 h 6860564"/>
              <a:gd name="connsiteX0" fmla="*/ 45719 w 4368045"/>
              <a:gd name="connsiteY0" fmla="*/ 6845301 h 6860564"/>
              <a:gd name="connsiteX1" fmla="*/ 0 w 4368045"/>
              <a:gd name="connsiteY1" fmla="*/ 15307 h 6860564"/>
              <a:gd name="connsiteX2" fmla="*/ 4368045 w 4368045"/>
              <a:gd name="connsiteY2" fmla="*/ 0 h 6860564"/>
              <a:gd name="connsiteX3" fmla="*/ 2932916 w 4368045"/>
              <a:gd name="connsiteY3" fmla="*/ 6860564 h 6860564"/>
              <a:gd name="connsiteX4" fmla="*/ 45719 w 4368045"/>
              <a:gd name="connsiteY4" fmla="*/ 6845301 h 6860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8045" h="6860564">
                <a:moveTo>
                  <a:pt x="45719" y="6845301"/>
                </a:moveTo>
                <a:lnTo>
                  <a:pt x="0" y="15307"/>
                </a:lnTo>
                <a:lnTo>
                  <a:pt x="4368045" y="0"/>
                </a:lnTo>
                <a:lnTo>
                  <a:pt x="2932916" y="6860564"/>
                </a:lnTo>
                <a:lnTo>
                  <a:pt x="45719" y="6845301"/>
                </a:lnTo>
                <a:close/>
              </a:path>
            </a:pathLst>
          </a:custGeom>
          <a:solidFill>
            <a:srgbClr val="D4D4D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E71B5719-786C-485E-B999-2E42D0C98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715961"/>
          </a:xfrm>
          <a:solidFill>
            <a:schemeClr val="tx2"/>
          </a:solidFill>
        </p:spPr>
        <p:txBody>
          <a:bodyPr/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T&amp;D Emergency Restoration Costs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DCE397C4-3DB3-4456-846C-ADCD658507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7034642"/>
              </p:ext>
            </p:extLst>
          </p:nvPr>
        </p:nvGraphicFramePr>
        <p:xfrm>
          <a:off x="2768600" y="838200"/>
          <a:ext cx="8128000" cy="6155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62555559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1029691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3200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$30/day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755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Lodging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$75/day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2426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Daily wage – 10 </a:t>
                      </a:r>
                      <a:r>
                        <a:rPr lang="en-US" dirty="0" err="1"/>
                        <a:t>hr</a:t>
                      </a:r>
                      <a:r>
                        <a:rPr lang="en-US" dirty="0"/>
                        <a:t> work 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$200/day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1984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Round-trip per linesman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$750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24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Tools transport. per linesman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7545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Truck transportation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8357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Digger transportation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7028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Cost per crew per rotation (5 ppl per crew, 4 weeks per rotation)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$44,950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469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CAT 5: 30 linesman, 7 months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$2,000,000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0050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CAT4: 30 linesman, 3 months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$900,000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244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CAT3: 30 linesman, 1 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$360,000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3802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8515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83013" y="283660"/>
            <a:ext cx="10827124" cy="715961"/>
          </a:xfrm>
          <a:solidFill>
            <a:schemeClr val="tx2"/>
          </a:solidFill>
        </p:spPr>
        <p:txBody>
          <a:bodyPr/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Critical Infrastructure Assessment ($231M)</a:t>
            </a:r>
          </a:p>
        </p:txBody>
      </p:sp>
      <p:grpSp>
        <p:nvGrpSpPr>
          <p:cNvPr id="5" name="Group 31"/>
          <p:cNvGrpSpPr/>
          <p:nvPr/>
        </p:nvGrpSpPr>
        <p:grpSpPr>
          <a:xfrm>
            <a:off x="746964" y="1112840"/>
            <a:ext cx="3517788" cy="685800"/>
            <a:chOff x="2116976" y="1572064"/>
            <a:chExt cx="3215436" cy="739279"/>
          </a:xfrm>
          <a:solidFill>
            <a:schemeClr val="accent1">
              <a:lumMod val="75000"/>
            </a:schemeClr>
          </a:solidFill>
        </p:grpSpPr>
        <p:sp>
          <p:nvSpPr>
            <p:cNvPr id="30" name="Isosceles Triangle 29"/>
            <p:cNvSpPr/>
            <p:nvPr/>
          </p:nvSpPr>
          <p:spPr>
            <a:xfrm rot="12041857">
              <a:off x="2116976" y="1652937"/>
              <a:ext cx="493805" cy="65840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250416" y="1572064"/>
              <a:ext cx="3081996" cy="533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ctr"/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Utilities</a:t>
              </a:r>
            </a:p>
          </p:txBody>
        </p:sp>
      </p:grpSp>
      <p:grpSp>
        <p:nvGrpSpPr>
          <p:cNvPr id="7" name="Group 35"/>
          <p:cNvGrpSpPr/>
          <p:nvPr/>
        </p:nvGrpSpPr>
        <p:grpSpPr>
          <a:xfrm>
            <a:off x="4419600" y="1122679"/>
            <a:ext cx="3533853" cy="685800"/>
            <a:chOff x="2097076" y="1572064"/>
            <a:chExt cx="3226061" cy="739279"/>
          </a:xfrm>
          <a:solidFill>
            <a:srgbClr val="055B89"/>
          </a:solidFill>
        </p:grpSpPr>
        <p:sp>
          <p:nvSpPr>
            <p:cNvPr id="37" name="Isosceles Triangle 36"/>
            <p:cNvSpPr/>
            <p:nvPr/>
          </p:nvSpPr>
          <p:spPr>
            <a:xfrm rot="12202307">
              <a:off x="2097076" y="1652937"/>
              <a:ext cx="493805" cy="65840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241141" y="1572064"/>
              <a:ext cx="3081996" cy="4774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ctr"/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Health</a:t>
              </a:r>
            </a:p>
          </p:txBody>
        </p:sp>
      </p:grpSp>
      <p:grpSp>
        <p:nvGrpSpPr>
          <p:cNvPr id="15" name="Group 35">
            <a:extLst>
              <a:ext uri="{FF2B5EF4-FFF2-40B4-BE49-F238E27FC236}">
                <a16:creationId xmlns:a16="http://schemas.microsoft.com/office/drawing/2014/main" id="{D3D56952-1815-4344-84E6-A2440B6F75B7}"/>
              </a:ext>
            </a:extLst>
          </p:cNvPr>
          <p:cNvGrpSpPr/>
          <p:nvPr/>
        </p:nvGrpSpPr>
        <p:grpSpPr>
          <a:xfrm>
            <a:off x="4412934" y="3200400"/>
            <a:ext cx="3342048" cy="685800"/>
            <a:chOff x="2116976" y="1572064"/>
            <a:chExt cx="3215436" cy="739279"/>
          </a:xfrm>
          <a:solidFill>
            <a:srgbClr val="055B89"/>
          </a:solidFill>
        </p:grpSpPr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C7A07AFF-D556-4D7A-AA7E-C496672E9DCD}"/>
                </a:ext>
              </a:extLst>
            </p:cNvPr>
            <p:cNvSpPr/>
            <p:nvPr/>
          </p:nvSpPr>
          <p:spPr>
            <a:xfrm rot="12081999">
              <a:off x="2116976" y="1652937"/>
              <a:ext cx="493805" cy="65840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724BFB4-7B1E-408E-9967-ED74E8533D9D}"/>
                </a:ext>
              </a:extLst>
            </p:cNvPr>
            <p:cNvSpPr/>
            <p:nvPr/>
          </p:nvSpPr>
          <p:spPr>
            <a:xfrm>
              <a:off x="2250416" y="1572064"/>
              <a:ext cx="3081996" cy="533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ctr"/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Security</a:t>
              </a:r>
            </a:p>
          </p:txBody>
        </p:sp>
      </p:grpSp>
      <p:sp>
        <p:nvSpPr>
          <p:cNvPr id="19" name="Content Placeholder 10">
            <a:extLst>
              <a:ext uri="{FF2B5EF4-FFF2-40B4-BE49-F238E27FC236}">
                <a16:creationId xmlns:a16="http://schemas.microsoft.com/office/drawing/2014/main" id="{04335B24-C5D3-43BC-9FD8-27C57A65D6C0}"/>
              </a:ext>
            </a:extLst>
          </p:cNvPr>
          <p:cNvSpPr txBox="1">
            <a:spLocks/>
          </p:cNvSpPr>
          <p:nvPr/>
        </p:nvSpPr>
        <p:spPr>
          <a:xfrm>
            <a:off x="4563792" y="3961393"/>
            <a:ext cx="3208608" cy="1200329"/>
          </a:xfrm>
          <a:prstGeom prst="rect">
            <a:avLst/>
          </a:prstGeom>
          <a:solidFill>
            <a:srgbClr val="0779B7"/>
          </a:solidFill>
        </p:spPr>
        <p:txBody>
          <a:bodyPr>
            <a:spAutoFit/>
          </a:bodyPr>
          <a:lstStyle>
            <a:defPPr>
              <a:defRPr lang="en-US"/>
            </a:defPPr>
            <a:lvl1pPr marL="285750" indent="-285750">
              <a:buClr>
                <a:schemeClr val="tx1"/>
              </a:buClr>
              <a:buSzPct val="165000"/>
              <a:buFont typeface="Courier New" panose="02070309020205020404" pitchFamily="49" charset="0"/>
              <a:buChar char="o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95243" lvl="1" indent="-285750">
              <a:buSzPct val="140000"/>
              <a:buFont typeface="Courier New" panose="02070309020205020404" pitchFamily="49" charset="0"/>
              <a:buChar char="o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>
              <a:buClr>
                <a:schemeClr val="bg1"/>
              </a:buClr>
            </a:pPr>
            <a:r>
              <a:rPr lang="en-US" b="1" dirty="0"/>
              <a:t>1 Police Station</a:t>
            </a:r>
          </a:p>
          <a:p>
            <a:pPr>
              <a:buClr>
                <a:schemeClr val="bg1"/>
              </a:buClr>
            </a:pPr>
            <a:r>
              <a:rPr lang="en-US" b="1" dirty="0"/>
              <a:t>1 Prison</a:t>
            </a:r>
          </a:p>
          <a:p>
            <a:pPr>
              <a:buClr>
                <a:schemeClr val="bg1"/>
              </a:buClr>
            </a:pPr>
            <a:r>
              <a:rPr lang="en-US" b="1" dirty="0"/>
              <a:t>1 Court House</a:t>
            </a:r>
          </a:p>
          <a:p>
            <a:pPr>
              <a:buClr>
                <a:schemeClr val="bg1"/>
              </a:buClr>
            </a:pPr>
            <a:r>
              <a:rPr lang="en-US" b="1" dirty="0"/>
              <a:t>3 Government Buildings</a:t>
            </a:r>
          </a:p>
        </p:txBody>
      </p: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44A45FD4-B985-4790-B2E8-9B07320BF6FC}"/>
              </a:ext>
            </a:extLst>
          </p:cNvPr>
          <p:cNvSpPr txBox="1">
            <a:spLocks/>
          </p:cNvSpPr>
          <p:nvPr/>
        </p:nvSpPr>
        <p:spPr>
          <a:xfrm>
            <a:off x="8229601" y="5715000"/>
            <a:ext cx="3428999" cy="923330"/>
          </a:xfrm>
          <a:prstGeom prst="rect">
            <a:avLst/>
          </a:prstGeom>
          <a:solidFill>
            <a:srgbClr val="0779B7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285750" indent="-285750">
              <a:buClr>
                <a:schemeClr val="bg1"/>
              </a:buClr>
              <a:buSzPct val="165000"/>
              <a:buFont typeface="Courier New" panose="02070309020205020404" pitchFamily="49" charset="0"/>
              <a:buChar char="o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95243" lvl="1" indent="-285750">
              <a:buSzPct val="140000"/>
              <a:buFont typeface="Courier New" panose="02070309020205020404" pitchFamily="49" charset="0"/>
              <a:buChar char="o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r>
              <a:rPr lang="en-US" b="1" dirty="0"/>
              <a:t>6 Major Grocery Stores</a:t>
            </a:r>
          </a:p>
          <a:p>
            <a:r>
              <a:rPr lang="en-US" b="1" dirty="0"/>
              <a:t>~9,500 Households &amp; Businesses</a:t>
            </a:r>
          </a:p>
        </p:txBody>
      </p:sp>
      <p:grpSp>
        <p:nvGrpSpPr>
          <p:cNvPr id="28" name="Group 31">
            <a:extLst>
              <a:ext uri="{FF2B5EF4-FFF2-40B4-BE49-F238E27FC236}">
                <a16:creationId xmlns:a16="http://schemas.microsoft.com/office/drawing/2014/main" id="{E728DB94-C9E4-49CD-829D-F30DD16B69A4}"/>
              </a:ext>
            </a:extLst>
          </p:cNvPr>
          <p:cNvGrpSpPr/>
          <p:nvPr/>
        </p:nvGrpSpPr>
        <p:grpSpPr>
          <a:xfrm>
            <a:off x="8077200" y="1123951"/>
            <a:ext cx="3642877" cy="685799"/>
            <a:chOff x="2116976" y="1572065"/>
            <a:chExt cx="3215436" cy="739278"/>
          </a:xfrm>
          <a:solidFill>
            <a:schemeClr val="accent1">
              <a:lumMod val="75000"/>
            </a:schemeClr>
          </a:solidFill>
        </p:grpSpPr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5775B1E0-63DF-45FD-A2BC-78FFAD116E3C}"/>
                </a:ext>
              </a:extLst>
            </p:cNvPr>
            <p:cNvSpPr/>
            <p:nvPr/>
          </p:nvSpPr>
          <p:spPr>
            <a:xfrm rot="12041857">
              <a:off x="2116976" y="1652937"/>
              <a:ext cx="493805" cy="65840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prstClr val="white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FBFFF27-F113-47BB-B2D4-86C33A2BEA31}"/>
                </a:ext>
              </a:extLst>
            </p:cNvPr>
            <p:cNvSpPr/>
            <p:nvPr/>
          </p:nvSpPr>
          <p:spPr>
            <a:xfrm>
              <a:off x="2250416" y="1572065"/>
              <a:ext cx="3081996" cy="47610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ctr"/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Economic</a:t>
              </a:r>
            </a:p>
          </p:txBody>
        </p:sp>
      </p:grpSp>
      <p:sp>
        <p:nvSpPr>
          <p:cNvPr id="34" name="Content Placeholder 10">
            <a:extLst>
              <a:ext uri="{FF2B5EF4-FFF2-40B4-BE49-F238E27FC236}">
                <a16:creationId xmlns:a16="http://schemas.microsoft.com/office/drawing/2014/main" id="{75D90691-9923-495F-911D-068C9D555FBD}"/>
              </a:ext>
            </a:extLst>
          </p:cNvPr>
          <p:cNvSpPr txBox="1">
            <a:spLocks/>
          </p:cNvSpPr>
          <p:nvPr/>
        </p:nvSpPr>
        <p:spPr>
          <a:xfrm>
            <a:off x="8229487" y="1865901"/>
            <a:ext cx="3490590" cy="1200329"/>
          </a:xfrm>
          <a:prstGeom prst="rect">
            <a:avLst/>
          </a:prstGeom>
          <a:solidFill>
            <a:srgbClr val="0779B7"/>
          </a:solidFill>
        </p:spPr>
        <p:txBody>
          <a:bodyPr>
            <a:spAutoFit/>
          </a:bodyPr>
          <a:lstStyle>
            <a:defPPr>
              <a:defRPr lang="en-US"/>
            </a:defPPr>
            <a:lvl1pPr marL="285750" indent="-285750">
              <a:buClr>
                <a:schemeClr val="bg1"/>
              </a:buClr>
              <a:buSzPct val="165000"/>
              <a:buFont typeface="Courier New" panose="02070309020205020404" pitchFamily="49" charset="0"/>
              <a:buChar char="o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95243" lvl="1" indent="-285750">
              <a:buSzPct val="140000"/>
              <a:buFont typeface="Courier New" panose="02070309020205020404" pitchFamily="49" charset="0"/>
              <a:buChar char="o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r>
              <a:rPr lang="en-US" b="1" dirty="0"/>
              <a:t>Tourism Corridor (Mix of 10 hotels, rests, villas, etc.)</a:t>
            </a:r>
          </a:p>
          <a:p>
            <a:r>
              <a:rPr lang="en-US" b="1" dirty="0"/>
              <a:t>5 Major Hotels</a:t>
            </a:r>
          </a:p>
          <a:p>
            <a:r>
              <a:rPr lang="en-US" b="1" dirty="0"/>
              <a:t>2 Banks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ECA27C4-43AC-42C8-B253-4C3FF4FB0293}"/>
              </a:ext>
            </a:extLst>
          </p:cNvPr>
          <p:cNvGrpSpPr/>
          <p:nvPr/>
        </p:nvGrpSpPr>
        <p:grpSpPr>
          <a:xfrm>
            <a:off x="4419600" y="5267739"/>
            <a:ext cx="3342048" cy="685800"/>
            <a:chOff x="2116976" y="1572064"/>
            <a:chExt cx="3215436" cy="739279"/>
          </a:xfrm>
          <a:solidFill>
            <a:srgbClr val="055B89"/>
          </a:solidFill>
        </p:grpSpPr>
        <p:sp>
          <p:nvSpPr>
            <p:cNvPr id="39" name="Isosceles Triangle 38">
              <a:extLst>
                <a:ext uri="{FF2B5EF4-FFF2-40B4-BE49-F238E27FC236}">
                  <a16:creationId xmlns:a16="http://schemas.microsoft.com/office/drawing/2014/main" id="{CEC69709-56B4-46FB-9655-F05A90879CA1}"/>
                </a:ext>
              </a:extLst>
            </p:cNvPr>
            <p:cNvSpPr/>
            <p:nvPr/>
          </p:nvSpPr>
          <p:spPr>
            <a:xfrm rot="12041857">
              <a:off x="2116976" y="1652937"/>
              <a:ext cx="493805" cy="65840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7CE504EE-3822-4CA8-BE0F-AA217D297787}"/>
                </a:ext>
              </a:extLst>
            </p:cNvPr>
            <p:cNvSpPr/>
            <p:nvPr/>
          </p:nvSpPr>
          <p:spPr>
            <a:xfrm>
              <a:off x="2250416" y="1572064"/>
              <a:ext cx="3081996" cy="533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ctr"/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Transportation</a:t>
              </a:r>
            </a:p>
          </p:txBody>
        </p:sp>
      </p:grpSp>
      <p:sp>
        <p:nvSpPr>
          <p:cNvPr id="41" name="Content Placeholder 10">
            <a:extLst>
              <a:ext uri="{FF2B5EF4-FFF2-40B4-BE49-F238E27FC236}">
                <a16:creationId xmlns:a16="http://schemas.microsoft.com/office/drawing/2014/main" id="{DC89192D-10F4-426F-A09D-734CE348DB07}"/>
              </a:ext>
            </a:extLst>
          </p:cNvPr>
          <p:cNvSpPr txBox="1">
            <a:spLocks/>
          </p:cNvSpPr>
          <p:nvPr/>
        </p:nvSpPr>
        <p:spPr>
          <a:xfrm>
            <a:off x="4563792" y="5996086"/>
            <a:ext cx="3208608" cy="646331"/>
          </a:xfrm>
          <a:prstGeom prst="rect">
            <a:avLst/>
          </a:prstGeom>
          <a:solidFill>
            <a:srgbClr val="0779B7"/>
          </a:solidFill>
        </p:spPr>
        <p:txBody>
          <a:bodyPr>
            <a:spAutoFit/>
          </a:bodyPr>
          <a:lstStyle>
            <a:defPPr>
              <a:defRPr lang="en-US"/>
            </a:defPPr>
            <a:lvl1pPr marL="285750" indent="-285750">
              <a:buClr>
                <a:schemeClr val="bg1"/>
              </a:buClr>
              <a:buSzPct val="165000"/>
              <a:buFont typeface="Courier New" panose="02070309020205020404" pitchFamily="49" charset="0"/>
              <a:buChar char="o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95243" lvl="1" indent="-285750">
              <a:buSzPct val="140000"/>
              <a:buFont typeface="Courier New" panose="02070309020205020404" pitchFamily="49" charset="0"/>
              <a:buChar char="o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r>
              <a:rPr lang="en-US" b="1" dirty="0"/>
              <a:t>2 Sea Ports</a:t>
            </a:r>
          </a:p>
          <a:p>
            <a:r>
              <a:rPr lang="en-US" b="1" dirty="0"/>
              <a:t>1 Airport</a:t>
            </a:r>
          </a:p>
        </p:txBody>
      </p:sp>
      <p:sp>
        <p:nvSpPr>
          <p:cNvPr id="42" name="Content Placeholder 10">
            <a:extLst>
              <a:ext uri="{FF2B5EF4-FFF2-40B4-BE49-F238E27FC236}">
                <a16:creationId xmlns:a16="http://schemas.microsoft.com/office/drawing/2014/main" id="{B7781FE0-7CDA-467B-BE5D-9050D40AC9C7}"/>
              </a:ext>
            </a:extLst>
          </p:cNvPr>
          <p:cNvSpPr txBox="1">
            <a:spLocks/>
          </p:cNvSpPr>
          <p:nvPr/>
        </p:nvSpPr>
        <p:spPr>
          <a:xfrm>
            <a:off x="4556965" y="1875472"/>
            <a:ext cx="3367835" cy="1200329"/>
          </a:xfrm>
          <a:prstGeom prst="rect">
            <a:avLst/>
          </a:prstGeom>
          <a:solidFill>
            <a:srgbClr val="0779B7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285750" indent="-285750">
              <a:buClr>
                <a:schemeClr val="tx1"/>
              </a:buClr>
              <a:buSzPct val="165000"/>
              <a:buFont typeface="Courier New" panose="02070309020205020404" pitchFamily="49" charset="0"/>
              <a:buChar char="o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95243" lvl="1" indent="-285750">
              <a:buSzPct val="140000"/>
              <a:buFont typeface="Courier New" panose="02070309020205020404" pitchFamily="49" charset="0"/>
              <a:buChar char="o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>
              <a:buClr>
                <a:schemeClr val="bg1"/>
              </a:buClr>
            </a:pPr>
            <a:r>
              <a:rPr lang="en-US" b="1" dirty="0"/>
              <a:t>1 Major Hospital (+1 small private)</a:t>
            </a:r>
          </a:p>
          <a:p>
            <a:pPr>
              <a:buClr>
                <a:schemeClr val="bg1"/>
              </a:buClr>
            </a:pPr>
            <a:r>
              <a:rPr lang="en-US" b="1" dirty="0"/>
              <a:t>4 Regional Clinics</a:t>
            </a:r>
          </a:p>
          <a:p>
            <a:pPr>
              <a:buClr>
                <a:schemeClr val="bg1"/>
              </a:buClr>
            </a:pPr>
            <a:r>
              <a:rPr lang="en-US" b="1" dirty="0"/>
              <a:t>1 Dental (4 priv. practices)</a:t>
            </a:r>
          </a:p>
        </p:txBody>
      </p:sp>
      <p:grpSp>
        <p:nvGrpSpPr>
          <p:cNvPr id="58" name="Group 31">
            <a:extLst>
              <a:ext uri="{FF2B5EF4-FFF2-40B4-BE49-F238E27FC236}">
                <a16:creationId xmlns:a16="http://schemas.microsoft.com/office/drawing/2014/main" id="{2C1FE5A5-EC48-44C4-BF47-D6EA170C4986}"/>
              </a:ext>
            </a:extLst>
          </p:cNvPr>
          <p:cNvGrpSpPr/>
          <p:nvPr/>
        </p:nvGrpSpPr>
        <p:grpSpPr>
          <a:xfrm>
            <a:off x="8088242" y="3168648"/>
            <a:ext cx="3621895" cy="685800"/>
            <a:chOff x="2116977" y="1572064"/>
            <a:chExt cx="3215435" cy="739279"/>
          </a:xfrm>
          <a:solidFill>
            <a:schemeClr val="accent1">
              <a:lumMod val="75000"/>
            </a:schemeClr>
          </a:solidFill>
        </p:grpSpPr>
        <p:sp>
          <p:nvSpPr>
            <p:cNvPr id="59" name="Isosceles Triangle 58">
              <a:extLst>
                <a:ext uri="{FF2B5EF4-FFF2-40B4-BE49-F238E27FC236}">
                  <a16:creationId xmlns:a16="http://schemas.microsoft.com/office/drawing/2014/main" id="{F84F2A7D-6BFE-4761-B77D-5901CCEE6D71}"/>
                </a:ext>
              </a:extLst>
            </p:cNvPr>
            <p:cNvSpPr/>
            <p:nvPr/>
          </p:nvSpPr>
          <p:spPr>
            <a:xfrm rot="12041857">
              <a:off x="2116977" y="1652937"/>
              <a:ext cx="493805" cy="65840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prstClr val="white"/>
                </a:solidFill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81F4821-0954-48B8-923F-BEE7F0D5DF7E}"/>
                </a:ext>
              </a:extLst>
            </p:cNvPr>
            <p:cNvSpPr/>
            <p:nvPr/>
          </p:nvSpPr>
          <p:spPr>
            <a:xfrm>
              <a:off x="2250416" y="1572064"/>
              <a:ext cx="3081996" cy="5017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ctr"/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Education</a:t>
              </a:r>
            </a:p>
          </p:txBody>
        </p:sp>
      </p:grpSp>
      <p:sp>
        <p:nvSpPr>
          <p:cNvPr id="61" name="Content Placeholder 10">
            <a:extLst>
              <a:ext uri="{FF2B5EF4-FFF2-40B4-BE49-F238E27FC236}">
                <a16:creationId xmlns:a16="http://schemas.microsoft.com/office/drawing/2014/main" id="{23268B37-758A-4C83-84D9-B9146A7208B4}"/>
              </a:ext>
            </a:extLst>
          </p:cNvPr>
          <p:cNvSpPr txBox="1">
            <a:spLocks/>
          </p:cNvSpPr>
          <p:nvPr/>
        </p:nvSpPr>
        <p:spPr>
          <a:xfrm>
            <a:off x="8238548" y="3913714"/>
            <a:ext cx="3490590" cy="923330"/>
          </a:xfrm>
          <a:prstGeom prst="rect">
            <a:avLst/>
          </a:prstGeom>
          <a:solidFill>
            <a:srgbClr val="0779B7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285750" indent="-285750">
              <a:buClr>
                <a:schemeClr val="bg1"/>
              </a:buClr>
              <a:buSzPct val="165000"/>
              <a:buFont typeface="Courier New" panose="02070309020205020404" pitchFamily="49" charset="0"/>
              <a:buChar char="o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95243" lvl="1" indent="-285750">
              <a:buSzPct val="140000"/>
              <a:buFont typeface="Courier New" panose="02070309020205020404" pitchFamily="49" charset="0"/>
              <a:buChar char="o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r>
              <a:rPr lang="en-US" b="1" dirty="0"/>
              <a:t>6 Primary Schools</a:t>
            </a:r>
          </a:p>
          <a:p>
            <a:r>
              <a:rPr lang="en-US" b="1" dirty="0"/>
              <a:t>1 High School</a:t>
            </a:r>
          </a:p>
          <a:p>
            <a:r>
              <a:rPr lang="en-US" b="1" dirty="0"/>
              <a:t>1 Private School</a:t>
            </a:r>
          </a:p>
        </p:txBody>
      </p:sp>
      <p:sp>
        <p:nvSpPr>
          <p:cNvPr id="29" name="Content Placeholder 10"/>
          <p:cNvSpPr txBox="1">
            <a:spLocks/>
          </p:cNvSpPr>
          <p:nvPr/>
        </p:nvSpPr>
        <p:spPr>
          <a:xfrm>
            <a:off x="896916" y="1870282"/>
            <a:ext cx="3367836" cy="4801314"/>
          </a:xfrm>
          <a:prstGeom prst="rect">
            <a:avLst/>
          </a:prstGeom>
          <a:solidFill>
            <a:srgbClr val="0779B7"/>
          </a:solidFill>
        </p:spPr>
        <p:txBody>
          <a:bodyPr>
            <a:spAutoFit/>
          </a:bodyPr>
          <a:lstStyle/>
          <a:p>
            <a:pPr marL="285750" indent="-285750">
              <a:buClr>
                <a:schemeClr val="bg1"/>
              </a:buClr>
              <a:buSzPct val="165000"/>
              <a:buFont typeface="Courier New" panose="02070309020205020404" pitchFamily="49" charset="0"/>
              <a:buChar char="o"/>
            </a:pPr>
            <a:r>
              <a:rPr lang="en-US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Electricity</a:t>
            </a:r>
          </a:p>
          <a:p>
            <a:pPr marL="895243" lvl="1" indent="-285750">
              <a:buSzPct val="140000"/>
              <a:buFont typeface="Courier New" panose="02070309020205020404" pitchFamily="49" charset="0"/>
              <a:buChar char="o"/>
            </a:pPr>
            <a:r>
              <a:rPr lang="en-US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 Gen. Plant: Op Cap. 23MW</a:t>
            </a:r>
          </a:p>
          <a:p>
            <a:pPr marL="895243" lvl="1" indent="-285750">
              <a:buSzPct val="140000"/>
              <a:buFont typeface="Courier New" panose="02070309020205020404" pitchFamily="49" charset="0"/>
              <a:buChar char="o"/>
            </a:pPr>
            <a:r>
              <a:rPr lang="en-US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 Substations</a:t>
            </a:r>
          </a:p>
          <a:p>
            <a:pPr marL="895243" lvl="1" indent="-285750">
              <a:buSzPct val="140000"/>
              <a:buFont typeface="Courier New" panose="02070309020205020404" pitchFamily="49" charset="0"/>
              <a:buChar char="o"/>
            </a:pPr>
            <a:r>
              <a:rPr lang="en-US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T&amp;D 150 miles</a:t>
            </a:r>
          </a:p>
          <a:p>
            <a:pPr marL="895243" lvl="1" indent="-285750">
              <a:buSzPct val="140000"/>
              <a:buFont typeface="Courier New" panose="02070309020205020404" pitchFamily="49" charset="0"/>
              <a:buChar char="o"/>
            </a:pPr>
            <a:r>
              <a:rPr lang="en-US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Poles 9,500</a:t>
            </a:r>
          </a:p>
          <a:p>
            <a:pPr marL="895243" lvl="1" indent="-285750">
              <a:buSzPct val="140000"/>
              <a:buFont typeface="Courier New" panose="02070309020205020404" pitchFamily="49" charset="0"/>
              <a:buChar char="o"/>
            </a:pPr>
            <a:r>
              <a:rPr lang="en-US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Underground 3 miles</a:t>
            </a:r>
          </a:p>
          <a:p>
            <a:pPr lvl="1"/>
            <a:endParaRPr lang="en-US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SzPct val="165000"/>
              <a:buFont typeface="Courier New" panose="02070309020205020404" pitchFamily="49" charset="0"/>
              <a:buChar char="o"/>
            </a:pPr>
            <a:r>
              <a:rPr lang="en-US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Telecom</a:t>
            </a:r>
          </a:p>
          <a:p>
            <a:pPr marL="895243" lvl="1" indent="-285750">
              <a:buSzPct val="140000"/>
              <a:buFont typeface="Courier New" panose="02070309020205020404" pitchFamily="49" charset="0"/>
              <a:buChar char="o"/>
            </a:pPr>
            <a:r>
              <a:rPr lang="en-US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 Major providers (1 Lan)</a:t>
            </a:r>
          </a:p>
          <a:p>
            <a:pPr marL="895243" lvl="1" indent="-285750">
              <a:buSzPct val="140000"/>
              <a:buFont typeface="Courier New" panose="02070309020205020404" pitchFamily="49" charset="0"/>
              <a:buChar char="o"/>
            </a:pPr>
            <a:r>
              <a:rPr lang="en-US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40 Comm. Towers</a:t>
            </a:r>
          </a:p>
          <a:p>
            <a:pPr marL="895243" lvl="1" indent="-285750">
              <a:buSzPct val="140000"/>
              <a:buFont typeface="Courier New" panose="02070309020205020404" pitchFamily="49" charset="0"/>
              <a:buChar char="o"/>
            </a:pPr>
            <a:r>
              <a:rPr lang="en-US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 Submarine Cable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SzPct val="165000"/>
              <a:buFont typeface="Courier New" panose="02070309020205020404" pitchFamily="49" charset="0"/>
              <a:buChar char="o"/>
            </a:pPr>
            <a:r>
              <a:rPr lang="en-US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 Water RO Plant</a:t>
            </a:r>
          </a:p>
          <a:p>
            <a:pPr marL="285750" indent="-285750">
              <a:buSzPct val="165000"/>
              <a:buFont typeface="Courier New" panose="02070309020205020404" pitchFamily="49" charset="0"/>
              <a:buChar char="o"/>
            </a:pPr>
            <a:r>
              <a:rPr lang="en-US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 Fuel Depots</a:t>
            </a:r>
          </a:p>
          <a:p>
            <a:pPr marL="285750" indent="-285750">
              <a:buSzPct val="165000"/>
              <a:buFont typeface="Courier New" panose="02070309020205020404" pitchFamily="49" charset="0"/>
              <a:buChar char="o"/>
            </a:pPr>
            <a:endParaRPr lang="en-US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6" name="Group 31">
            <a:extLst>
              <a:ext uri="{FF2B5EF4-FFF2-40B4-BE49-F238E27FC236}">
                <a16:creationId xmlns:a16="http://schemas.microsoft.com/office/drawing/2014/main" id="{7EC1A910-BCFB-45E2-ABBD-92ED11CF4AE1}"/>
              </a:ext>
            </a:extLst>
          </p:cNvPr>
          <p:cNvGrpSpPr/>
          <p:nvPr/>
        </p:nvGrpSpPr>
        <p:grpSpPr>
          <a:xfrm>
            <a:off x="8071440" y="4979505"/>
            <a:ext cx="3621895" cy="685800"/>
            <a:chOff x="2116977" y="1572064"/>
            <a:chExt cx="3215435" cy="739279"/>
          </a:xfrm>
          <a:solidFill>
            <a:schemeClr val="accent1">
              <a:lumMod val="75000"/>
            </a:schemeClr>
          </a:solidFill>
        </p:grpSpPr>
        <p:sp>
          <p:nvSpPr>
            <p:cNvPr id="47" name="Isosceles Triangle 46">
              <a:extLst>
                <a:ext uri="{FF2B5EF4-FFF2-40B4-BE49-F238E27FC236}">
                  <a16:creationId xmlns:a16="http://schemas.microsoft.com/office/drawing/2014/main" id="{E64B256F-22A3-4987-A14B-A856B992D62A}"/>
                </a:ext>
              </a:extLst>
            </p:cNvPr>
            <p:cNvSpPr/>
            <p:nvPr/>
          </p:nvSpPr>
          <p:spPr>
            <a:xfrm rot="12041857">
              <a:off x="2116977" y="1652937"/>
              <a:ext cx="493805" cy="65840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prstClr val="white"/>
                </a:solidFill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A37CE027-521F-4C4F-930B-8DD8A23C640E}"/>
                </a:ext>
              </a:extLst>
            </p:cNvPr>
            <p:cNvSpPr/>
            <p:nvPr/>
          </p:nvSpPr>
          <p:spPr>
            <a:xfrm>
              <a:off x="2250416" y="1572064"/>
              <a:ext cx="3081996" cy="5017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ctr"/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Other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73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0F3933A-7C0D-42EA-8165-ED33252C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992"/>
            <a:ext cx="2015231" cy="684600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2BD0B13-304F-4A47-BD4E-F14E0DE4F60B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9D9D9D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9A78A16-E2C6-4D6F-9F82-75CAB470FB08}"/>
              </a:ext>
            </a:extLst>
          </p:cNvPr>
          <p:cNvSpPr/>
          <p:nvPr/>
        </p:nvSpPr>
        <p:spPr>
          <a:xfrm>
            <a:off x="29817" y="0"/>
            <a:ext cx="12192000" cy="6857999"/>
          </a:xfrm>
          <a:prstGeom prst="rect">
            <a:avLst/>
          </a:prstGeom>
          <a:solidFill>
            <a:srgbClr val="9D9D9D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Parallelogram 11">
            <a:extLst>
              <a:ext uri="{FF2B5EF4-FFF2-40B4-BE49-F238E27FC236}">
                <a16:creationId xmlns:a16="http://schemas.microsoft.com/office/drawing/2014/main" id="{3825E95C-9DBD-4F86-9355-549F353E9041}"/>
              </a:ext>
            </a:extLst>
          </p:cNvPr>
          <p:cNvSpPr/>
          <p:nvPr/>
        </p:nvSpPr>
        <p:spPr>
          <a:xfrm>
            <a:off x="0" y="-2"/>
            <a:ext cx="2015231" cy="6875953"/>
          </a:xfrm>
          <a:custGeom>
            <a:avLst/>
            <a:gdLst>
              <a:gd name="connsiteX0" fmla="*/ 0 w 6405126"/>
              <a:gd name="connsiteY0" fmla="*/ 6858001 h 6858001"/>
              <a:gd name="connsiteX1" fmla="*/ 1601282 w 6405126"/>
              <a:gd name="connsiteY1" fmla="*/ 0 h 6858001"/>
              <a:gd name="connsiteX2" fmla="*/ 6405126 w 6405126"/>
              <a:gd name="connsiteY2" fmla="*/ 0 h 6858001"/>
              <a:gd name="connsiteX3" fmla="*/ 4803845 w 6405126"/>
              <a:gd name="connsiteY3" fmla="*/ 6858001 h 6858001"/>
              <a:gd name="connsiteX4" fmla="*/ 0 w 6405126"/>
              <a:gd name="connsiteY4" fmla="*/ 6858001 h 6858001"/>
              <a:gd name="connsiteX0" fmla="*/ 0 w 6405126"/>
              <a:gd name="connsiteY0" fmla="*/ 6858001 h 6858001"/>
              <a:gd name="connsiteX1" fmla="*/ 1601282 w 6405126"/>
              <a:gd name="connsiteY1" fmla="*/ 0 h 6858001"/>
              <a:gd name="connsiteX2" fmla="*/ 6405126 w 6405126"/>
              <a:gd name="connsiteY2" fmla="*/ 0 h 6858001"/>
              <a:gd name="connsiteX3" fmla="*/ 4765745 w 6405126"/>
              <a:gd name="connsiteY3" fmla="*/ 6858001 h 6858001"/>
              <a:gd name="connsiteX4" fmla="*/ 0 w 6405126"/>
              <a:gd name="connsiteY4" fmla="*/ 6858001 h 6858001"/>
              <a:gd name="connsiteX0" fmla="*/ 0 w 5922526"/>
              <a:gd name="connsiteY0" fmla="*/ 6908801 h 6908801"/>
              <a:gd name="connsiteX1" fmla="*/ 1601282 w 5922526"/>
              <a:gd name="connsiteY1" fmla="*/ 50800 h 6908801"/>
              <a:gd name="connsiteX2" fmla="*/ 5922526 w 5922526"/>
              <a:gd name="connsiteY2" fmla="*/ 0 h 6908801"/>
              <a:gd name="connsiteX3" fmla="*/ 4765745 w 5922526"/>
              <a:gd name="connsiteY3" fmla="*/ 6908801 h 6908801"/>
              <a:gd name="connsiteX4" fmla="*/ 0 w 5922526"/>
              <a:gd name="connsiteY4" fmla="*/ 6908801 h 6908801"/>
              <a:gd name="connsiteX0" fmla="*/ 0 w 5897126"/>
              <a:gd name="connsiteY0" fmla="*/ 6870701 h 6870701"/>
              <a:gd name="connsiteX1" fmla="*/ 1601282 w 5897126"/>
              <a:gd name="connsiteY1" fmla="*/ 12700 h 6870701"/>
              <a:gd name="connsiteX2" fmla="*/ 5897126 w 5897126"/>
              <a:gd name="connsiteY2" fmla="*/ 0 h 6870701"/>
              <a:gd name="connsiteX3" fmla="*/ 4765745 w 5897126"/>
              <a:gd name="connsiteY3" fmla="*/ 6870701 h 6870701"/>
              <a:gd name="connsiteX4" fmla="*/ 0 w 5897126"/>
              <a:gd name="connsiteY4" fmla="*/ 6870701 h 6870701"/>
              <a:gd name="connsiteX0" fmla="*/ 0 w 4322326"/>
              <a:gd name="connsiteY0" fmla="*/ 6845301 h 6870701"/>
              <a:gd name="connsiteX1" fmla="*/ 26482 w 4322326"/>
              <a:gd name="connsiteY1" fmla="*/ 12700 h 6870701"/>
              <a:gd name="connsiteX2" fmla="*/ 4322326 w 4322326"/>
              <a:gd name="connsiteY2" fmla="*/ 0 h 6870701"/>
              <a:gd name="connsiteX3" fmla="*/ 3190945 w 4322326"/>
              <a:gd name="connsiteY3" fmla="*/ 6870701 h 6870701"/>
              <a:gd name="connsiteX4" fmla="*/ 0 w 4322326"/>
              <a:gd name="connsiteY4" fmla="*/ 6845301 h 6870701"/>
              <a:gd name="connsiteX0" fmla="*/ 0 w 4322326"/>
              <a:gd name="connsiteY0" fmla="*/ 6845301 h 6870701"/>
              <a:gd name="connsiteX1" fmla="*/ 26482 w 4322326"/>
              <a:gd name="connsiteY1" fmla="*/ 25400 h 6870701"/>
              <a:gd name="connsiteX2" fmla="*/ 4322326 w 4322326"/>
              <a:gd name="connsiteY2" fmla="*/ 0 h 6870701"/>
              <a:gd name="connsiteX3" fmla="*/ 3190945 w 4322326"/>
              <a:gd name="connsiteY3" fmla="*/ 6870701 h 6870701"/>
              <a:gd name="connsiteX4" fmla="*/ 0 w 4322326"/>
              <a:gd name="connsiteY4" fmla="*/ 6845301 h 6870701"/>
              <a:gd name="connsiteX0" fmla="*/ 0 w 4322326"/>
              <a:gd name="connsiteY0" fmla="*/ 6845301 h 6870701"/>
              <a:gd name="connsiteX1" fmla="*/ 45719 w 4322326"/>
              <a:gd name="connsiteY1" fmla="*/ 45719 h 6870701"/>
              <a:gd name="connsiteX2" fmla="*/ 4322326 w 4322326"/>
              <a:gd name="connsiteY2" fmla="*/ 0 h 6870701"/>
              <a:gd name="connsiteX3" fmla="*/ 3190945 w 4322326"/>
              <a:gd name="connsiteY3" fmla="*/ 6870701 h 6870701"/>
              <a:gd name="connsiteX4" fmla="*/ 0 w 4322326"/>
              <a:gd name="connsiteY4" fmla="*/ 6845301 h 6870701"/>
              <a:gd name="connsiteX0" fmla="*/ 45719 w 4368045"/>
              <a:gd name="connsiteY0" fmla="*/ 6845301 h 6870701"/>
              <a:gd name="connsiteX1" fmla="*/ 0 w 4368045"/>
              <a:gd name="connsiteY1" fmla="*/ 45719 h 6870701"/>
              <a:gd name="connsiteX2" fmla="*/ 4368045 w 4368045"/>
              <a:gd name="connsiteY2" fmla="*/ 0 h 6870701"/>
              <a:gd name="connsiteX3" fmla="*/ 3236664 w 4368045"/>
              <a:gd name="connsiteY3" fmla="*/ 6870701 h 6870701"/>
              <a:gd name="connsiteX4" fmla="*/ 45719 w 4368045"/>
              <a:gd name="connsiteY4" fmla="*/ 6845301 h 6870701"/>
              <a:gd name="connsiteX0" fmla="*/ 45719 w 4368045"/>
              <a:gd name="connsiteY0" fmla="*/ 6845301 h 6890976"/>
              <a:gd name="connsiteX1" fmla="*/ 0 w 4368045"/>
              <a:gd name="connsiteY1" fmla="*/ 45719 h 6890976"/>
              <a:gd name="connsiteX2" fmla="*/ 4368045 w 4368045"/>
              <a:gd name="connsiteY2" fmla="*/ 0 h 6890976"/>
              <a:gd name="connsiteX3" fmla="*/ 2932916 w 4368045"/>
              <a:gd name="connsiteY3" fmla="*/ 6890976 h 6890976"/>
              <a:gd name="connsiteX4" fmla="*/ 45719 w 4368045"/>
              <a:gd name="connsiteY4" fmla="*/ 6845301 h 6890976"/>
              <a:gd name="connsiteX0" fmla="*/ 45719 w 4368045"/>
              <a:gd name="connsiteY0" fmla="*/ 6814889 h 6860564"/>
              <a:gd name="connsiteX1" fmla="*/ 0 w 4368045"/>
              <a:gd name="connsiteY1" fmla="*/ 15307 h 6860564"/>
              <a:gd name="connsiteX2" fmla="*/ 4368045 w 4368045"/>
              <a:gd name="connsiteY2" fmla="*/ 0 h 6860564"/>
              <a:gd name="connsiteX3" fmla="*/ 2932916 w 4368045"/>
              <a:gd name="connsiteY3" fmla="*/ 6860564 h 6860564"/>
              <a:gd name="connsiteX4" fmla="*/ 45719 w 4368045"/>
              <a:gd name="connsiteY4" fmla="*/ 6814889 h 6860564"/>
              <a:gd name="connsiteX0" fmla="*/ 45719 w 4368045"/>
              <a:gd name="connsiteY0" fmla="*/ 6845301 h 6860564"/>
              <a:gd name="connsiteX1" fmla="*/ 0 w 4368045"/>
              <a:gd name="connsiteY1" fmla="*/ 15307 h 6860564"/>
              <a:gd name="connsiteX2" fmla="*/ 4368045 w 4368045"/>
              <a:gd name="connsiteY2" fmla="*/ 0 h 6860564"/>
              <a:gd name="connsiteX3" fmla="*/ 2932916 w 4368045"/>
              <a:gd name="connsiteY3" fmla="*/ 6860564 h 6860564"/>
              <a:gd name="connsiteX4" fmla="*/ 45719 w 4368045"/>
              <a:gd name="connsiteY4" fmla="*/ 6845301 h 6860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8045" h="6860564">
                <a:moveTo>
                  <a:pt x="45719" y="6845301"/>
                </a:moveTo>
                <a:lnTo>
                  <a:pt x="0" y="15307"/>
                </a:lnTo>
                <a:lnTo>
                  <a:pt x="4368045" y="0"/>
                </a:lnTo>
                <a:lnTo>
                  <a:pt x="2932916" y="6860564"/>
                </a:lnTo>
                <a:lnTo>
                  <a:pt x="45719" y="6845301"/>
                </a:lnTo>
                <a:close/>
              </a:path>
            </a:pathLst>
          </a:custGeom>
          <a:solidFill>
            <a:srgbClr val="D4D4D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193A2558-9AFC-4D24-8DDE-7E1EB3492578}"/>
              </a:ext>
            </a:extLst>
          </p:cNvPr>
          <p:cNvSpPr txBox="1">
            <a:spLocks/>
          </p:cNvSpPr>
          <p:nvPr/>
        </p:nvSpPr>
        <p:spPr>
          <a:xfrm>
            <a:off x="2819400" y="2133600"/>
            <a:ext cx="8610600" cy="1676400"/>
          </a:xfrm>
          <a:prstGeom prst="rect">
            <a:avLst/>
          </a:prstGeom>
          <a:solidFill>
            <a:schemeClr val="tx2"/>
          </a:solidFill>
        </p:spPr>
        <p:txBody>
          <a:bodyPr vert="horz" lIns="91436" tIns="45718" rIns="91436" bIns="45718" rtlCol="0" anchor="ctr">
            <a:normAutofit/>
          </a:bodyPr>
          <a:lstStyle>
            <a:lvl1pPr algn="l" defTabSz="1218845" rtl="0" eaLnBrk="1" latinLnBrk="0" hangingPunct="1">
              <a:spcBef>
                <a:spcPct val="0"/>
              </a:spcBef>
              <a:buNone/>
              <a:defRPr sz="3732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</a:rPr>
              <a:t>Safeguard 1:</a:t>
            </a:r>
            <a:r>
              <a:rPr lang="en-US" sz="4000" dirty="0">
                <a:solidFill>
                  <a:schemeClr val="bg1"/>
                </a:solidFill>
              </a:rPr>
              <a:t> Undergrounding</a:t>
            </a:r>
          </a:p>
        </p:txBody>
      </p:sp>
    </p:spTree>
    <p:extLst>
      <p:ext uri="{BB962C8B-B14F-4D97-AF65-F5344CB8AC3E}">
        <p14:creationId xmlns:p14="http://schemas.microsoft.com/office/powerpoint/2010/main" val="4272168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5D495C-DD6F-458C-8FF5-CDBF36C96A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3252"/>
            <a:ext cx="17526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83F4DEA-04F6-40F7-B36D-A2DC8502B68C}"/>
              </a:ext>
            </a:extLst>
          </p:cNvPr>
          <p:cNvSpPr/>
          <p:nvPr/>
        </p:nvSpPr>
        <p:spPr>
          <a:xfrm>
            <a:off x="29817" y="0"/>
            <a:ext cx="12192000" cy="6857999"/>
          </a:xfrm>
          <a:prstGeom prst="rect">
            <a:avLst/>
          </a:prstGeom>
          <a:solidFill>
            <a:srgbClr val="9D9D9D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1D9F7EA-7414-4147-BA17-359ACB52D7EC}"/>
              </a:ext>
            </a:extLst>
          </p:cNvPr>
          <p:cNvGrpSpPr/>
          <p:nvPr/>
        </p:nvGrpSpPr>
        <p:grpSpPr>
          <a:xfrm>
            <a:off x="1828800" y="1066800"/>
            <a:ext cx="4267200" cy="457200"/>
            <a:chOff x="3573272" y="1082466"/>
            <a:chExt cx="8466328" cy="726149"/>
          </a:xfrm>
        </p:grpSpPr>
        <p:sp>
          <p:nvSpPr>
            <p:cNvPr id="94" name="Title 2">
              <a:extLst>
                <a:ext uri="{FF2B5EF4-FFF2-40B4-BE49-F238E27FC236}">
                  <a16:creationId xmlns:a16="http://schemas.microsoft.com/office/drawing/2014/main" id="{41786C1F-37F6-4C52-8A22-CC42F8131F28}"/>
                </a:ext>
              </a:extLst>
            </p:cNvPr>
            <p:cNvSpPr txBox="1">
              <a:spLocks/>
            </p:cNvSpPr>
            <p:nvPr/>
          </p:nvSpPr>
          <p:spPr>
            <a:xfrm>
              <a:off x="3573272" y="1092654"/>
              <a:ext cx="8466328" cy="715961"/>
            </a:xfrm>
            <a:prstGeom prst="rect">
              <a:avLst/>
            </a:prstGeom>
            <a:solidFill>
              <a:schemeClr val="tx2"/>
            </a:solidFill>
          </p:spPr>
          <p:txBody>
            <a:bodyPr vert="horz" lIns="457200" tIns="45718" rIns="91436" bIns="45718" rtlCol="0" anchor="ctr">
              <a:normAutofit fontScale="70000" lnSpcReduction="20000"/>
            </a:bodyPr>
            <a:lstStyle>
              <a:lvl1pPr algn="l" defTabSz="1218845" rtl="0" eaLnBrk="1" latinLnBrk="0" hangingPunct="1">
                <a:spcBef>
                  <a:spcPct val="0"/>
                </a:spcBef>
                <a:buNone/>
                <a:defRPr sz="3732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sz="4000" dirty="0">
                <a:solidFill>
                  <a:schemeClr val="bg1"/>
                </a:solidFill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588026" y="1082466"/>
              <a:ext cx="8348868" cy="665738"/>
            </a:xfrm>
            <a:prstGeom prst="rect">
              <a:avLst/>
            </a:prstGeom>
            <a:noFill/>
          </p:spPr>
          <p:txBody>
            <a:bodyPr wrap="square" lIns="274320" rtlCol="0" anchor="ctr">
              <a:noAutofit/>
            </a:bodyPr>
            <a:lstStyle>
              <a:defPPr>
                <a:defRPr lang="en-US"/>
              </a:defPPr>
              <a:lvl1pPr algn="ctr">
                <a:defRPr sz="36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dirty="0"/>
                <a:t>Assumptions</a:t>
              </a:r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1828800" y="2892544"/>
            <a:ext cx="103632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285750" indent="-285750">
              <a:buClr>
                <a:schemeClr val="bg1"/>
              </a:buClr>
              <a:buSzPct val="165000"/>
              <a:buFont typeface="Courier New" panose="02070309020205020404" pitchFamily="49" charset="0"/>
              <a:buChar char="o"/>
              <a:defRPr sz="1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chemeClr val="tx1"/>
              </a:buClr>
            </a:pP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Calibri (Headings)"/>
              </a:rPr>
              <a:t>Project Cost:  </a:t>
            </a:r>
            <a:r>
              <a:rPr lang="en-US" sz="2800" dirty="0">
                <a:solidFill>
                  <a:schemeClr val="accent1"/>
                </a:solidFill>
                <a:latin typeface="Calibri (Headings)"/>
              </a:rPr>
              <a:t>~$140,</a:t>
            </a:r>
            <a:r>
              <a:rPr lang="en-US" sz="2800" dirty="0">
                <a:solidFill>
                  <a:srgbClr val="0779B7"/>
                </a:solidFill>
                <a:latin typeface="Calibri (Headings)"/>
              </a:rPr>
              <a:t>000,000</a:t>
            </a:r>
          </a:p>
          <a:p>
            <a:pPr>
              <a:buClr>
                <a:schemeClr val="tx1"/>
              </a:buClr>
            </a:pPr>
            <a:r>
              <a:rPr lang="en-US" sz="2800" dirty="0">
                <a:solidFill>
                  <a:schemeClr val="tx1"/>
                </a:solidFill>
                <a:latin typeface="Calibri (Headings)"/>
              </a:rPr>
              <a:t> Duration with 100% Financing: </a:t>
            </a:r>
            <a:r>
              <a:rPr lang="en-US" sz="2800" dirty="0">
                <a:solidFill>
                  <a:srgbClr val="0779B7"/>
                </a:solidFill>
                <a:latin typeface="Calibri (Headings)"/>
              </a:rPr>
              <a:t>5 years</a:t>
            </a:r>
            <a:endParaRPr lang="en-US" sz="2800" dirty="0">
              <a:solidFill>
                <a:schemeClr val="tx1"/>
              </a:solidFill>
              <a:latin typeface="Calibri (Headings)"/>
            </a:endParaRPr>
          </a:p>
          <a:p>
            <a:pPr>
              <a:buClr>
                <a:schemeClr val="tx1"/>
              </a:buClr>
            </a:pPr>
            <a:r>
              <a:rPr lang="en-US" sz="2800" b="1" dirty="0">
                <a:solidFill>
                  <a:schemeClr val="tx1"/>
                </a:solidFill>
                <a:latin typeface="Calibri (Headings)"/>
              </a:rPr>
              <a:t> Duration @ 6,000 meters/</a:t>
            </a:r>
            <a:r>
              <a:rPr lang="en-US" sz="2800" b="1" dirty="0" err="1">
                <a:solidFill>
                  <a:schemeClr val="tx1"/>
                </a:solidFill>
                <a:latin typeface="Calibri (Headings)"/>
              </a:rPr>
              <a:t>yr</a:t>
            </a:r>
            <a:r>
              <a:rPr lang="en-US" sz="2800" b="1" dirty="0">
                <a:solidFill>
                  <a:schemeClr val="tx1"/>
                </a:solidFill>
                <a:latin typeface="Calibri (Headings)"/>
              </a:rPr>
              <a:t>: </a:t>
            </a:r>
            <a:r>
              <a:rPr lang="en-US" sz="2800" b="1" dirty="0">
                <a:solidFill>
                  <a:srgbClr val="0779B7"/>
                </a:solidFill>
                <a:latin typeface="Calibri (Headings)"/>
              </a:rPr>
              <a:t>15 years</a:t>
            </a:r>
          </a:p>
          <a:p>
            <a:pPr>
              <a:buClr>
                <a:schemeClr val="tx1"/>
              </a:buClr>
            </a:pPr>
            <a:r>
              <a:rPr lang="en-US" sz="2800" dirty="0">
                <a:solidFill>
                  <a:srgbClr val="0779B7"/>
                </a:solidFill>
                <a:latin typeface="Calibri (Headings)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Calibri (Headings)"/>
              </a:rPr>
              <a:t>Length of HV Assessed: </a:t>
            </a:r>
            <a:r>
              <a:rPr lang="en-US" sz="2800" dirty="0">
                <a:solidFill>
                  <a:srgbClr val="0779B7"/>
                </a:solidFill>
                <a:latin typeface="Calibri (Headings)"/>
              </a:rPr>
              <a:t>85</a:t>
            </a:r>
            <a:r>
              <a:rPr lang="en-US" sz="2800" b="1" dirty="0">
                <a:solidFill>
                  <a:srgbClr val="0779B7"/>
                </a:solidFill>
                <a:latin typeface="Calibri (Headings)"/>
              </a:rPr>
              <a:t>,000 meters</a:t>
            </a:r>
          </a:p>
          <a:p>
            <a:pPr>
              <a:buClr>
                <a:schemeClr val="tx1"/>
              </a:buClr>
            </a:pPr>
            <a:r>
              <a:rPr lang="en-US" sz="2800" dirty="0">
                <a:solidFill>
                  <a:srgbClr val="0779B7"/>
                </a:solidFill>
                <a:latin typeface="Calibri (Headings)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Calibri (Headings)"/>
              </a:rPr>
              <a:t>Cost at @ 6k meters/</a:t>
            </a:r>
            <a:r>
              <a:rPr lang="en-US" sz="2800" b="1" dirty="0" err="1">
                <a:solidFill>
                  <a:schemeClr val="tx1"/>
                </a:solidFill>
                <a:latin typeface="Calibri (Headings)"/>
              </a:rPr>
              <a:t>yr</a:t>
            </a:r>
            <a:r>
              <a:rPr lang="en-US" sz="2800" b="1" dirty="0">
                <a:solidFill>
                  <a:schemeClr val="tx1"/>
                </a:solidFill>
                <a:latin typeface="Calibri (Headings)"/>
              </a:rPr>
              <a:t>:</a:t>
            </a:r>
            <a:r>
              <a:rPr lang="en-US" sz="2800" b="1" dirty="0">
                <a:latin typeface="Calibri (Headings)"/>
              </a:rPr>
              <a:t> </a:t>
            </a:r>
            <a:r>
              <a:rPr lang="en-US" sz="2800" b="1" dirty="0">
                <a:solidFill>
                  <a:srgbClr val="0779B7"/>
                </a:solidFill>
                <a:latin typeface="Calibri (Headings)"/>
              </a:rPr>
              <a:t>$10m /year</a:t>
            </a:r>
          </a:p>
        </p:txBody>
      </p:sp>
      <p:sp>
        <p:nvSpPr>
          <p:cNvPr id="93" name="Title 2">
            <a:extLst>
              <a:ext uri="{FF2B5EF4-FFF2-40B4-BE49-F238E27FC236}">
                <a16:creationId xmlns:a16="http://schemas.microsoft.com/office/drawing/2014/main" id="{D012598E-E65F-4FCC-9E4F-923CA1C4B236}"/>
              </a:ext>
            </a:extLst>
          </p:cNvPr>
          <p:cNvSpPr txBox="1">
            <a:spLocks/>
          </p:cNvSpPr>
          <p:nvPr/>
        </p:nvSpPr>
        <p:spPr>
          <a:xfrm>
            <a:off x="1828800" y="209710"/>
            <a:ext cx="10210800" cy="715961"/>
          </a:xfrm>
          <a:prstGeom prst="rect">
            <a:avLst/>
          </a:prstGeom>
          <a:solidFill>
            <a:schemeClr val="tx2"/>
          </a:solidFill>
        </p:spPr>
        <p:txBody>
          <a:bodyPr vert="horz" lIns="685800" tIns="45718" rIns="91436" bIns="45718" rtlCol="0" anchor="ctr">
            <a:normAutofit fontScale="92500"/>
          </a:bodyPr>
          <a:lstStyle>
            <a:lvl1pPr algn="l" defTabSz="1218845" rtl="0" eaLnBrk="1" latinLnBrk="0" hangingPunct="1">
              <a:spcBef>
                <a:spcPct val="0"/>
              </a:spcBef>
              <a:buNone/>
              <a:defRPr sz="3732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</a:rPr>
              <a:t>Prioritizing Critical Resources: Underground Grid</a:t>
            </a:r>
          </a:p>
        </p:txBody>
      </p:sp>
      <p:sp>
        <p:nvSpPr>
          <p:cNvPr id="109" name="Content Placeholder 10">
            <a:extLst>
              <a:ext uri="{FF2B5EF4-FFF2-40B4-BE49-F238E27FC236}">
                <a16:creationId xmlns:a16="http://schemas.microsoft.com/office/drawing/2014/main" id="{86B02EA6-6969-4633-85FC-C124D7AD5C67}"/>
              </a:ext>
            </a:extLst>
          </p:cNvPr>
          <p:cNvSpPr txBox="1">
            <a:spLocks/>
          </p:cNvSpPr>
          <p:nvPr/>
        </p:nvSpPr>
        <p:spPr>
          <a:xfrm>
            <a:off x="1836235" y="1623765"/>
            <a:ext cx="103259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tx1"/>
              </a:buClr>
              <a:buSzPct val="165000"/>
              <a:buFont typeface="Courier New" panose="02070309020205020404" pitchFamily="49" charset="0"/>
              <a:buChar char="o"/>
            </a:pPr>
            <a:r>
              <a:rPr lang="en-US" sz="2800" b="1" dirty="0">
                <a:latin typeface="+mj-lt"/>
                <a:cs typeface="Arial" pitchFamily="34" charset="0"/>
              </a:rPr>
              <a:t> Covers all 7 main feeders (excluding spur-lines)</a:t>
            </a:r>
            <a:endParaRPr lang="en-US" sz="2800" b="1" dirty="0"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E109218-5510-4D0B-8F30-4926854BCDF0}"/>
              </a:ext>
            </a:extLst>
          </p:cNvPr>
          <p:cNvGrpSpPr/>
          <p:nvPr/>
        </p:nvGrpSpPr>
        <p:grpSpPr>
          <a:xfrm>
            <a:off x="1905000" y="2362200"/>
            <a:ext cx="4267200" cy="457200"/>
            <a:chOff x="3573272" y="1082466"/>
            <a:chExt cx="8466328" cy="726149"/>
          </a:xfrm>
        </p:grpSpPr>
        <p:sp>
          <p:nvSpPr>
            <p:cNvPr id="13" name="Title 2">
              <a:extLst>
                <a:ext uri="{FF2B5EF4-FFF2-40B4-BE49-F238E27FC236}">
                  <a16:creationId xmlns:a16="http://schemas.microsoft.com/office/drawing/2014/main" id="{9178AF16-CF63-402A-8DD5-A38A43D14F6D}"/>
                </a:ext>
              </a:extLst>
            </p:cNvPr>
            <p:cNvSpPr txBox="1">
              <a:spLocks/>
            </p:cNvSpPr>
            <p:nvPr/>
          </p:nvSpPr>
          <p:spPr>
            <a:xfrm>
              <a:off x="3573272" y="1092654"/>
              <a:ext cx="8466328" cy="715961"/>
            </a:xfrm>
            <a:prstGeom prst="rect">
              <a:avLst/>
            </a:prstGeom>
            <a:solidFill>
              <a:schemeClr val="tx2"/>
            </a:solidFill>
          </p:spPr>
          <p:txBody>
            <a:bodyPr vert="horz" lIns="457200" tIns="45718" rIns="91436" bIns="45718" rtlCol="0" anchor="ctr">
              <a:normAutofit fontScale="70000" lnSpcReduction="20000"/>
            </a:bodyPr>
            <a:lstStyle>
              <a:lvl1pPr algn="l" defTabSz="1218845" rtl="0" eaLnBrk="1" latinLnBrk="0" hangingPunct="1">
                <a:spcBef>
                  <a:spcPct val="0"/>
                </a:spcBef>
                <a:buNone/>
                <a:defRPr sz="3732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sz="4000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E9574AE-DC1B-497C-B6FB-3DBB1C18C0F4}"/>
                </a:ext>
              </a:extLst>
            </p:cNvPr>
            <p:cNvSpPr txBox="1"/>
            <p:nvPr/>
          </p:nvSpPr>
          <p:spPr>
            <a:xfrm>
              <a:off x="3588026" y="1082466"/>
              <a:ext cx="8348868" cy="665738"/>
            </a:xfrm>
            <a:prstGeom prst="rect">
              <a:avLst/>
            </a:prstGeom>
            <a:noFill/>
          </p:spPr>
          <p:txBody>
            <a:bodyPr wrap="square" lIns="274320" rtlCol="0" anchor="ctr">
              <a:noAutofit/>
            </a:bodyPr>
            <a:lstStyle>
              <a:defPPr>
                <a:defRPr lang="en-US"/>
              </a:defPPr>
              <a:lvl1pPr algn="ctr">
                <a:defRPr sz="36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dirty="0"/>
                <a:t>Findings</a:t>
              </a:r>
            </a:p>
          </p:txBody>
        </p:sp>
      </p:grpSp>
      <p:sp>
        <p:nvSpPr>
          <p:cNvPr id="16" name="Parallelogram 11">
            <a:extLst>
              <a:ext uri="{FF2B5EF4-FFF2-40B4-BE49-F238E27FC236}">
                <a16:creationId xmlns:a16="http://schemas.microsoft.com/office/drawing/2014/main" id="{921015F4-6A9F-4886-A0E9-41AD19583C1E}"/>
              </a:ext>
            </a:extLst>
          </p:cNvPr>
          <p:cNvSpPr/>
          <p:nvPr/>
        </p:nvSpPr>
        <p:spPr>
          <a:xfrm>
            <a:off x="1" y="-2"/>
            <a:ext cx="1784470" cy="6875953"/>
          </a:xfrm>
          <a:custGeom>
            <a:avLst/>
            <a:gdLst>
              <a:gd name="connsiteX0" fmla="*/ 0 w 6405126"/>
              <a:gd name="connsiteY0" fmla="*/ 6858001 h 6858001"/>
              <a:gd name="connsiteX1" fmla="*/ 1601282 w 6405126"/>
              <a:gd name="connsiteY1" fmla="*/ 0 h 6858001"/>
              <a:gd name="connsiteX2" fmla="*/ 6405126 w 6405126"/>
              <a:gd name="connsiteY2" fmla="*/ 0 h 6858001"/>
              <a:gd name="connsiteX3" fmla="*/ 4803845 w 6405126"/>
              <a:gd name="connsiteY3" fmla="*/ 6858001 h 6858001"/>
              <a:gd name="connsiteX4" fmla="*/ 0 w 6405126"/>
              <a:gd name="connsiteY4" fmla="*/ 6858001 h 6858001"/>
              <a:gd name="connsiteX0" fmla="*/ 0 w 6405126"/>
              <a:gd name="connsiteY0" fmla="*/ 6858001 h 6858001"/>
              <a:gd name="connsiteX1" fmla="*/ 1601282 w 6405126"/>
              <a:gd name="connsiteY1" fmla="*/ 0 h 6858001"/>
              <a:gd name="connsiteX2" fmla="*/ 6405126 w 6405126"/>
              <a:gd name="connsiteY2" fmla="*/ 0 h 6858001"/>
              <a:gd name="connsiteX3" fmla="*/ 4765745 w 6405126"/>
              <a:gd name="connsiteY3" fmla="*/ 6858001 h 6858001"/>
              <a:gd name="connsiteX4" fmla="*/ 0 w 6405126"/>
              <a:gd name="connsiteY4" fmla="*/ 6858001 h 6858001"/>
              <a:gd name="connsiteX0" fmla="*/ 0 w 5922526"/>
              <a:gd name="connsiteY0" fmla="*/ 6908801 h 6908801"/>
              <a:gd name="connsiteX1" fmla="*/ 1601282 w 5922526"/>
              <a:gd name="connsiteY1" fmla="*/ 50800 h 6908801"/>
              <a:gd name="connsiteX2" fmla="*/ 5922526 w 5922526"/>
              <a:gd name="connsiteY2" fmla="*/ 0 h 6908801"/>
              <a:gd name="connsiteX3" fmla="*/ 4765745 w 5922526"/>
              <a:gd name="connsiteY3" fmla="*/ 6908801 h 6908801"/>
              <a:gd name="connsiteX4" fmla="*/ 0 w 5922526"/>
              <a:gd name="connsiteY4" fmla="*/ 6908801 h 6908801"/>
              <a:gd name="connsiteX0" fmla="*/ 0 w 5897126"/>
              <a:gd name="connsiteY0" fmla="*/ 6870701 h 6870701"/>
              <a:gd name="connsiteX1" fmla="*/ 1601282 w 5897126"/>
              <a:gd name="connsiteY1" fmla="*/ 12700 h 6870701"/>
              <a:gd name="connsiteX2" fmla="*/ 5897126 w 5897126"/>
              <a:gd name="connsiteY2" fmla="*/ 0 h 6870701"/>
              <a:gd name="connsiteX3" fmla="*/ 4765745 w 5897126"/>
              <a:gd name="connsiteY3" fmla="*/ 6870701 h 6870701"/>
              <a:gd name="connsiteX4" fmla="*/ 0 w 5897126"/>
              <a:gd name="connsiteY4" fmla="*/ 6870701 h 6870701"/>
              <a:gd name="connsiteX0" fmla="*/ 0 w 4322326"/>
              <a:gd name="connsiteY0" fmla="*/ 6845301 h 6870701"/>
              <a:gd name="connsiteX1" fmla="*/ 26482 w 4322326"/>
              <a:gd name="connsiteY1" fmla="*/ 12700 h 6870701"/>
              <a:gd name="connsiteX2" fmla="*/ 4322326 w 4322326"/>
              <a:gd name="connsiteY2" fmla="*/ 0 h 6870701"/>
              <a:gd name="connsiteX3" fmla="*/ 3190945 w 4322326"/>
              <a:gd name="connsiteY3" fmla="*/ 6870701 h 6870701"/>
              <a:gd name="connsiteX4" fmla="*/ 0 w 4322326"/>
              <a:gd name="connsiteY4" fmla="*/ 6845301 h 6870701"/>
              <a:gd name="connsiteX0" fmla="*/ 0 w 4322326"/>
              <a:gd name="connsiteY0" fmla="*/ 6845301 h 6870701"/>
              <a:gd name="connsiteX1" fmla="*/ 26482 w 4322326"/>
              <a:gd name="connsiteY1" fmla="*/ 25400 h 6870701"/>
              <a:gd name="connsiteX2" fmla="*/ 4322326 w 4322326"/>
              <a:gd name="connsiteY2" fmla="*/ 0 h 6870701"/>
              <a:gd name="connsiteX3" fmla="*/ 3190945 w 4322326"/>
              <a:gd name="connsiteY3" fmla="*/ 6870701 h 6870701"/>
              <a:gd name="connsiteX4" fmla="*/ 0 w 4322326"/>
              <a:gd name="connsiteY4" fmla="*/ 6845301 h 6870701"/>
              <a:gd name="connsiteX0" fmla="*/ 0 w 4322326"/>
              <a:gd name="connsiteY0" fmla="*/ 6845301 h 6870701"/>
              <a:gd name="connsiteX1" fmla="*/ 45719 w 4322326"/>
              <a:gd name="connsiteY1" fmla="*/ 45719 h 6870701"/>
              <a:gd name="connsiteX2" fmla="*/ 4322326 w 4322326"/>
              <a:gd name="connsiteY2" fmla="*/ 0 h 6870701"/>
              <a:gd name="connsiteX3" fmla="*/ 3190945 w 4322326"/>
              <a:gd name="connsiteY3" fmla="*/ 6870701 h 6870701"/>
              <a:gd name="connsiteX4" fmla="*/ 0 w 4322326"/>
              <a:gd name="connsiteY4" fmla="*/ 6845301 h 6870701"/>
              <a:gd name="connsiteX0" fmla="*/ 45719 w 4368045"/>
              <a:gd name="connsiteY0" fmla="*/ 6845301 h 6870701"/>
              <a:gd name="connsiteX1" fmla="*/ 0 w 4368045"/>
              <a:gd name="connsiteY1" fmla="*/ 45719 h 6870701"/>
              <a:gd name="connsiteX2" fmla="*/ 4368045 w 4368045"/>
              <a:gd name="connsiteY2" fmla="*/ 0 h 6870701"/>
              <a:gd name="connsiteX3" fmla="*/ 3236664 w 4368045"/>
              <a:gd name="connsiteY3" fmla="*/ 6870701 h 6870701"/>
              <a:gd name="connsiteX4" fmla="*/ 45719 w 4368045"/>
              <a:gd name="connsiteY4" fmla="*/ 6845301 h 6870701"/>
              <a:gd name="connsiteX0" fmla="*/ 45719 w 4368045"/>
              <a:gd name="connsiteY0" fmla="*/ 6845301 h 6890976"/>
              <a:gd name="connsiteX1" fmla="*/ 0 w 4368045"/>
              <a:gd name="connsiteY1" fmla="*/ 45719 h 6890976"/>
              <a:gd name="connsiteX2" fmla="*/ 4368045 w 4368045"/>
              <a:gd name="connsiteY2" fmla="*/ 0 h 6890976"/>
              <a:gd name="connsiteX3" fmla="*/ 2932916 w 4368045"/>
              <a:gd name="connsiteY3" fmla="*/ 6890976 h 6890976"/>
              <a:gd name="connsiteX4" fmla="*/ 45719 w 4368045"/>
              <a:gd name="connsiteY4" fmla="*/ 6845301 h 6890976"/>
              <a:gd name="connsiteX0" fmla="*/ 45719 w 4368045"/>
              <a:gd name="connsiteY0" fmla="*/ 6814889 h 6860564"/>
              <a:gd name="connsiteX1" fmla="*/ 0 w 4368045"/>
              <a:gd name="connsiteY1" fmla="*/ 15307 h 6860564"/>
              <a:gd name="connsiteX2" fmla="*/ 4368045 w 4368045"/>
              <a:gd name="connsiteY2" fmla="*/ 0 h 6860564"/>
              <a:gd name="connsiteX3" fmla="*/ 2932916 w 4368045"/>
              <a:gd name="connsiteY3" fmla="*/ 6860564 h 6860564"/>
              <a:gd name="connsiteX4" fmla="*/ 45719 w 4368045"/>
              <a:gd name="connsiteY4" fmla="*/ 6814889 h 6860564"/>
              <a:gd name="connsiteX0" fmla="*/ 45719 w 4368045"/>
              <a:gd name="connsiteY0" fmla="*/ 6845301 h 6860564"/>
              <a:gd name="connsiteX1" fmla="*/ 0 w 4368045"/>
              <a:gd name="connsiteY1" fmla="*/ 15307 h 6860564"/>
              <a:gd name="connsiteX2" fmla="*/ 4368045 w 4368045"/>
              <a:gd name="connsiteY2" fmla="*/ 0 h 6860564"/>
              <a:gd name="connsiteX3" fmla="*/ 2932916 w 4368045"/>
              <a:gd name="connsiteY3" fmla="*/ 6860564 h 6860564"/>
              <a:gd name="connsiteX4" fmla="*/ 45719 w 4368045"/>
              <a:gd name="connsiteY4" fmla="*/ 6845301 h 6860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8045" h="6860564">
                <a:moveTo>
                  <a:pt x="45719" y="6845301"/>
                </a:moveTo>
                <a:lnTo>
                  <a:pt x="0" y="15307"/>
                </a:lnTo>
                <a:lnTo>
                  <a:pt x="4368045" y="0"/>
                </a:lnTo>
                <a:lnTo>
                  <a:pt x="2932916" y="6860564"/>
                </a:lnTo>
                <a:lnTo>
                  <a:pt x="45719" y="6845301"/>
                </a:lnTo>
                <a:close/>
              </a:path>
            </a:pathLst>
          </a:custGeom>
          <a:solidFill>
            <a:srgbClr val="D4D4D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DDD953-39F8-4A79-B0C2-928314F3058D}"/>
              </a:ext>
            </a:extLst>
          </p:cNvPr>
          <p:cNvSpPr txBox="1"/>
          <p:nvPr/>
        </p:nvSpPr>
        <p:spPr>
          <a:xfrm>
            <a:off x="1912436" y="5765734"/>
            <a:ext cx="103632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285750" indent="-285750">
              <a:buClr>
                <a:schemeClr val="bg1"/>
              </a:buClr>
              <a:buSzPct val="165000"/>
              <a:buFont typeface="Courier New" panose="02070309020205020404" pitchFamily="49" charset="0"/>
              <a:buChar char="o"/>
              <a:defRPr sz="1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chemeClr val="tx1"/>
              </a:buClr>
            </a:pPr>
            <a:r>
              <a:rPr lang="en-US" sz="2800" dirty="0">
                <a:solidFill>
                  <a:schemeClr val="tx1"/>
                </a:solidFill>
                <a:latin typeface="+mj-lt"/>
              </a:rPr>
              <a:t> Utility via Tariff, CDB [financing], Limited opportunities (EU, UK, etc.), JV with TELECOM, CTV &amp; Water.</a:t>
            </a:r>
            <a:endParaRPr lang="en-US" sz="2800" b="1" dirty="0">
              <a:solidFill>
                <a:srgbClr val="0779B7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B2FB14-296C-487C-A2F6-EAB00DF49DE5}"/>
              </a:ext>
            </a:extLst>
          </p:cNvPr>
          <p:cNvGrpSpPr/>
          <p:nvPr/>
        </p:nvGrpSpPr>
        <p:grpSpPr>
          <a:xfrm>
            <a:off x="2025529" y="5304183"/>
            <a:ext cx="4267200" cy="457200"/>
            <a:chOff x="3573272" y="1082466"/>
            <a:chExt cx="8466328" cy="726149"/>
          </a:xfrm>
        </p:grpSpPr>
        <p:sp>
          <p:nvSpPr>
            <p:cNvPr id="19" name="Title 2">
              <a:extLst>
                <a:ext uri="{FF2B5EF4-FFF2-40B4-BE49-F238E27FC236}">
                  <a16:creationId xmlns:a16="http://schemas.microsoft.com/office/drawing/2014/main" id="{049DD567-1C84-4CBF-9E8C-595AC79DE820}"/>
                </a:ext>
              </a:extLst>
            </p:cNvPr>
            <p:cNvSpPr txBox="1">
              <a:spLocks/>
            </p:cNvSpPr>
            <p:nvPr/>
          </p:nvSpPr>
          <p:spPr>
            <a:xfrm>
              <a:off x="3573272" y="1092654"/>
              <a:ext cx="8466328" cy="715961"/>
            </a:xfrm>
            <a:prstGeom prst="rect">
              <a:avLst/>
            </a:prstGeom>
            <a:solidFill>
              <a:schemeClr val="tx2"/>
            </a:solidFill>
          </p:spPr>
          <p:txBody>
            <a:bodyPr vert="horz" lIns="457200" tIns="45718" rIns="91436" bIns="45718" rtlCol="0" anchor="ctr">
              <a:normAutofit fontScale="70000" lnSpcReduction="20000"/>
            </a:bodyPr>
            <a:lstStyle>
              <a:lvl1pPr algn="l" defTabSz="1218845" rtl="0" eaLnBrk="1" latinLnBrk="0" hangingPunct="1">
                <a:spcBef>
                  <a:spcPct val="0"/>
                </a:spcBef>
                <a:buNone/>
                <a:defRPr sz="3732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sz="4000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0993A22-2A39-4912-98F2-E93C4E0B81B7}"/>
                </a:ext>
              </a:extLst>
            </p:cNvPr>
            <p:cNvSpPr txBox="1"/>
            <p:nvPr/>
          </p:nvSpPr>
          <p:spPr>
            <a:xfrm>
              <a:off x="3588025" y="1082466"/>
              <a:ext cx="8348868" cy="665738"/>
            </a:xfrm>
            <a:prstGeom prst="rect">
              <a:avLst/>
            </a:prstGeom>
            <a:noFill/>
          </p:spPr>
          <p:txBody>
            <a:bodyPr wrap="square" lIns="274320" rtlCol="0" anchor="ctr">
              <a:noAutofit/>
            </a:bodyPr>
            <a:lstStyle>
              <a:defPPr>
                <a:defRPr lang="en-US"/>
              </a:defPPr>
              <a:lvl1pPr algn="ctr">
                <a:defRPr sz="36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dirty="0"/>
                <a:t>Financing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798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0F3933A-7C0D-42EA-8165-ED33252C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992"/>
            <a:ext cx="2015231" cy="684600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2BD0B13-304F-4A47-BD4E-F14E0DE4F60B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9D9D9D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9A78A16-E2C6-4D6F-9F82-75CAB470FB08}"/>
              </a:ext>
            </a:extLst>
          </p:cNvPr>
          <p:cNvSpPr/>
          <p:nvPr/>
        </p:nvSpPr>
        <p:spPr>
          <a:xfrm>
            <a:off x="29817" y="17952"/>
            <a:ext cx="12192000" cy="6857999"/>
          </a:xfrm>
          <a:prstGeom prst="rect">
            <a:avLst/>
          </a:prstGeom>
          <a:solidFill>
            <a:srgbClr val="9D9D9D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Parallelogram 11">
            <a:extLst>
              <a:ext uri="{FF2B5EF4-FFF2-40B4-BE49-F238E27FC236}">
                <a16:creationId xmlns:a16="http://schemas.microsoft.com/office/drawing/2014/main" id="{3825E95C-9DBD-4F86-9355-549F353E9041}"/>
              </a:ext>
            </a:extLst>
          </p:cNvPr>
          <p:cNvSpPr/>
          <p:nvPr/>
        </p:nvSpPr>
        <p:spPr>
          <a:xfrm>
            <a:off x="0" y="-2"/>
            <a:ext cx="2015231" cy="6875953"/>
          </a:xfrm>
          <a:custGeom>
            <a:avLst/>
            <a:gdLst>
              <a:gd name="connsiteX0" fmla="*/ 0 w 6405126"/>
              <a:gd name="connsiteY0" fmla="*/ 6858001 h 6858001"/>
              <a:gd name="connsiteX1" fmla="*/ 1601282 w 6405126"/>
              <a:gd name="connsiteY1" fmla="*/ 0 h 6858001"/>
              <a:gd name="connsiteX2" fmla="*/ 6405126 w 6405126"/>
              <a:gd name="connsiteY2" fmla="*/ 0 h 6858001"/>
              <a:gd name="connsiteX3" fmla="*/ 4803845 w 6405126"/>
              <a:gd name="connsiteY3" fmla="*/ 6858001 h 6858001"/>
              <a:gd name="connsiteX4" fmla="*/ 0 w 6405126"/>
              <a:gd name="connsiteY4" fmla="*/ 6858001 h 6858001"/>
              <a:gd name="connsiteX0" fmla="*/ 0 w 6405126"/>
              <a:gd name="connsiteY0" fmla="*/ 6858001 h 6858001"/>
              <a:gd name="connsiteX1" fmla="*/ 1601282 w 6405126"/>
              <a:gd name="connsiteY1" fmla="*/ 0 h 6858001"/>
              <a:gd name="connsiteX2" fmla="*/ 6405126 w 6405126"/>
              <a:gd name="connsiteY2" fmla="*/ 0 h 6858001"/>
              <a:gd name="connsiteX3" fmla="*/ 4765745 w 6405126"/>
              <a:gd name="connsiteY3" fmla="*/ 6858001 h 6858001"/>
              <a:gd name="connsiteX4" fmla="*/ 0 w 6405126"/>
              <a:gd name="connsiteY4" fmla="*/ 6858001 h 6858001"/>
              <a:gd name="connsiteX0" fmla="*/ 0 w 5922526"/>
              <a:gd name="connsiteY0" fmla="*/ 6908801 h 6908801"/>
              <a:gd name="connsiteX1" fmla="*/ 1601282 w 5922526"/>
              <a:gd name="connsiteY1" fmla="*/ 50800 h 6908801"/>
              <a:gd name="connsiteX2" fmla="*/ 5922526 w 5922526"/>
              <a:gd name="connsiteY2" fmla="*/ 0 h 6908801"/>
              <a:gd name="connsiteX3" fmla="*/ 4765745 w 5922526"/>
              <a:gd name="connsiteY3" fmla="*/ 6908801 h 6908801"/>
              <a:gd name="connsiteX4" fmla="*/ 0 w 5922526"/>
              <a:gd name="connsiteY4" fmla="*/ 6908801 h 6908801"/>
              <a:gd name="connsiteX0" fmla="*/ 0 w 5897126"/>
              <a:gd name="connsiteY0" fmla="*/ 6870701 h 6870701"/>
              <a:gd name="connsiteX1" fmla="*/ 1601282 w 5897126"/>
              <a:gd name="connsiteY1" fmla="*/ 12700 h 6870701"/>
              <a:gd name="connsiteX2" fmla="*/ 5897126 w 5897126"/>
              <a:gd name="connsiteY2" fmla="*/ 0 h 6870701"/>
              <a:gd name="connsiteX3" fmla="*/ 4765745 w 5897126"/>
              <a:gd name="connsiteY3" fmla="*/ 6870701 h 6870701"/>
              <a:gd name="connsiteX4" fmla="*/ 0 w 5897126"/>
              <a:gd name="connsiteY4" fmla="*/ 6870701 h 6870701"/>
              <a:gd name="connsiteX0" fmla="*/ 0 w 4322326"/>
              <a:gd name="connsiteY0" fmla="*/ 6845301 h 6870701"/>
              <a:gd name="connsiteX1" fmla="*/ 26482 w 4322326"/>
              <a:gd name="connsiteY1" fmla="*/ 12700 h 6870701"/>
              <a:gd name="connsiteX2" fmla="*/ 4322326 w 4322326"/>
              <a:gd name="connsiteY2" fmla="*/ 0 h 6870701"/>
              <a:gd name="connsiteX3" fmla="*/ 3190945 w 4322326"/>
              <a:gd name="connsiteY3" fmla="*/ 6870701 h 6870701"/>
              <a:gd name="connsiteX4" fmla="*/ 0 w 4322326"/>
              <a:gd name="connsiteY4" fmla="*/ 6845301 h 6870701"/>
              <a:gd name="connsiteX0" fmla="*/ 0 w 4322326"/>
              <a:gd name="connsiteY0" fmla="*/ 6845301 h 6870701"/>
              <a:gd name="connsiteX1" fmla="*/ 26482 w 4322326"/>
              <a:gd name="connsiteY1" fmla="*/ 25400 h 6870701"/>
              <a:gd name="connsiteX2" fmla="*/ 4322326 w 4322326"/>
              <a:gd name="connsiteY2" fmla="*/ 0 h 6870701"/>
              <a:gd name="connsiteX3" fmla="*/ 3190945 w 4322326"/>
              <a:gd name="connsiteY3" fmla="*/ 6870701 h 6870701"/>
              <a:gd name="connsiteX4" fmla="*/ 0 w 4322326"/>
              <a:gd name="connsiteY4" fmla="*/ 6845301 h 6870701"/>
              <a:gd name="connsiteX0" fmla="*/ 0 w 4322326"/>
              <a:gd name="connsiteY0" fmla="*/ 6845301 h 6870701"/>
              <a:gd name="connsiteX1" fmla="*/ 45719 w 4322326"/>
              <a:gd name="connsiteY1" fmla="*/ 45719 h 6870701"/>
              <a:gd name="connsiteX2" fmla="*/ 4322326 w 4322326"/>
              <a:gd name="connsiteY2" fmla="*/ 0 h 6870701"/>
              <a:gd name="connsiteX3" fmla="*/ 3190945 w 4322326"/>
              <a:gd name="connsiteY3" fmla="*/ 6870701 h 6870701"/>
              <a:gd name="connsiteX4" fmla="*/ 0 w 4322326"/>
              <a:gd name="connsiteY4" fmla="*/ 6845301 h 6870701"/>
              <a:gd name="connsiteX0" fmla="*/ 45719 w 4368045"/>
              <a:gd name="connsiteY0" fmla="*/ 6845301 h 6870701"/>
              <a:gd name="connsiteX1" fmla="*/ 0 w 4368045"/>
              <a:gd name="connsiteY1" fmla="*/ 45719 h 6870701"/>
              <a:gd name="connsiteX2" fmla="*/ 4368045 w 4368045"/>
              <a:gd name="connsiteY2" fmla="*/ 0 h 6870701"/>
              <a:gd name="connsiteX3" fmla="*/ 3236664 w 4368045"/>
              <a:gd name="connsiteY3" fmla="*/ 6870701 h 6870701"/>
              <a:gd name="connsiteX4" fmla="*/ 45719 w 4368045"/>
              <a:gd name="connsiteY4" fmla="*/ 6845301 h 6870701"/>
              <a:gd name="connsiteX0" fmla="*/ 45719 w 4368045"/>
              <a:gd name="connsiteY0" fmla="*/ 6845301 h 6890976"/>
              <a:gd name="connsiteX1" fmla="*/ 0 w 4368045"/>
              <a:gd name="connsiteY1" fmla="*/ 45719 h 6890976"/>
              <a:gd name="connsiteX2" fmla="*/ 4368045 w 4368045"/>
              <a:gd name="connsiteY2" fmla="*/ 0 h 6890976"/>
              <a:gd name="connsiteX3" fmla="*/ 2932916 w 4368045"/>
              <a:gd name="connsiteY3" fmla="*/ 6890976 h 6890976"/>
              <a:gd name="connsiteX4" fmla="*/ 45719 w 4368045"/>
              <a:gd name="connsiteY4" fmla="*/ 6845301 h 6890976"/>
              <a:gd name="connsiteX0" fmla="*/ 45719 w 4368045"/>
              <a:gd name="connsiteY0" fmla="*/ 6814889 h 6860564"/>
              <a:gd name="connsiteX1" fmla="*/ 0 w 4368045"/>
              <a:gd name="connsiteY1" fmla="*/ 15307 h 6860564"/>
              <a:gd name="connsiteX2" fmla="*/ 4368045 w 4368045"/>
              <a:gd name="connsiteY2" fmla="*/ 0 h 6860564"/>
              <a:gd name="connsiteX3" fmla="*/ 2932916 w 4368045"/>
              <a:gd name="connsiteY3" fmla="*/ 6860564 h 6860564"/>
              <a:gd name="connsiteX4" fmla="*/ 45719 w 4368045"/>
              <a:gd name="connsiteY4" fmla="*/ 6814889 h 6860564"/>
              <a:gd name="connsiteX0" fmla="*/ 45719 w 4368045"/>
              <a:gd name="connsiteY0" fmla="*/ 6845301 h 6860564"/>
              <a:gd name="connsiteX1" fmla="*/ 0 w 4368045"/>
              <a:gd name="connsiteY1" fmla="*/ 15307 h 6860564"/>
              <a:gd name="connsiteX2" fmla="*/ 4368045 w 4368045"/>
              <a:gd name="connsiteY2" fmla="*/ 0 h 6860564"/>
              <a:gd name="connsiteX3" fmla="*/ 2932916 w 4368045"/>
              <a:gd name="connsiteY3" fmla="*/ 6860564 h 6860564"/>
              <a:gd name="connsiteX4" fmla="*/ 45719 w 4368045"/>
              <a:gd name="connsiteY4" fmla="*/ 6845301 h 6860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8045" h="6860564">
                <a:moveTo>
                  <a:pt x="45719" y="6845301"/>
                </a:moveTo>
                <a:lnTo>
                  <a:pt x="0" y="15307"/>
                </a:lnTo>
                <a:lnTo>
                  <a:pt x="4368045" y="0"/>
                </a:lnTo>
                <a:lnTo>
                  <a:pt x="2932916" y="6860564"/>
                </a:lnTo>
                <a:lnTo>
                  <a:pt x="45719" y="6845301"/>
                </a:lnTo>
                <a:close/>
              </a:path>
            </a:pathLst>
          </a:custGeom>
          <a:solidFill>
            <a:srgbClr val="D4D4D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193A2558-9AFC-4D24-8DDE-7E1EB3492578}"/>
              </a:ext>
            </a:extLst>
          </p:cNvPr>
          <p:cNvSpPr txBox="1">
            <a:spLocks/>
          </p:cNvSpPr>
          <p:nvPr/>
        </p:nvSpPr>
        <p:spPr>
          <a:xfrm>
            <a:off x="2819400" y="2133600"/>
            <a:ext cx="8610600" cy="1676400"/>
          </a:xfrm>
          <a:prstGeom prst="rect">
            <a:avLst/>
          </a:prstGeom>
          <a:solidFill>
            <a:schemeClr val="tx2"/>
          </a:solidFill>
        </p:spPr>
        <p:txBody>
          <a:bodyPr vert="horz" lIns="91436" tIns="45718" rIns="91436" bIns="45718" rtlCol="0" anchor="ctr">
            <a:normAutofit/>
          </a:bodyPr>
          <a:lstStyle>
            <a:lvl1pPr algn="l" defTabSz="1218845" rtl="0" eaLnBrk="1" latinLnBrk="0" hangingPunct="1">
              <a:spcBef>
                <a:spcPct val="0"/>
              </a:spcBef>
              <a:buNone/>
              <a:defRPr sz="3732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</a:rPr>
              <a:t>Safeguard 2:</a:t>
            </a:r>
            <a:r>
              <a:rPr lang="en-US" sz="4000" dirty="0">
                <a:solidFill>
                  <a:schemeClr val="bg1"/>
                </a:solidFill>
              </a:rPr>
              <a:t> Distributed Generation</a:t>
            </a:r>
          </a:p>
        </p:txBody>
      </p:sp>
    </p:spTree>
    <p:extLst>
      <p:ext uri="{BB962C8B-B14F-4D97-AF65-F5344CB8AC3E}">
        <p14:creationId xmlns:p14="http://schemas.microsoft.com/office/powerpoint/2010/main" val="1214871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3540BDC-E129-4DEE-9BFD-BC49CDABE5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2700"/>
            <a:ext cx="2055009" cy="6858000"/>
          </a:xfrm>
          <a:prstGeom prst="rect">
            <a:avLst/>
          </a:prstGeom>
        </p:spPr>
      </p:pic>
      <p:sp>
        <p:nvSpPr>
          <p:cNvPr id="110" name="Parallelogram 11">
            <a:extLst>
              <a:ext uri="{FF2B5EF4-FFF2-40B4-BE49-F238E27FC236}">
                <a16:creationId xmlns:a16="http://schemas.microsoft.com/office/drawing/2014/main" id="{DAEA012D-7B60-4B1B-AF8D-570F77323402}"/>
              </a:ext>
            </a:extLst>
          </p:cNvPr>
          <p:cNvSpPr/>
          <p:nvPr/>
        </p:nvSpPr>
        <p:spPr>
          <a:xfrm>
            <a:off x="-24210" y="-58418"/>
            <a:ext cx="2079219" cy="6954518"/>
          </a:xfrm>
          <a:custGeom>
            <a:avLst/>
            <a:gdLst>
              <a:gd name="connsiteX0" fmla="*/ 0 w 6405126"/>
              <a:gd name="connsiteY0" fmla="*/ 6858001 h 6858001"/>
              <a:gd name="connsiteX1" fmla="*/ 1601282 w 6405126"/>
              <a:gd name="connsiteY1" fmla="*/ 0 h 6858001"/>
              <a:gd name="connsiteX2" fmla="*/ 6405126 w 6405126"/>
              <a:gd name="connsiteY2" fmla="*/ 0 h 6858001"/>
              <a:gd name="connsiteX3" fmla="*/ 4803845 w 6405126"/>
              <a:gd name="connsiteY3" fmla="*/ 6858001 h 6858001"/>
              <a:gd name="connsiteX4" fmla="*/ 0 w 6405126"/>
              <a:gd name="connsiteY4" fmla="*/ 6858001 h 6858001"/>
              <a:gd name="connsiteX0" fmla="*/ 0 w 6405126"/>
              <a:gd name="connsiteY0" fmla="*/ 6858001 h 6858001"/>
              <a:gd name="connsiteX1" fmla="*/ 1601282 w 6405126"/>
              <a:gd name="connsiteY1" fmla="*/ 0 h 6858001"/>
              <a:gd name="connsiteX2" fmla="*/ 6405126 w 6405126"/>
              <a:gd name="connsiteY2" fmla="*/ 0 h 6858001"/>
              <a:gd name="connsiteX3" fmla="*/ 4765745 w 6405126"/>
              <a:gd name="connsiteY3" fmla="*/ 6858001 h 6858001"/>
              <a:gd name="connsiteX4" fmla="*/ 0 w 6405126"/>
              <a:gd name="connsiteY4" fmla="*/ 6858001 h 6858001"/>
              <a:gd name="connsiteX0" fmla="*/ 0 w 5922526"/>
              <a:gd name="connsiteY0" fmla="*/ 6908801 h 6908801"/>
              <a:gd name="connsiteX1" fmla="*/ 1601282 w 5922526"/>
              <a:gd name="connsiteY1" fmla="*/ 50800 h 6908801"/>
              <a:gd name="connsiteX2" fmla="*/ 5922526 w 5922526"/>
              <a:gd name="connsiteY2" fmla="*/ 0 h 6908801"/>
              <a:gd name="connsiteX3" fmla="*/ 4765745 w 5922526"/>
              <a:gd name="connsiteY3" fmla="*/ 6908801 h 6908801"/>
              <a:gd name="connsiteX4" fmla="*/ 0 w 5922526"/>
              <a:gd name="connsiteY4" fmla="*/ 6908801 h 6908801"/>
              <a:gd name="connsiteX0" fmla="*/ 0 w 5897126"/>
              <a:gd name="connsiteY0" fmla="*/ 6870701 h 6870701"/>
              <a:gd name="connsiteX1" fmla="*/ 1601282 w 5897126"/>
              <a:gd name="connsiteY1" fmla="*/ 12700 h 6870701"/>
              <a:gd name="connsiteX2" fmla="*/ 5897126 w 5897126"/>
              <a:gd name="connsiteY2" fmla="*/ 0 h 6870701"/>
              <a:gd name="connsiteX3" fmla="*/ 4765745 w 5897126"/>
              <a:gd name="connsiteY3" fmla="*/ 6870701 h 6870701"/>
              <a:gd name="connsiteX4" fmla="*/ 0 w 5897126"/>
              <a:gd name="connsiteY4" fmla="*/ 6870701 h 6870701"/>
              <a:gd name="connsiteX0" fmla="*/ 0 w 4322326"/>
              <a:gd name="connsiteY0" fmla="*/ 6845301 h 6870701"/>
              <a:gd name="connsiteX1" fmla="*/ 26482 w 4322326"/>
              <a:gd name="connsiteY1" fmla="*/ 12700 h 6870701"/>
              <a:gd name="connsiteX2" fmla="*/ 4322326 w 4322326"/>
              <a:gd name="connsiteY2" fmla="*/ 0 h 6870701"/>
              <a:gd name="connsiteX3" fmla="*/ 3190945 w 4322326"/>
              <a:gd name="connsiteY3" fmla="*/ 6870701 h 6870701"/>
              <a:gd name="connsiteX4" fmla="*/ 0 w 4322326"/>
              <a:gd name="connsiteY4" fmla="*/ 6845301 h 6870701"/>
              <a:gd name="connsiteX0" fmla="*/ 0 w 4322326"/>
              <a:gd name="connsiteY0" fmla="*/ 6845301 h 6870701"/>
              <a:gd name="connsiteX1" fmla="*/ 26482 w 4322326"/>
              <a:gd name="connsiteY1" fmla="*/ 25400 h 6870701"/>
              <a:gd name="connsiteX2" fmla="*/ 4322326 w 4322326"/>
              <a:gd name="connsiteY2" fmla="*/ 0 h 6870701"/>
              <a:gd name="connsiteX3" fmla="*/ 3190945 w 4322326"/>
              <a:gd name="connsiteY3" fmla="*/ 6870701 h 6870701"/>
              <a:gd name="connsiteX4" fmla="*/ 0 w 4322326"/>
              <a:gd name="connsiteY4" fmla="*/ 6845301 h 6870701"/>
              <a:gd name="connsiteX0" fmla="*/ 0 w 4322326"/>
              <a:gd name="connsiteY0" fmla="*/ 6845301 h 6870701"/>
              <a:gd name="connsiteX1" fmla="*/ 45719 w 4322326"/>
              <a:gd name="connsiteY1" fmla="*/ 45719 h 6870701"/>
              <a:gd name="connsiteX2" fmla="*/ 4322326 w 4322326"/>
              <a:gd name="connsiteY2" fmla="*/ 0 h 6870701"/>
              <a:gd name="connsiteX3" fmla="*/ 3190945 w 4322326"/>
              <a:gd name="connsiteY3" fmla="*/ 6870701 h 6870701"/>
              <a:gd name="connsiteX4" fmla="*/ 0 w 4322326"/>
              <a:gd name="connsiteY4" fmla="*/ 6845301 h 6870701"/>
              <a:gd name="connsiteX0" fmla="*/ 45719 w 4368045"/>
              <a:gd name="connsiteY0" fmla="*/ 6845301 h 6870701"/>
              <a:gd name="connsiteX1" fmla="*/ 0 w 4368045"/>
              <a:gd name="connsiteY1" fmla="*/ 45719 h 6870701"/>
              <a:gd name="connsiteX2" fmla="*/ 4368045 w 4368045"/>
              <a:gd name="connsiteY2" fmla="*/ 0 h 6870701"/>
              <a:gd name="connsiteX3" fmla="*/ 3236664 w 4368045"/>
              <a:gd name="connsiteY3" fmla="*/ 6870701 h 6870701"/>
              <a:gd name="connsiteX4" fmla="*/ 45719 w 4368045"/>
              <a:gd name="connsiteY4" fmla="*/ 6845301 h 6870701"/>
              <a:gd name="connsiteX0" fmla="*/ 45719 w 4368045"/>
              <a:gd name="connsiteY0" fmla="*/ 6845301 h 6921594"/>
              <a:gd name="connsiteX1" fmla="*/ 0 w 4368045"/>
              <a:gd name="connsiteY1" fmla="*/ 45719 h 6921594"/>
              <a:gd name="connsiteX2" fmla="*/ 4368045 w 4368045"/>
              <a:gd name="connsiteY2" fmla="*/ 0 h 6921594"/>
              <a:gd name="connsiteX3" fmla="*/ 2132574 w 4368045"/>
              <a:gd name="connsiteY3" fmla="*/ 6921594 h 6921594"/>
              <a:gd name="connsiteX4" fmla="*/ 45719 w 4368045"/>
              <a:gd name="connsiteY4" fmla="*/ 6845301 h 6921594"/>
              <a:gd name="connsiteX0" fmla="*/ 0 w 4322326"/>
              <a:gd name="connsiteY0" fmla="*/ 6845301 h 6921594"/>
              <a:gd name="connsiteX1" fmla="*/ 51459 w 4322326"/>
              <a:gd name="connsiteY1" fmla="*/ 45804 h 6921594"/>
              <a:gd name="connsiteX2" fmla="*/ 4322326 w 4322326"/>
              <a:gd name="connsiteY2" fmla="*/ 0 h 6921594"/>
              <a:gd name="connsiteX3" fmla="*/ 2086855 w 4322326"/>
              <a:gd name="connsiteY3" fmla="*/ 6921594 h 6921594"/>
              <a:gd name="connsiteX4" fmla="*/ 0 w 4322326"/>
              <a:gd name="connsiteY4" fmla="*/ 6845301 h 6921594"/>
              <a:gd name="connsiteX0" fmla="*/ 97178 w 4419504"/>
              <a:gd name="connsiteY0" fmla="*/ 6891105 h 6967398"/>
              <a:gd name="connsiteX1" fmla="*/ 0 w 4419504"/>
              <a:gd name="connsiteY1" fmla="*/ 0 h 6967398"/>
              <a:gd name="connsiteX2" fmla="*/ 4419504 w 4419504"/>
              <a:gd name="connsiteY2" fmla="*/ 45804 h 6967398"/>
              <a:gd name="connsiteX3" fmla="*/ 2184033 w 4419504"/>
              <a:gd name="connsiteY3" fmla="*/ 6967398 h 6967398"/>
              <a:gd name="connsiteX4" fmla="*/ 97178 w 4419504"/>
              <a:gd name="connsiteY4" fmla="*/ 6891105 h 6967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19504" h="6967398">
                <a:moveTo>
                  <a:pt x="97178" y="6891105"/>
                </a:moveTo>
                <a:lnTo>
                  <a:pt x="0" y="0"/>
                </a:lnTo>
                <a:lnTo>
                  <a:pt x="4419504" y="45804"/>
                </a:lnTo>
                <a:lnTo>
                  <a:pt x="2184033" y="6967398"/>
                </a:lnTo>
                <a:lnTo>
                  <a:pt x="97178" y="6891105"/>
                </a:lnTo>
                <a:close/>
              </a:path>
            </a:pathLst>
          </a:custGeom>
          <a:solidFill>
            <a:srgbClr val="ECECEC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AC721AD-961D-4AA5-85F0-64B0B9118038}"/>
              </a:ext>
            </a:extLst>
          </p:cNvPr>
          <p:cNvSpPr txBox="1">
            <a:spLocks/>
          </p:cNvSpPr>
          <p:nvPr/>
        </p:nvSpPr>
        <p:spPr>
          <a:xfrm>
            <a:off x="3352800" y="1058193"/>
            <a:ext cx="8407400" cy="715961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 algn="l" defTabSz="1218845" rtl="0" eaLnBrk="1" latinLnBrk="0" hangingPunct="1">
              <a:spcBef>
                <a:spcPct val="0"/>
              </a:spcBef>
              <a:buNone/>
              <a:defRPr sz="3732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CD464B74-4E38-4139-AFB1-3A98FE18B47C}"/>
              </a:ext>
            </a:extLst>
          </p:cNvPr>
          <p:cNvSpPr txBox="1">
            <a:spLocks/>
          </p:cNvSpPr>
          <p:nvPr/>
        </p:nvSpPr>
        <p:spPr>
          <a:xfrm>
            <a:off x="2079218" y="209710"/>
            <a:ext cx="9960381" cy="715961"/>
          </a:xfrm>
          <a:prstGeom prst="rect">
            <a:avLst/>
          </a:prstGeom>
          <a:solidFill>
            <a:schemeClr val="tx2"/>
          </a:solidFill>
        </p:spPr>
        <p:txBody>
          <a:bodyPr vert="horz" lIns="685800" tIns="45718" rIns="91436" bIns="45718" rtlCol="0" anchor="ctr">
            <a:normAutofit/>
          </a:bodyPr>
          <a:lstStyle>
            <a:lvl1pPr algn="l" defTabSz="1218845" rtl="0" eaLnBrk="1" latinLnBrk="0" hangingPunct="1">
              <a:spcBef>
                <a:spcPct val="0"/>
              </a:spcBef>
              <a:buNone/>
              <a:defRPr sz="3732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</a:rPr>
              <a:t>Distributed Generation:</a:t>
            </a:r>
            <a:r>
              <a:rPr lang="en-US" sz="4000" dirty="0">
                <a:solidFill>
                  <a:schemeClr val="bg1"/>
                </a:solidFill>
              </a:rPr>
              <a:t> Solar PV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2287385-1562-47EF-8CA6-49CB4B0E9B2A}"/>
              </a:ext>
            </a:extLst>
          </p:cNvPr>
          <p:cNvGrpSpPr/>
          <p:nvPr/>
        </p:nvGrpSpPr>
        <p:grpSpPr>
          <a:xfrm>
            <a:off x="2079218" y="1066800"/>
            <a:ext cx="4572000" cy="517155"/>
            <a:chOff x="3573272" y="1082466"/>
            <a:chExt cx="8466328" cy="726149"/>
          </a:xfrm>
        </p:grpSpPr>
        <p:sp>
          <p:nvSpPr>
            <p:cNvPr id="13" name="Title 2">
              <a:extLst>
                <a:ext uri="{FF2B5EF4-FFF2-40B4-BE49-F238E27FC236}">
                  <a16:creationId xmlns:a16="http://schemas.microsoft.com/office/drawing/2014/main" id="{94566B63-6C89-421D-8A4A-D918DBFF8F9A}"/>
                </a:ext>
              </a:extLst>
            </p:cNvPr>
            <p:cNvSpPr txBox="1">
              <a:spLocks/>
            </p:cNvSpPr>
            <p:nvPr/>
          </p:nvSpPr>
          <p:spPr>
            <a:xfrm>
              <a:off x="3573272" y="1092654"/>
              <a:ext cx="8466328" cy="715961"/>
            </a:xfrm>
            <a:prstGeom prst="rect">
              <a:avLst/>
            </a:prstGeom>
            <a:solidFill>
              <a:schemeClr val="tx2"/>
            </a:solidFill>
          </p:spPr>
          <p:txBody>
            <a:bodyPr vert="horz" lIns="457200" tIns="45718" rIns="91436" bIns="45718" rtlCol="0" anchor="ctr">
              <a:normAutofit fontScale="77500" lnSpcReduction="20000"/>
            </a:bodyPr>
            <a:lstStyle>
              <a:lvl1pPr algn="l" defTabSz="1218845" rtl="0" eaLnBrk="1" latinLnBrk="0" hangingPunct="1">
                <a:spcBef>
                  <a:spcPct val="0"/>
                </a:spcBef>
                <a:buNone/>
                <a:defRPr sz="3732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sz="4000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C93BDC8-8A3D-42EB-8D62-F03245C7BFCA}"/>
                </a:ext>
              </a:extLst>
            </p:cNvPr>
            <p:cNvSpPr txBox="1"/>
            <p:nvPr/>
          </p:nvSpPr>
          <p:spPr>
            <a:xfrm>
              <a:off x="3588026" y="1082466"/>
              <a:ext cx="8348868" cy="665738"/>
            </a:xfrm>
            <a:prstGeom prst="rect">
              <a:avLst/>
            </a:prstGeom>
            <a:noFill/>
          </p:spPr>
          <p:txBody>
            <a:bodyPr wrap="square" lIns="274320" rtlCol="0" anchor="ctr">
              <a:noAutofit/>
            </a:bodyPr>
            <a:lstStyle>
              <a:defPPr>
                <a:defRPr lang="en-US"/>
              </a:defPPr>
              <a:lvl1pPr algn="ctr">
                <a:defRPr sz="36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dirty="0"/>
                <a:t>Summary of Findings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A9D01203-8CA7-48AF-87C9-390E4B56A61F}"/>
              </a:ext>
            </a:extLst>
          </p:cNvPr>
          <p:cNvSpPr txBox="1"/>
          <p:nvPr/>
        </p:nvSpPr>
        <p:spPr>
          <a:xfrm>
            <a:off x="1997862" y="2362200"/>
            <a:ext cx="100317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dirty="0"/>
              <a:t>Estimate 9,000 households </a:t>
            </a:r>
            <a:r>
              <a:rPr lang="en-US" sz="2800" i="1" dirty="0"/>
              <a:t>(500W to 2.4kW)</a:t>
            </a:r>
            <a:r>
              <a:rPr lang="en-US" sz="2800" dirty="0"/>
              <a:t>: </a:t>
            </a:r>
            <a:r>
              <a:rPr lang="en-US" sz="2800" b="1" dirty="0">
                <a:solidFill>
                  <a:srgbClr val="0070C0"/>
                </a:solidFill>
              </a:rPr>
              <a:t>US$48.4M</a:t>
            </a:r>
            <a:endParaRPr lang="en-US" sz="28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dirty="0"/>
              <a:t>Installed cost per home @2.4kW: </a:t>
            </a:r>
            <a:r>
              <a:rPr lang="en-US" sz="2800" b="1" dirty="0">
                <a:solidFill>
                  <a:srgbClr val="0070C0"/>
                </a:solidFill>
              </a:rPr>
              <a:t>US$12.5k </a:t>
            </a:r>
            <a:r>
              <a:rPr lang="en-US" i="1" dirty="0"/>
              <a:t>($5.10/W)</a:t>
            </a:r>
            <a:endParaRPr lang="en-US" sz="2800" i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dirty="0"/>
              <a:t>@ Blocks of 100: </a:t>
            </a:r>
            <a:r>
              <a:rPr lang="en-US" sz="2800" b="1" dirty="0">
                <a:solidFill>
                  <a:srgbClr val="0070C0"/>
                </a:solidFill>
              </a:rPr>
              <a:t>$1,248,000 </a:t>
            </a:r>
            <a:r>
              <a:rPr lang="en-US" i="1" dirty="0"/>
              <a:t>(2400w x 100 x $5.10)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dirty="0"/>
              <a:t>Average household cost across all size installations: : </a:t>
            </a:r>
            <a:r>
              <a:rPr lang="en-US" sz="2800" b="1" dirty="0">
                <a:solidFill>
                  <a:srgbClr val="0070C0"/>
                </a:solidFill>
              </a:rPr>
              <a:t>$5,500</a:t>
            </a:r>
            <a:r>
              <a:rPr lang="en-US" sz="2800" i="1" dirty="0"/>
              <a:t>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873BDB9-3ABF-4AD5-9EBE-C8F0D5DEA53F}"/>
              </a:ext>
            </a:extLst>
          </p:cNvPr>
          <p:cNvGrpSpPr/>
          <p:nvPr/>
        </p:nvGrpSpPr>
        <p:grpSpPr>
          <a:xfrm>
            <a:off x="2087185" y="1815752"/>
            <a:ext cx="4572000" cy="517155"/>
            <a:chOff x="3573272" y="1082466"/>
            <a:chExt cx="8466328" cy="726149"/>
          </a:xfrm>
        </p:grpSpPr>
        <p:sp>
          <p:nvSpPr>
            <p:cNvPr id="22" name="Title 2">
              <a:extLst>
                <a:ext uri="{FF2B5EF4-FFF2-40B4-BE49-F238E27FC236}">
                  <a16:creationId xmlns:a16="http://schemas.microsoft.com/office/drawing/2014/main" id="{B257F9E4-0BE0-47D3-B9CA-320C912460B4}"/>
                </a:ext>
              </a:extLst>
            </p:cNvPr>
            <p:cNvSpPr txBox="1">
              <a:spLocks/>
            </p:cNvSpPr>
            <p:nvPr/>
          </p:nvSpPr>
          <p:spPr>
            <a:xfrm>
              <a:off x="3573272" y="1092654"/>
              <a:ext cx="8466328" cy="715961"/>
            </a:xfrm>
            <a:prstGeom prst="rect">
              <a:avLst/>
            </a:prstGeom>
            <a:solidFill>
              <a:schemeClr val="tx2"/>
            </a:solidFill>
          </p:spPr>
          <p:txBody>
            <a:bodyPr vert="horz" lIns="457200" tIns="45718" rIns="91436" bIns="45718" rtlCol="0" anchor="ctr">
              <a:normAutofit fontScale="77500" lnSpcReduction="20000"/>
            </a:bodyPr>
            <a:lstStyle>
              <a:lvl1pPr algn="l" defTabSz="1218845" rtl="0" eaLnBrk="1" latinLnBrk="0" hangingPunct="1">
                <a:spcBef>
                  <a:spcPct val="0"/>
                </a:spcBef>
                <a:buNone/>
                <a:defRPr sz="3732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sz="4000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A56F903-0EC2-43DE-A120-F38A4AF8418E}"/>
                </a:ext>
              </a:extLst>
            </p:cNvPr>
            <p:cNvSpPr txBox="1"/>
            <p:nvPr/>
          </p:nvSpPr>
          <p:spPr>
            <a:xfrm>
              <a:off x="3588026" y="1082466"/>
              <a:ext cx="8348868" cy="665738"/>
            </a:xfrm>
            <a:prstGeom prst="rect">
              <a:avLst/>
            </a:prstGeom>
            <a:noFill/>
          </p:spPr>
          <p:txBody>
            <a:bodyPr wrap="square" lIns="274320" rtlCol="0" anchor="ctr">
              <a:noAutofit/>
            </a:bodyPr>
            <a:lstStyle>
              <a:defPPr>
                <a:defRPr lang="en-US"/>
              </a:defPPr>
              <a:lvl1pPr algn="ctr">
                <a:defRPr sz="36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dirty="0"/>
                <a:t>Households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91179A3-4A17-40D4-AB66-20A4D824F7BD}"/>
              </a:ext>
            </a:extLst>
          </p:cNvPr>
          <p:cNvGrpSpPr/>
          <p:nvPr/>
        </p:nvGrpSpPr>
        <p:grpSpPr>
          <a:xfrm>
            <a:off x="2079218" y="4507992"/>
            <a:ext cx="4572000" cy="521208"/>
            <a:chOff x="3573272" y="1082466"/>
            <a:chExt cx="8466328" cy="726149"/>
          </a:xfrm>
        </p:grpSpPr>
        <p:sp>
          <p:nvSpPr>
            <p:cNvPr id="18" name="Title 2">
              <a:extLst>
                <a:ext uri="{FF2B5EF4-FFF2-40B4-BE49-F238E27FC236}">
                  <a16:creationId xmlns:a16="http://schemas.microsoft.com/office/drawing/2014/main" id="{A6923BAC-AAEB-4747-B51D-0D2C8D62648F}"/>
                </a:ext>
              </a:extLst>
            </p:cNvPr>
            <p:cNvSpPr txBox="1">
              <a:spLocks/>
            </p:cNvSpPr>
            <p:nvPr/>
          </p:nvSpPr>
          <p:spPr>
            <a:xfrm>
              <a:off x="3573272" y="1092654"/>
              <a:ext cx="8466328" cy="715961"/>
            </a:xfrm>
            <a:prstGeom prst="rect">
              <a:avLst/>
            </a:prstGeom>
            <a:solidFill>
              <a:schemeClr val="tx2"/>
            </a:solidFill>
          </p:spPr>
          <p:txBody>
            <a:bodyPr vert="horz" lIns="457200" tIns="45718" rIns="91436" bIns="45718" rtlCol="0" anchor="ctr">
              <a:normAutofit fontScale="77500" lnSpcReduction="20000"/>
            </a:bodyPr>
            <a:lstStyle>
              <a:lvl1pPr algn="l" defTabSz="1218845" rtl="0" eaLnBrk="1" latinLnBrk="0" hangingPunct="1">
                <a:spcBef>
                  <a:spcPct val="0"/>
                </a:spcBef>
                <a:buNone/>
                <a:defRPr sz="3732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sz="4000" dirty="0">
                <a:solidFill>
                  <a:schemeClr val="bg1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ABFC894-DC0D-4B35-BB6D-92CF6459C187}"/>
                </a:ext>
              </a:extLst>
            </p:cNvPr>
            <p:cNvSpPr txBox="1"/>
            <p:nvPr/>
          </p:nvSpPr>
          <p:spPr>
            <a:xfrm>
              <a:off x="3588026" y="1082466"/>
              <a:ext cx="8348868" cy="665738"/>
            </a:xfrm>
            <a:prstGeom prst="rect">
              <a:avLst/>
            </a:prstGeom>
            <a:noFill/>
          </p:spPr>
          <p:txBody>
            <a:bodyPr wrap="square" lIns="274320" rtlCol="0" anchor="ctr">
              <a:noAutofit/>
            </a:bodyPr>
            <a:lstStyle>
              <a:defPPr>
                <a:defRPr lang="en-US"/>
              </a:defPPr>
              <a:lvl1pPr>
                <a:defRPr sz="36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dirty="0"/>
                <a:t>Funding Strategy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13536830-9C06-4C4D-929E-7B1A4D0EFDA7}"/>
              </a:ext>
            </a:extLst>
          </p:cNvPr>
          <p:cNvSpPr/>
          <p:nvPr/>
        </p:nvSpPr>
        <p:spPr>
          <a:xfrm>
            <a:off x="1997862" y="5121983"/>
            <a:ext cx="94321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dirty="0"/>
              <a:t>USAID Development Credit Authority (DCA) via Republic Bank, CDB, Utility Solar Lease Program, PPA, Mortgage Solar Loans and Refinancing with Equity for Solar Program</a:t>
            </a:r>
          </a:p>
        </p:txBody>
      </p:sp>
    </p:spTree>
    <p:extLst>
      <p:ext uri="{BB962C8B-B14F-4D97-AF65-F5344CB8AC3E}">
        <p14:creationId xmlns:p14="http://schemas.microsoft.com/office/powerpoint/2010/main" val="1688028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3540BDC-E129-4DEE-9BFD-BC49CDABE5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2700"/>
            <a:ext cx="2055009" cy="6858000"/>
          </a:xfrm>
          <a:prstGeom prst="rect">
            <a:avLst/>
          </a:prstGeom>
        </p:spPr>
      </p:pic>
      <p:sp>
        <p:nvSpPr>
          <p:cNvPr id="110" name="Parallelogram 11">
            <a:extLst>
              <a:ext uri="{FF2B5EF4-FFF2-40B4-BE49-F238E27FC236}">
                <a16:creationId xmlns:a16="http://schemas.microsoft.com/office/drawing/2014/main" id="{DAEA012D-7B60-4B1B-AF8D-570F77323402}"/>
              </a:ext>
            </a:extLst>
          </p:cNvPr>
          <p:cNvSpPr/>
          <p:nvPr/>
        </p:nvSpPr>
        <p:spPr>
          <a:xfrm>
            <a:off x="-24210" y="-58418"/>
            <a:ext cx="2079219" cy="6954518"/>
          </a:xfrm>
          <a:custGeom>
            <a:avLst/>
            <a:gdLst>
              <a:gd name="connsiteX0" fmla="*/ 0 w 6405126"/>
              <a:gd name="connsiteY0" fmla="*/ 6858001 h 6858001"/>
              <a:gd name="connsiteX1" fmla="*/ 1601282 w 6405126"/>
              <a:gd name="connsiteY1" fmla="*/ 0 h 6858001"/>
              <a:gd name="connsiteX2" fmla="*/ 6405126 w 6405126"/>
              <a:gd name="connsiteY2" fmla="*/ 0 h 6858001"/>
              <a:gd name="connsiteX3" fmla="*/ 4803845 w 6405126"/>
              <a:gd name="connsiteY3" fmla="*/ 6858001 h 6858001"/>
              <a:gd name="connsiteX4" fmla="*/ 0 w 6405126"/>
              <a:gd name="connsiteY4" fmla="*/ 6858001 h 6858001"/>
              <a:gd name="connsiteX0" fmla="*/ 0 w 6405126"/>
              <a:gd name="connsiteY0" fmla="*/ 6858001 h 6858001"/>
              <a:gd name="connsiteX1" fmla="*/ 1601282 w 6405126"/>
              <a:gd name="connsiteY1" fmla="*/ 0 h 6858001"/>
              <a:gd name="connsiteX2" fmla="*/ 6405126 w 6405126"/>
              <a:gd name="connsiteY2" fmla="*/ 0 h 6858001"/>
              <a:gd name="connsiteX3" fmla="*/ 4765745 w 6405126"/>
              <a:gd name="connsiteY3" fmla="*/ 6858001 h 6858001"/>
              <a:gd name="connsiteX4" fmla="*/ 0 w 6405126"/>
              <a:gd name="connsiteY4" fmla="*/ 6858001 h 6858001"/>
              <a:gd name="connsiteX0" fmla="*/ 0 w 5922526"/>
              <a:gd name="connsiteY0" fmla="*/ 6908801 h 6908801"/>
              <a:gd name="connsiteX1" fmla="*/ 1601282 w 5922526"/>
              <a:gd name="connsiteY1" fmla="*/ 50800 h 6908801"/>
              <a:gd name="connsiteX2" fmla="*/ 5922526 w 5922526"/>
              <a:gd name="connsiteY2" fmla="*/ 0 h 6908801"/>
              <a:gd name="connsiteX3" fmla="*/ 4765745 w 5922526"/>
              <a:gd name="connsiteY3" fmla="*/ 6908801 h 6908801"/>
              <a:gd name="connsiteX4" fmla="*/ 0 w 5922526"/>
              <a:gd name="connsiteY4" fmla="*/ 6908801 h 6908801"/>
              <a:gd name="connsiteX0" fmla="*/ 0 w 5897126"/>
              <a:gd name="connsiteY0" fmla="*/ 6870701 h 6870701"/>
              <a:gd name="connsiteX1" fmla="*/ 1601282 w 5897126"/>
              <a:gd name="connsiteY1" fmla="*/ 12700 h 6870701"/>
              <a:gd name="connsiteX2" fmla="*/ 5897126 w 5897126"/>
              <a:gd name="connsiteY2" fmla="*/ 0 h 6870701"/>
              <a:gd name="connsiteX3" fmla="*/ 4765745 w 5897126"/>
              <a:gd name="connsiteY3" fmla="*/ 6870701 h 6870701"/>
              <a:gd name="connsiteX4" fmla="*/ 0 w 5897126"/>
              <a:gd name="connsiteY4" fmla="*/ 6870701 h 6870701"/>
              <a:gd name="connsiteX0" fmla="*/ 0 w 4322326"/>
              <a:gd name="connsiteY0" fmla="*/ 6845301 h 6870701"/>
              <a:gd name="connsiteX1" fmla="*/ 26482 w 4322326"/>
              <a:gd name="connsiteY1" fmla="*/ 12700 h 6870701"/>
              <a:gd name="connsiteX2" fmla="*/ 4322326 w 4322326"/>
              <a:gd name="connsiteY2" fmla="*/ 0 h 6870701"/>
              <a:gd name="connsiteX3" fmla="*/ 3190945 w 4322326"/>
              <a:gd name="connsiteY3" fmla="*/ 6870701 h 6870701"/>
              <a:gd name="connsiteX4" fmla="*/ 0 w 4322326"/>
              <a:gd name="connsiteY4" fmla="*/ 6845301 h 6870701"/>
              <a:gd name="connsiteX0" fmla="*/ 0 w 4322326"/>
              <a:gd name="connsiteY0" fmla="*/ 6845301 h 6870701"/>
              <a:gd name="connsiteX1" fmla="*/ 26482 w 4322326"/>
              <a:gd name="connsiteY1" fmla="*/ 25400 h 6870701"/>
              <a:gd name="connsiteX2" fmla="*/ 4322326 w 4322326"/>
              <a:gd name="connsiteY2" fmla="*/ 0 h 6870701"/>
              <a:gd name="connsiteX3" fmla="*/ 3190945 w 4322326"/>
              <a:gd name="connsiteY3" fmla="*/ 6870701 h 6870701"/>
              <a:gd name="connsiteX4" fmla="*/ 0 w 4322326"/>
              <a:gd name="connsiteY4" fmla="*/ 6845301 h 6870701"/>
              <a:gd name="connsiteX0" fmla="*/ 0 w 4322326"/>
              <a:gd name="connsiteY0" fmla="*/ 6845301 h 6870701"/>
              <a:gd name="connsiteX1" fmla="*/ 45719 w 4322326"/>
              <a:gd name="connsiteY1" fmla="*/ 45719 h 6870701"/>
              <a:gd name="connsiteX2" fmla="*/ 4322326 w 4322326"/>
              <a:gd name="connsiteY2" fmla="*/ 0 h 6870701"/>
              <a:gd name="connsiteX3" fmla="*/ 3190945 w 4322326"/>
              <a:gd name="connsiteY3" fmla="*/ 6870701 h 6870701"/>
              <a:gd name="connsiteX4" fmla="*/ 0 w 4322326"/>
              <a:gd name="connsiteY4" fmla="*/ 6845301 h 6870701"/>
              <a:gd name="connsiteX0" fmla="*/ 45719 w 4368045"/>
              <a:gd name="connsiteY0" fmla="*/ 6845301 h 6870701"/>
              <a:gd name="connsiteX1" fmla="*/ 0 w 4368045"/>
              <a:gd name="connsiteY1" fmla="*/ 45719 h 6870701"/>
              <a:gd name="connsiteX2" fmla="*/ 4368045 w 4368045"/>
              <a:gd name="connsiteY2" fmla="*/ 0 h 6870701"/>
              <a:gd name="connsiteX3" fmla="*/ 3236664 w 4368045"/>
              <a:gd name="connsiteY3" fmla="*/ 6870701 h 6870701"/>
              <a:gd name="connsiteX4" fmla="*/ 45719 w 4368045"/>
              <a:gd name="connsiteY4" fmla="*/ 6845301 h 6870701"/>
              <a:gd name="connsiteX0" fmla="*/ 45719 w 4368045"/>
              <a:gd name="connsiteY0" fmla="*/ 6845301 h 6921594"/>
              <a:gd name="connsiteX1" fmla="*/ 0 w 4368045"/>
              <a:gd name="connsiteY1" fmla="*/ 45719 h 6921594"/>
              <a:gd name="connsiteX2" fmla="*/ 4368045 w 4368045"/>
              <a:gd name="connsiteY2" fmla="*/ 0 h 6921594"/>
              <a:gd name="connsiteX3" fmla="*/ 2132574 w 4368045"/>
              <a:gd name="connsiteY3" fmla="*/ 6921594 h 6921594"/>
              <a:gd name="connsiteX4" fmla="*/ 45719 w 4368045"/>
              <a:gd name="connsiteY4" fmla="*/ 6845301 h 6921594"/>
              <a:gd name="connsiteX0" fmla="*/ 0 w 4322326"/>
              <a:gd name="connsiteY0" fmla="*/ 6845301 h 6921594"/>
              <a:gd name="connsiteX1" fmla="*/ 51459 w 4322326"/>
              <a:gd name="connsiteY1" fmla="*/ 45804 h 6921594"/>
              <a:gd name="connsiteX2" fmla="*/ 4322326 w 4322326"/>
              <a:gd name="connsiteY2" fmla="*/ 0 h 6921594"/>
              <a:gd name="connsiteX3" fmla="*/ 2086855 w 4322326"/>
              <a:gd name="connsiteY3" fmla="*/ 6921594 h 6921594"/>
              <a:gd name="connsiteX4" fmla="*/ 0 w 4322326"/>
              <a:gd name="connsiteY4" fmla="*/ 6845301 h 6921594"/>
              <a:gd name="connsiteX0" fmla="*/ 97178 w 4419504"/>
              <a:gd name="connsiteY0" fmla="*/ 6891105 h 6967398"/>
              <a:gd name="connsiteX1" fmla="*/ 0 w 4419504"/>
              <a:gd name="connsiteY1" fmla="*/ 0 h 6967398"/>
              <a:gd name="connsiteX2" fmla="*/ 4419504 w 4419504"/>
              <a:gd name="connsiteY2" fmla="*/ 45804 h 6967398"/>
              <a:gd name="connsiteX3" fmla="*/ 2184033 w 4419504"/>
              <a:gd name="connsiteY3" fmla="*/ 6967398 h 6967398"/>
              <a:gd name="connsiteX4" fmla="*/ 97178 w 4419504"/>
              <a:gd name="connsiteY4" fmla="*/ 6891105 h 6967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19504" h="6967398">
                <a:moveTo>
                  <a:pt x="97178" y="6891105"/>
                </a:moveTo>
                <a:lnTo>
                  <a:pt x="0" y="0"/>
                </a:lnTo>
                <a:lnTo>
                  <a:pt x="4419504" y="45804"/>
                </a:lnTo>
                <a:lnTo>
                  <a:pt x="2184033" y="6967398"/>
                </a:lnTo>
                <a:lnTo>
                  <a:pt x="97178" y="6891105"/>
                </a:lnTo>
                <a:close/>
              </a:path>
            </a:pathLst>
          </a:custGeom>
          <a:solidFill>
            <a:srgbClr val="ECECEC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AC721AD-961D-4AA5-85F0-64B0B9118038}"/>
              </a:ext>
            </a:extLst>
          </p:cNvPr>
          <p:cNvSpPr txBox="1">
            <a:spLocks/>
          </p:cNvSpPr>
          <p:nvPr/>
        </p:nvSpPr>
        <p:spPr>
          <a:xfrm>
            <a:off x="3352800" y="1058193"/>
            <a:ext cx="8407400" cy="715961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 algn="l" defTabSz="1218845" rtl="0" eaLnBrk="1" latinLnBrk="0" hangingPunct="1">
              <a:spcBef>
                <a:spcPct val="0"/>
              </a:spcBef>
              <a:buNone/>
              <a:defRPr sz="3732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CD464B74-4E38-4139-AFB1-3A98FE18B47C}"/>
              </a:ext>
            </a:extLst>
          </p:cNvPr>
          <p:cNvSpPr txBox="1">
            <a:spLocks/>
          </p:cNvSpPr>
          <p:nvPr/>
        </p:nvSpPr>
        <p:spPr>
          <a:xfrm>
            <a:off x="2079218" y="209710"/>
            <a:ext cx="9960381" cy="715961"/>
          </a:xfrm>
          <a:prstGeom prst="rect">
            <a:avLst/>
          </a:prstGeom>
          <a:solidFill>
            <a:schemeClr val="tx2"/>
          </a:solidFill>
        </p:spPr>
        <p:txBody>
          <a:bodyPr vert="horz" lIns="685800" tIns="45718" rIns="91436" bIns="45718" rtlCol="0" anchor="ctr">
            <a:normAutofit/>
          </a:bodyPr>
          <a:lstStyle>
            <a:lvl1pPr algn="l" defTabSz="1218845" rtl="0" eaLnBrk="1" latinLnBrk="0" hangingPunct="1">
              <a:spcBef>
                <a:spcPct val="0"/>
              </a:spcBef>
              <a:buNone/>
              <a:defRPr sz="3732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</a:rPr>
              <a:t>Distributed Generation:</a:t>
            </a:r>
            <a:r>
              <a:rPr lang="en-US" sz="4000" dirty="0">
                <a:solidFill>
                  <a:schemeClr val="bg1"/>
                </a:solidFill>
              </a:rPr>
              <a:t> Solar PV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2287385-1562-47EF-8CA6-49CB4B0E9B2A}"/>
              </a:ext>
            </a:extLst>
          </p:cNvPr>
          <p:cNvGrpSpPr/>
          <p:nvPr/>
        </p:nvGrpSpPr>
        <p:grpSpPr>
          <a:xfrm>
            <a:off x="2079218" y="1079718"/>
            <a:ext cx="4572000" cy="517155"/>
            <a:chOff x="3573272" y="1082466"/>
            <a:chExt cx="8466328" cy="726149"/>
          </a:xfrm>
        </p:grpSpPr>
        <p:sp>
          <p:nvSpPr>
            <p:cNvPr id="13" name="Title 2">
              <a:extLst>
                <a:ext uri="{FF2B5EF4-FFF2-40B4-BE49-F238E27FC236}">
                  <a16:creationId xmlns:a16="http://schemas.microsoft.com/office/drawing/2014/main" id="{94566B63-6C89-421D-8A4A-D918DBFF8F9A}"/>
                </a:ext>
              </a:extLst>
            </p:cNvPr>
            <p:cNvSpPr txBox="1">
              <a:spLocks/>
            </p:cNvSpPr>
            <p:nvPr/>
          </p:nvSpPr>
          <p:spPr>
            <a:xfrm>
              <a:off x="3573272" y="1092654"/>
              <a:ext cx="8466328" cy="715961"/>
            </a:xfrm>
            <a:prstGeom prst="rect">
              <a:avLst/>
            </a:prstGeom>
            <a:solidFill>
              <a:schemeClr val="tx2"/>
            </a:solidFill>
          </p:spPr>
          <p:txBody>
            <a:bodyPr vert="horz" lIns="457200" tIns="45718" rIns="91436" bIns="45718" rtlCol="0" anchor="ctr">
              <a:normAutofit fontScale="77500" lnSpcReduction="20000"/>
            </a:bodyPr>
            <a:lstStyle>
              <a:lvl1pPr algn="l" defTabSz="1218845" rtl="0" eaLnBrk="1" latinLnBrk="0" hangingPunct="1">
                <a:spcBef>
                  <a:spcPct val="0"/>
                </a:spcBef>
                <a:buNone/>
                <a:defRPr sz="3732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sz="4000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C93BDC8-8A3D-42EB-8D62-F03245C7BFCA}"/>
                </a:ext>
              </a:extLst>
            </p:cNvPr>
            <p:cNvSpPr txBox="1"/>
            <p:nvPr/>
          </p:nvSpPr>
          <p:spPr>
            <a:xfrm>
              <a:off x="3588026" y="1082466"/>
              <a:ext cx="8348868" cy="665738"/>
            </a:xfrm>
            <a:prstGeom prst="rect">
              <a:avLst/>
            </a:prstGeom>
            <a:noFill/>
          </p:spPr>
          <p:txBody>
            <a:bodyPr wrap="square" lIns="274320" rtlCol="0" anchor="ctr">
              <a:noAutofit/>
            </a:bodyPr>
            <a:lstStyle>
              <a:defPPr>
                <a:defRPr lang="en-US"/>
              </a:defPPr>
              <a:lvl1pPr algn="ctr">
                <a:defRPr sz="36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dirty="0"/>
                <a:t>Summary of Findings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A9D01203-8CA7-48AF-87C9-390E4B56A61F}"/>
              </a:ext>
            </a:extLst>
          </p:cNvPr>
          <p:cNvSpPr txBox="1"/>
          <p:nvPr/>
        </p:nvSpPr>
        <p:spPr>
          <a:xfrm>
            <a:off x="1997862" y="2299048"/>
            <a:ext cx="100317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dirty="0"/>
              <a:t>5 MW located in Tourism Corridor: </a:t>
            </a:r>
            <a:r>
              <a:rPr lang="en-US" sz="2800" b="1" dirty="0">
                <a:solidFill>
                  <a:srgbClr val="0070C0"/>
                </a:solidFill>
              </a:rPr>
              <a:t>US$11M</a:t>
            </a:r>
            <a:endParaRPr lang="en-US" sz="28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dirty="0"/>
              <a:t>14 MW located in Tourism Corridor: </a:t>
            </a:r>
            <a:r>
              <a:rPr lang="en-US" sz="2800" b="1" dirty="0">
                <a:solidFill>
                  <a:srgbClr val="0070C0"/>
                </a:solidFill>
              </a:rPr>
              <a:t>US$30M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dirty="0"/>
              <a:t>PPA estimated at $0.17-$0.22 /kWh</a:t>
            </a:r>
            <a:endParaRPr lang="en-US" sz="2800" b="1" dirty="0">
              <a:solidFill>
                <a:srgbClr val="0070C0"/>
              </a:solidFill>
            </a:endParaRPr>
          </a:p>
          <a:p>
            <a:pPr algn="just"/>
            <a:r>
              <a:rPr lang="en-US" sz="2800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	* </a:t>
            </a:r>
            <a:r>
              <a:rPr lang="en-US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Inclusive of 1.5MWH (4HR) battery storage</a:t>
            </a:r>
            <a:r>
              <a:rPr lang="en-US" i="1" dirty="0"/>
              <a:t>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873BDB9-3ABF-4AD5-9EBE-C8F0D5DEA53F}"/>
              </a:ext>
            </a:extLst>
          </p:cNvPr>
          <p:cNvGrpSpPr/>
          <p:nvPr/>
        </p:nvGrpSpPr>
        <p:grpSpPr>
          <a:xfrm>
            <a:off x="2087185" y="1752600"/>
            <a:ext cx="4572000" cy="517155"/>
            <a:chOff x="3573272" y="1082466"/>
            <a:chExt cx="8466328" cy="726149"/>
          </a:xfrm>
        </p:grpSpPr>
        <p:sp>
          <p:nvSpPr>
            <p:cNvPr id="22" name="Title 2">
              <a:extLst>
                <a:ext uri="{FF2B5EF4-FFF2-40B4-BE49-F238E27FC236}">
                  <a16:creationId xmlns:a16="http://schemas.microsoft.com/office/drawing/2014/main" id="{B257F9E4-0BE0-47D3-B9CA-320C912460B4}"/>
                </a:ext>
              </a:extLst>
            </p:cNvPr>
            <p:cNvSpPr txBox="1">
              <a:spLocks/>
            </p:cNvSpPr>
            <p:nvPr/>
          </p:nvSpPr>
          <p:spPr>
            <a:xfrm>
              <a:off x="3573272" y="1092654"/>
              <a:ext cx="8466328" cy="715961"/>
            </a:xfrm>
            <a:prstGeom prst="rect">
              <a:avLst/>
            </a:prstGeom>
            <a:solidFill>
              <a:schemeClr val="tx2"/>
            </a:solidFill>
          </p:spPr>
          <p:txBody>
            <a:bodyPr vert="horz" lIns="457200" tIns="45718" rIns="91436" bIns="45718" rtlCol="0" anchor="ctr">
              <a:normAutofit fontScale="77500" lnSpcReduction="20000"/>
            </a:bodyPr>
            <a:lstStyle>
              <a:lvl1pPr algn="l" defTabSz="1218845" rtl="0" eaLnBrk="1" latinLnBrk="0" hangingPunct="1">
                <a:spcBef>
                  <a:spcPct val="0"/>
                </a:spcBef>
                <a:buNone/>
                <a:defRPr sz="3732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sz="4000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A56F903-0EC2-43DE-A120-F38A4AF8418E}"/>
                </a:ext>
              </a:extLst>
            </p:cNvPr>
            <p:cNvSpPr txBox="1"/>
            <p:nvPr/>
          </p:nvSpPr>
          <p:spPr>
            <a:xfrm>
              <a:off x="3588026" y="1082466"/>
              <a:ext cx="8348868" cy="665738"/>
            </a:xfrm>
            <a:prstGeom prst="rect">
              <a:avLst/>
            </a:prstGeom>
            <a:noFill/>
          </p:spPr>
          <p:txBody>
            <a:bodyPr wrap="square" lIns="274320" rtlCol="0" anchor="ctr">
              <a:noAutofit/>
            </a:bodyPr>
            <a:lstStyle>
              <a:defPPr>
                <a:defRPr lang="en-US"/>
              </a:defPPr>
              <a:lvl1pPr algn="ctr">
                <a:defRPr sz="36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dirty="0"/>
                <a:t>Floating Solar PV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5DCB5D36-B522-4755-8CC7-5301B5E294C6}"/>
              </a:ext>
            </a:extLst>
          </p:cNvPr>
          <p:cNvSpPr txBox="1"/>
          <p:nvPr/>
        </p:nvSpPr>
        <p:spPr>
          <a:xfrm>
            <a:off x="2049627" y="4770841"/>
            <a:ext cx="100317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dirty="0"/>
              <a:t>22 Locations @ Tourism Corridor @ 1.2 MW: </a:t>
            </a:r>
            <a:r>
              <a:rPr lang="en-US" sz="2800" b="1" dirty="0">
                <a:solidFill>
                  <a:srgbClr val="0070C0"/>
                </a:solidFill>
              </a:rPr>
              <a:t>US$4.5M</a:t>
            </a:r>
            <a:endParaRPr lang="en-US" sz="28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dirty="0"/>
              <a:t>130 Locations @ Small Commercial @ 1 MW: </a:t>
            </a:r>
            <a:r>
              <a:rPr lang="en-US" sz="2800" b="1" dirty="0">
                <a:solidFill>
                  <a:srgbClr val="0070C0"/>
                </a:solidFill>
              </a:rPr>
              <a:t>US$4.0M</a:t>
            </a:r>
            <a:endParaRPr lang="en-US" sz="28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dirty="0"/>
              <a:t>6 Locations @ Large Commercial @ 6 MW: </a:t>
            </a:r>
            <a:r>
              <a:rPr lang="en-US" sz="2800" b="1" dirty="0">
                <a:solidFill>
                  <a:srgbClr val="0070C0"/>
                </a:solidFill>
              </a:rPr>
              <a:t>US$22.0M</a:t>
            </a:r>
            <a:endParaRPr lang="en-US" sz="28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dirty="0"/>
              <a:t>7 Locations @ Small Commercial @ 500kW: </a:t>
            </a:r>
            <a:r>
              <a:rPr lang="en-US" sz="2800" b="1" dirty="0">
                <a:solidFill>
                  <a:srgbClr val="0070C0"/>
                </a:solidFill>
              </a:rPr>
              <a:t>US$1.4M</a:t>
            </a:r>
            <a:endParaRPr lang="en-US" sz="2800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3DFD781-F17E-4DD5-9825-E78122987BE9}"/>
              </a:ext>
            </a:extLst>
          </p:cNvPr>
          <p:cNvGrpSpPr/>
          <p:nvPr/>
        </p:nvGrpSpPr>
        <p:grpSpPr>
          <a:xfrm>
            <a:off x="2138950" y="4224393"/>
            <a:ext cx="4572000" cy="517155"/>
            <a:chOff x="3573272" y="1082466"/>
            <a:chExt cx="8466328" cy="726149"/>
          </a:xfrm>
        </p:grpSpPr>
        <p:sp>
          <p:nvSpPr>
            <p:cNvPr id="27" name="Title 2">
              <a:extLst>
                <a:ext uri="{FF2B5EF4-FFF2-40B4-BE49-F238E27FC236}">
                  <a16:creationId xmlns:a16="http://schemas.microsoft.com/office/drawing/2014/main" id="{99D21037-804D-4988-B29B-AB7CCDE5DF69}"/>
                </a:ext>
              </a:extLst>
            </p:cNvPr>
            <p:cNvSpPr txBox="1">
              <a:spLocks/>
            </p:cNvSpPr>
            <p:nvPr/>
          </p:nvSpPr>
          <p:spPr>
            <a:xfrm>
              <a:off x="3573272" y="1092654"/>
              <a:ext cx="8466328" cy="715961"/>
            </a:xfrm>
            <a:prstGeom prst="rect">
              <a:avLst/>
            </a:prstGeom>
            <a:solidFill>
              <a:schemeClr val="tx2"/>
            </a:solidFill>
          </p:spPr>
          <p:txBody>
            <a:bodyPr vert="horz" lIns="457200" tIns="45718" rIns="91436" bIns="45718" rtlCol="0" anchor="ctr">
              <a:normAutofit fontScale="77500" lnSpcReduction="20000"/>
            </a:bodyPr>
            <a:lstStyle>
              <a:lvl1pPr algn="l" defTabSz="1218845" rtl="0" eaLnBrk="1" latinLnBrk="0" hangingPunct="1">
                <a:spcBef>
                  <a:spcPct val="0"/>
                </a:spcBef>
                <a:buNone/>
                <a:defRPr sz="3732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sz="4000" dirty="0">
                <a:solidFill>
                  <a:schemeClr val="bg1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2535EFE-3C9D-40BD-B44B-C6A6B58270E1}"/>
                </a:ext>
              </a:extLst>
            </p:cNvPr>
            <p:cNvSpPr txBox="1"/>
            <p:nvPr/>
          </p:nvSpPr>
          <p:spPr>
            <a:xfrm>
              <a:off x="3588026" y="1082466"/>
              <a:ext cx="8348868" cy="665738"/>
            </a:xfrm>
            <a:prstGeom prst="rect">
              <a:avLst/>
            </a:prstGeom>
            <a:noFill/>
          </p:spPr>
          <p:txBody>
            <a:bodyPr wrap="square" lIns="274320" rtlCol="0" anchor="ctr">
              <a:noAutofit/>
            </a:bodyPr>
            <a:lstStyle>
              <a:defPPr>
                <a:defRPr lang="en-US"/>
              </a:defPPr>
              <a:lvl1pPr algn="ctr">
                <a:defRPr sz="36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dirty="0"/>
                <a:t>Microgrids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20649"/>
      </p:ext>
    </p:extLst>
  </p:cSld>
  <p:clrMapOvr>
    <a:masterClrMapping/>
  </p:clrMapOvr>
</p:sld>
</file>

<file path=ppt/theme/theme1.xml><?xml version="1.0" encoding="utf-8"?>
<a:theme xmlns:a="http://schemas.openxmlformats.org/drawingml/2006/main" name="7_Office Theme">
  <a:themeElements>
    <a:clrScheme name="ThemeBMC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779B7"/>
      </a:accent1>
      <a:accent2>
        <a:srgbClr val="019ADD"/>
      </a:accent2>
      <a:accent3>
        <a:srgbClr val="6BC2ED"/>
      </a:accent3>
      <a:accent4>
        <a:srgbClr val="A7CCDF"/>
      </a:accent4>
      <a:accent5>
        <a:srgbClr val="595959"/>
      </a:accent5>
      <a:accent6>
        <a:srgbClr val="3F3F3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20712</TotalTime>
  <Words>1167</Words>
  <Application>Microsoft Macintosh PowerPoint</Application>
  <PresentationFormat>Widescreen</PresentationFormat>
  <Paragraphs>237</Paragraphs>
  <Slides>36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(Headings)</vt:lpstr>
      <vt:lpstr>Courier New</vt:lpstr>
      <vt:lpstr>Wingdings</vt:lpstr>
      <vt:lpstr>7_Office Theme</vt:lpstr>
      <vt:lpstr>PowerPoint Presentation</vt:lpstr>
      <vt:lpstr>Table of Contents</vt:lpstr>
      <vt:lpstr>PowerPoint Presentation</vt:lpstr>
      <vt:lpstr>Critical Infrastructure Assessment ($231M)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Human Resiliency</vt:lpstr>
      <vt:lpstr>Human Resiliency – Capacity Building</vt:lpstr>
      <vt:lpstr>Human Resiliency – Emergency Response</vt:lpstr>
      <vt:lpstr>Thank You!!!</vt:lpstr>
      <vt:lpstr>Additional Information</vt:lpstr>
      <vt:lpstr>PowerPoint Presentation</vt:lpstr>
      <vt:lpstr>PowerPoint Presentation</vt:lpstr>
      <vt:lpstr>PowerPoint Presentation</vt:lpstr>
      <vt:lpstr>Critical Infrastructure Assessment Detail</vt:lpstr>
      <vt:lpstr>PowerPoint Presentation</vt:lpstr>
      <vt:lpstr>Distributed Cost Assessment (1)</vt:lpstr>
      <vt:lpstr>Distributed Cost Assessment (2)</vt:lpstr>
      <vt:lpstr>Distributed Cost Assessment (3)</vt:lpstr>
      <vt:lpstr>Exploration of a Tourism Corridor</vt:lpstr>
      <vt:lpstr>PowerPoint Presentation</vt:lpstr>
      <vt:lpstr>Existing Grid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T&amp;D Emergency Restoration Costs</vt:lpstr>
    </vt:vector>
  </TitlesOfParts>
  <Manager>SlideModel</Manager>
  <Company>SlideModel</Company>
  <LinksUpToDate>false</LinksUpToDate>
  <SharedDoc>false</SharedDoc>
  <HyperlinkBase>http://slidemodel.com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SlideModel Free PowerPoint Templates</dc:title>
  <dc:subject>Template</dc:subject>
  <dc:creator>SlideModel</dc:creator>
  <cp:keywords>PowerPoint, Free PowerPoint Templates, SlideModel, Presentations, Designs, Clipart</cp:keywords>
  <dc:description>Download This FREE PowerPoint Templates at http://slidemodel.com</dc:description>
  <cp:lastModifiedBy>H.G. Chissell</cp:lastModifiedBy>
  <cp:revision>336</cp:revision>
  <cp:lastPrinted>2019-10-17T18:29:05Z</cp:lastPrinted>
  <dcterms:created xsi:type="dcterms:W3CDTF">2013-09-12T13:05:01Z</dcterms:created>
  <dcterms:modified xsi:type="dcterms:W3CDTF">2019-10-17T18:38:08Z</dcterms:modified>
  <cp:category>Presentations, Business Presentations, Free PowerPoint Templates</cp:category>
  <cp:contentStatus>Template</cp:contentStatus>
</cp:coreProperties>
</file>