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6" r:id="rId2"/>
    <p:sldMasterId id="2147483672" r:id="rId3"/>
    <p:sldMasterId id="2147483678" r:id="rId4"/>
  </p:sldMasterIdLst>
  <p:notesMasterIdLst>
    <p:notesMasterId r:id="rId10"/>
  </p:notesMasterIdLst>
  <p:handoutMasterIdLst>
    <p:handoutMasterId r:id="rId11"/>
  </p:handoutMasterIdLst>
  <p:sldIdLst>
    <p:sldId id="257" r:id="rId5"/>
    <p:sldId id="353" r:id="rId6"/>
    <p:sldId id="350" r:id="rId7"/>
    <p:sldId id="355" r:id="rId8"/>
    <p:sldId id="351" r:id="rId9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75" autoAdjust="0"/>
  </p:normalViewPr>
  <p:slideViewPr>
    <p:cSldViewPr>
      <p:cViewPr varScale="1">
        <p:scale>
          <a:sx n="70" d="100"/>
          <a:sy n="70" d="100"/>
        </p:scale>
        <p:origin x="-39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9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2551209-766A-4323-BF67-DFA3B892877B}" type="datetimeFigureOut">
              <a:rPr lang="en-US" altLang="en-US"/>
              <a:pPr>
                <a:defRPr/>
              </a:pPr>
              <a:t>2/20/18</a:t>
            </a:fld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6" tIns="46243" rIns="92486" bIns="4624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9" y="8772668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6" tIns="46243" rIns="92486" bIns="4624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31A5326-EC18-4F1F-BC6E-1F7DF60D9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553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9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A557606-5731-44E4-A01A-CC4C133C5163}" type="datetimeFigureOut">
              <a:rPr lang="en-US" altLang="en-US"/>
              <a:pPr>
                <a:defRPr/>
              </a:pPr>
              <a:t>2/20/18</a:t>
            </a:fld>
            <a:endParaRPr lang="en-US" alt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6" tIns="46243" rIns="92486" bIns="462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6" tIns="46243" rIns="92486" bIns="4624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9" y="8772668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6" tIns="46243" rIns="92486" bIns="4624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AAD65C1-CB46-4739-8DCE-D07C69879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844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D65C1-CB46-4739-8DCE-D07C6987966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4544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D65C1-CB46-4739-8DCE-D07C6987966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212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08CAD-7C93-4149-A3D5-56D59F802B5B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79712-5AD8-4A02-93E2-1EFD735BA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5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20E46-A155-4D9C-A009-05A893F1C362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22C9F-EFB5-447C-9727-389FBA1B2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0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417C2-40F5-4B01-9B92-E302ADFA72C1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9C9D6-B92D-4AA5-8596-DDAA1A2BB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2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2"/>
          <p:cNvSpPr>
            <a:spLocks noChangeArrowheads="1"/>
          </p:cNvSpPr>
          <p:nvPr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490EC7C-092C-43F6-A471-2D1E825978F6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3" name="Rectangle 42"/>
          <p:cNvSpPr>
            <a:spLocks noChangeArrowheads="1"/>
          </p:cNvSpPr>
          <p:nvPr userDrawn="1"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7CDBE81-0574-4B3B-89AA-647DC5734E37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4" name="Picture 7" descr="dcwater_template_ar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0"/>
            <a:ext cx="9158288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AE472-F1D6-4B3E-BC34-280014C46A65}" type="datetime1">
              <a:rPr lang="en-US"/>
              <a:pPr>
                <a:defRPr/>
              </a:pPr>
              <a:t>2/20/18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fld id="{38ED2459-EE87-4A92-B468-4EC7A7AC30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67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111F2D2-F459-46FD-AC1D-DC556AFD83FE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6" name="Rectangle 42"/>
          <p:cNvSpPr>
            <a:spLocks noChangeArrowheads="1"/>
          </p:cNvSpPr>
          <p:nvPr userDrawn="1"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FE8DA25-4DE9-4DA9-8E72-3A9A19E883C7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3175"/>
            <a:ext cx="91567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CEA1A-A133-4DD4-BEBA-A5A3D7A8E158}" type="datetime1">
              <a:rPr lang="en-US"/>
              <a:pPr>
                <a:defRPr/>
              </a:pPr>
              <a:t>2/20/18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fld id="{CDF918C4-F5E6-41FE-BAFF-DE42E1BAC9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ABD5279-B18E-4B81-9B3E-B9B1B9D96142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6" name="Rectangle 42"/>
          <p:cNvSpPr>
            <a:spLocks noChangeArrowheads="1"/>
          </p:cNvSpPr>
          <p:nvPr userDrawn="1"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DD1AAD0-2827-4CC8-9175-7C66A1E2B90A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3175"/>
            <a:ext cx="91567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259F8-0030-49A4-BCE5-DDA955A32B8B}" type="datetime1">
              <a:rPr lang="en-US"/>
              <a:pPr>
                <a:defRPr/>
              </a:pPr>
              <a:t>2/20/18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fld id="{276872F4-0673-469C-A792-274AB24CC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06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53B18A4-4B55-4B22-B08A-98B2E3275D0A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465AF39-B2FD-436F-B4A3-22B2A9D7D8F3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3175"/>
            <a:ext cx="91567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409575" y="1257300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86789-D055-42D0-96FE-3C5C0C999C02}" type="datetime1">
              <a:rPr lang="en-US"/>
              <a:pPr>
                <a:defRPr/>
              </a:pPr>
              <a:t>2/20/18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723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2"/>
          <p:cNvSpPr>
            <a:spLocks noChangeArrowheads="1"/>
          </p:cNvSpPr>
          <p:nvPr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80E3EF8-6892-4458-A527-80D87ACE4546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3" name="Rectangle 42"/>
          <p:cNvSpPr>
            <a:spLocks noChangeArrowheads="1"/>
          </p:cNvSpPr>
          <p:nvPr userDrawn="1"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81E44FF-0FD3-41B6-8F49-3AC62F117575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4" name="Picture 7" descr="dcwater_template_ar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0"/>
            <a:ext cx="9158288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C6D1E-EBA9-404A-819E-DB6CD98067A6}" type="datetime1">
              <a:rPr lang="en-US"/>
              <a:pPr>
                <a:defRPr/>
              </a:pPr>
              <a:t>2/20/18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fld id="{CF4018D9-DCEB-4990-85F0-E353CE563F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89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E34D0AA-D489-41B0-8FE4-BF166C495F9D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6" name="Rectangle 42"/>
          <p:cNvSpPr>
            <a:spLocks noChangeArrowheads="1"/>
          </p:cNvSpPr>
          <p:nvPr userDrawn="1"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5AA7799-EA7F-4F3E-9D7C-A5552C6AC96C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3175"/>
            <a:ext cx="91567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6E02A-356A-4CCC-9177-12227041D9B1}" type="datetime1">
              <a:rPr lang="en-US"/>
              <a:pPr>
                <a:defRPr/>
              </a:pPr>
              <a:t>2/20/18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fld id="{7B025C32-A70A-4DD1-A8AE-ABB7F63847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81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9ACA9BF-4977-421E-801A-F2A6F76A6698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6" name="Rectangle 42"/>
          <p:cNvSpPr>
            <a:spLocks noChangeArrowheads="1"/>
          </p:cNvSpPr>
          <p:nvPr userDrawn="1"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2F48C38-971A-4ED3-8205-0166FF3EEFF9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3175"/>
            <a:ext cx="91567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708BB-9D09-490D-B764-833BA2BB5FA3}" type="datetime1">
              <a:rPr lang="en-US"/>
              <a:pPr>
                <a:defRPr/>
              </a:pPr>
              <a:t>2/20/18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fld id="{C4114350-C477-4EB3-BB04-F64B3897D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58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19F9C03-D2FA-49BB-8E79-B7CCB85B82A8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93D5CC0-52B7-44DA-A8D4-24B899A5D859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3175"/>
            <a:ext cx="91567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409575" y="1257300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B9FEF-01F4-404F-94AF-358DFE971C35}" type="datetime1">
              <a:rPr lang="en-US"/>
              <a:pPr>
                <a:defRPr/>
              </a:pPr>
              <a:t>2/20/18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53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CCD8D-8704-4584-BFA7-908E33420C81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D8B3F-5EA9-46B3-90CD-95A471B9A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01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EDD3B7D-7347-407B-9DC4-7D7FB538BBC7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4" name="Rectangle 42"/>
          <p:cNvSpPr>
            <a:spLocks noChangeArrowheads="1"/>
          </p:cNvSpPr>
          <p:nvPr userDrawn="1"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AC0C5D1-F0DC-4D65-BA2B-F559DF2701AE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cxnSp>
        <p:nvCxnSpPr>
          <p:cNvPr id="5" name="Straight Connector 5"/>
          <p:cNvCxnSpPr/>
          <p:nvPr/>
        </p:nvCxnSpPr>
        <p:spPr>
          <a:xfrm>
            <a:off x="409575" y="1257300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409575" y="1257300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CA995-B26F-4008-BBC1-996733FB77B9}" type="datetime1">
              <a:rPr lang="en-US"/>
              <a:pPr>
                <a:defRPr/>
              </a:pPr>
              <a:t>2/20/18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67DF0F61-5AD0-4248-AB33-A98EE6C16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527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2"/>
          <p:cNvSpPr>
            <a:spLocks noChangeArrowheads="1"/>
          </p:cNvSpPr>
          <p:nvPr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DE69351-38D5-4EE9-8DC8-0FEEDE45EB57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3" name="Rectangle 42"/>
          <p:cNvSpPr>
            <a:spLocks noChangeArrowheads="1"/>
          </p:cNvSpPr>
          <p:nvPr userDrawn="1"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654EA92-410C-4F13-AC99-2A4A206A60F6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4" name="Picture 7" descr="dcwater_template_ar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0"/>
            <a:ext cx="9158288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6A019-F87D-4BD8-BA00-7CBE5B9233EE}" type="datetime1">
              <a:rPr lang="en-US"/>
              <a:pPr>
                <a:defRPr/>
              </a:pPr>
              <a:t>2/20/18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B35FFC87-8CF3-46B2-A621-CCE550D03E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744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0E40395-D9FE-406A-BC46-72660FF53548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6" name="Rectangle 42"/>
          <p:cNvSpPr>
            <a:spLocks noChangeArrowheads="1"/>
          </p:cNvSpPr>
          <p:nvPr userDrawn="1"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5D6AF64-208D-4CB3-A2A0-503EF707BC8D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3175"/>
            <a:ext cx="91567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B1928-5C75-4BDE-8B9F-890C1AF52535}" type="datetime1">
              <a:rPr lang="en-US"/>
              <a:pPr>
                <a:defRPr/>
              </a:pPr>
              <a:t>2/20/18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F75ED9D-7B62-4DD5-B557-04F80953AA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729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FD3BA1E-8A9C-4CC4-A267-935BD09C0B96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6" name="Rectangle 42"/>
          <p:cNvSpPr>
            <a:spLocks noChangeArrowheads="1"/>
          </p:cNvSpPr>
          <p:nvPr userDrawn="1"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50C5F50-1D1A-46FB-80BF-5A8E73EBDF3F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3175"/>
            <a:ext cx="91567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765B2-1E6B-466D-B71B-C25F57FFD44B}" type="datetime1">
              <a:rPr lang="en-US"/>
              <a:pPr>
                <a:defRPr/>
              </a:pPr>
              <a:t>2/20/18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8740E5E-F7DE-4D4B-B58B-02BB5DA0AF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82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B086614-C415-4444-B79E-9F6F65FBA708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7974013" y="6448425"/>
            <a:ext cx="10668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068CF54-FC48-41A6-A85A-E23F00C1235A}" type="slidenum">
              <a:rPr lang="en-US" altLang="en-US" sz="14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3175"/>
            <a:ext cx="91567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409575" y="1257300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9F6F3-DF6E-44F5-8DEE-A32985C4327E}" type="datetime1">
              <a:rPr lang="en-US"/>
              <a:pPr>
                <a:defRPr/>
              </a:pPr>
              <a:t>2/20/18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30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36CCD-A28D-4CFF-97BF-8E11D9C2BBA9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999C5-6D2B-42A0-85E2-2E0DE343D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2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733C9-FC84-4EDD-B7FC-1C08F1BAB11A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A7FD6-0441-4C41-803C-EC307932E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5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13A48-1666-411B-A4DF-D2A343DE5713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17000-8561-4C55-B042-2AC0518A5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7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BF24C-7FE9-4DFC-99C3-BD0313943F86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80F95-C402-45A7-B5DD-41FC391CA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5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FA399-FE9D-4EA1-B71D-2E80264FC075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4AC61-9A4D-4AE7-9F76-EDD773D2F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6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C3B1F-74D6-4309-ABA7-F383C7F5304E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860B2-62E9-408E-B9CD-5155318EB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4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BBA45-F6FE-4E58-9D4A-0EA49C5B2A12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E442A-9ED1-42EC-9CED-DD7407507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2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theme" Target="../theme/theme4.xml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61BDD1-8CA8-46BC-A08F-8D062C041133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F856E6-FD91-4A37-A510-F288B8B7D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dcwater_template_ar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0"/>
            <a:ext cx="9158288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6" r:id="rId2"/>
    <p:sldLayoutId id="2147483715" r:id="rId3"/>
    <p:sldLayoutId id="2147483714" r:id="rId4"/>
    <p:sldLayoutId id="2147483713" r:id="rId5"/>
    <p:sldLayoutId id="2147483712" r:id="rId6"/>
    <p:sldLayoutId id="2147483711" r:id="rId7"/>
    <p:sldLayoutId id="2147483710" r:id="rId8"/>
    <p:sldLayoutId id="2147483709" r:id="rId9"/>
    <p:sldLayoutId id="2147483708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fld id="{6B0BBF15-F614-49AB-AA62-26B0EA5228EE}" type="datetime1">
              <a:rPr lang="en-US"/>
              <a:pPr>
                <a:defRPr/>
              </a:pPr>
              <a:t>2/20/18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9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SzPct val="80000"/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fld id="{ED8324A5-EF09-4696-A1AD-BB19A597FE82}" type="datetime1">
              <a:rPr lang="en-US"/>
              <a:pPr>
                <a:defRPr/>
              </a:pPr>
              <a:t>2/20/18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9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SzPct val="80000"/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EC201849-1993-4397-BD16-4DFF65881677}" type="datetime1">
              <a:rPr lang="en-US"/>
              <a:pPr>
                <a:defRPr/>
              </a:pPr>
              <a:t>2/20/18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9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900" b="1">
          <a:solidFill>
            <a:srgbClr val="0070C0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SzPct val="80000"/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088" y="1333985"/>
            <a:ext cx="8669338" cy="14319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CRITICAL INFRASTRUCTURE</a:t>
            </a:r>
            <a:endParaRPr lang="en-US" altLang="en-US" sz="4000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724400" y="442913"/>
            <a:ext cx="4173538" cy="7381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500" kern="0" dirty="0">
                <a:solidFill>
                  <a:srgbClr val="1880C6"/>
                </a:solidFill>
              </a:rPr>
              <a:t>District of Columbia Water and Sewer Authority</a:t>
            </a:r>
          </a:p>
          <a:p>
            <a:pPr>
              <a:defRPr/>
            </a:pPr>
            <a:r>
              <a:rPr lang="en-US" altLang="en-US" sz="1200" kern="0" dirty="0" smtClean="0">
                <a:solidFill>
                  <a:srgbClr val="1880C6"/>
                </a:solidFill>
              </a:rPr>
              <a:t>Henderson Brown, Interim CEO and General </a:t>
            </a:r>
            <a:r>
              <a:rPr lang="en-US" altLang="en-US" sz="1200" kern="0" dirty="0">
                <a:solidFill>
                  <a:srgbClr val="1880C6"/>
                </a:solidFill>
              </a:rPr>
              <a:t>Manager</a:t>
            </a:r>
          </a:p>
          <a:p>
            <a:pPr algn="r">
              <a:defRPr/>
            </a:pPr>
            <a:endParaRPr lang="en-US" altLang="en-US" sz="1500" kern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0" y="2911368"/>
            <a:ext cx="9148654" cy="6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789" tIns="60894" rIns="121789" bIns="608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i="1" cap="small" dirty="0" smtClean="0">
                <a:solidFill>
                  <a:srgbClr val="0070C0"/>
                </a:solidFill>
                <a:latin typeface="Arial Narrow" pitchFamily="34" charset="0"/>
                <a:cs typeface="Arial" charset="0"/>
              </a:rPr>
              <a:t>DC Water’s Continuing Journey</a:t>
            </a:r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-14288" y="4864245"/>
            <a:ext cx="9147176" cy="141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ctr" anchorCtr="1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0070C0"/>
                </a:solidFill>
              </a:rPr>
              <a:t>Ernest Jolly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 dirty="0" smtClean="0">
                <a:solidFill>
                  <a:srgbClr val="0070C0"/>
                </a:solidFill>
              </a:rPr>
              <a:t> Energy Chief</a:t>
            </a:r>
            <a:endParaRPr lang="en-US" altLang="en-US" sz="2800" b="1" i="1" dirty="0">
              <a:solidFill>
                <a:srgbClr val="0070C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000" b="1" i="1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000000"/>
                </a:solidFill>
              </a:rPr>
              <a:t>February 22, 2018</a:t>
            </a:r>
            <a:endParaRPr lang="en-US" altLang="en-US" sz="2000" b="1" dirty="0">
              <a:solidFill>
                <a:srgbClr val="000000"/>
              </a:solidFill>
              <a:sym typeface="Wingdings 2" pitchFamily="18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3572576"/>
            <a:ext cx="6781800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Maximizing Efficiencies and Resiliency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in the Water-Energy Nexus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457200"/>
            <a:ext cx="3657600" cy="457200"/>
          </a:xfrm>
        </p:spPr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 Water’s Journey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5105400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Water/Potable Water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2800" dirty="0" smtClean="0"/>
              <a:t>Collection and Treatment</a:t>
            </a:r>
          </a:p>
          <a:p>
            <a:pPr lvl="0"/>
            <a:r>
              <a:rPr lang="en-US" sz="2800" dirty="0" smtClean="0"/>
              <a:t>Conveyance and Distribution</a:t>
            </a:r>
          </a:p>
          <a:p>
            <a:pPr marL="0" indent="0">
              <a:buNone/>
            </a:pP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Stormwater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Sewer, Combined Sewer &amp;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Stormwater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2800" dirty="0" smtClean="0"/>
              <a:t>Evaluate the unique challenges of these from a water discharge quality and energy requirement point of view</a:t>
            </a:r>
          </a:p>
          <a:p>
            <a:pPr lvl="0"/>
            <a:r>
              <a:rPr lang="en-US" sz="2800" dirty="0" smtClean="0"/>
              <a:t>DC Water Clean River Approach includes </a:t>
            </a:r>
          </a:p>
          <a:p>
            <a:pPr marL="0" lv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- Over $2 billion dollar tunneling system</a:t>
            </a:r>
          </a:p>
          <a:p>
            <a:pPr marL="0" lv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- green infrastructure technologies (taking</a:t>
            </a:r>
          </a:p>
          <a:p>
            <a:pPr marL="0" lvl="0" indent="0">
              <a:buNone/>
            </a:pPr>
            <a:r>
              <a:rPr lang="en-US" sz="2800" dirty="0" smtClean="0"/>
              <a:t>           </a:t>
            </a:r>
            <a:r>
              <a:rPr lang="en-US" sz="2800" dirty="0"/>
              <a:t>advantage of the earth's natural </a:t>
            </a:r>
            <a:r>
              <a:rPr lang="en-US" sz="2800" dirty="0" smtClean="0"/>
              <a:t>processes) 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629400" y="614203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97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153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Wastewater Treatment &amp;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 solids Management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2800" dirty="0" smtClean="0"/>
              <a:t>Discharge limit standards make a real difference in energy usage</a:t>
            </a:r>
          </a:p>
          <a:p>
            <a:pPr lvl="0"/>
            <a:r>
              <a:rPr lang="en-US" sz="2800" dirty="0" smtClean="0"/>
              <a:t>Energy production – </a:t>
            </a:r>
            <a:r>
              <a:rPr lang="en-US" sz="2800" dirty="0" err="1" smtClean="0"/>
              <a:t>Cambi</a:t>
            </a:r>
            <a:r>
              <a:rPr lang="en-US" sz="2800" dirty="0" smtClean="0"/>
              <a:t> digesters for Biogas to provide steam, electric generation and renewable energy credits</a:t>
            </a:r>
          </a:p>
          <a:p>
            <a:pPr lvl="0"/>
            <a:r>
              <a:rPr lang="en-US" sz="2800" dirty="0" smtClean="0"/>
              <a:t>Bio solids beneficial usage – agricultural, urban gardening and forestry applications</a:t>
            </a:r>
            <a:endParaRPr lang="en-US" sz="2800" dirty="0"/>
          </a:p>
          <a:p>
            <a:pPr lvl="0"/>
            <a:r>
              <a:rPr lang="en-US" sz="2800" dirty="0" smtClean="0"/>
              <a:t>Bio solids energy requirements should capture the complete process including hauling for treatment and disposals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18237"/>
            <a:ext cx="2133600" cy="365125"/>
          </a:xfrm>
        </p:spPr>
        <p:txBody>
          <a:bodyPr/>
          <a:lstStyle/>
          <a:p>
            <a:pPr>
              <a:defRPr/>
            </a:pPr>
            <a:fld id="{C9DD8B3F-5EA9-46B3-90CD-95A471B9A1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0" y="4572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 Water’s Journey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807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143000"/>
            <a:ext cx="8260080" cy="4708525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olar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2800" dirty="0"/>
              <a:t>Structure to maximize the 30% Investment Tax Credits (ITC) for shared benefit to DC Water. </a:t>
            </a:r>
            <a:r>
              <a:rPr lang="en-US" sz="2800" i="1" dirty="0" smtClean="0">
                <a:solidFill>
                  <a:srgbClr val="FF0000"/>
                </a:solidFill>
              </a:rPr>
              <a:t>If </a:t>
            </a:r>
            <a:r>
              <a:rPr lang="en-US" sz="2800" i="1" dirty="0">
                <a:solidFill>
                  <a:srgbClr val="FF0000"/>
                </a:solidFill>
              </a:rPr>
              <a:t>energy storage devices (i.e. batteries and/or cold storage) are a part of the solar project then the ITC applies.  Done separately, there is no </a:t>
            </a:r>
            <a:r>
              <a:rPr lang="en-US" sz="2800" i="1" dirty="0" smtClean="0">
                <a:solidFill>
                  <a:srgbClr val="FF0000"/>
                </a:solidFill>
              </a:rPr>
              <a:t>ITC.</a:t>
            </a:r>
          </a:p>
          <a:p>
            <a:r>
              <a:rPr lang="en-US" sz="2800" dirty="0"/>
              <a:t>Calculate the projected revenue value of the DC solar RECs based to DC RPS alternative payment schedule for a 20 project lifespan.</a:t>
            </a:r>
          </a:p>
          <a:p>
            <a:pPr lvl="0"/>
            <a:endParaRPr lang="en-US" sz="2800" i="1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172200"/>
            <a:ext cx="2133600" cy="365125"/>
          </a:xfrm>
        </p:spPr>
        <p:txBody>
          <a:bodyPr/>
          <a:lstStyle/>
          <a:p>
            <a:pPr>
              <a:defRPr/>
            </a:pPr>
            <a:fld id="{C9DD8B3F-5EA9-46B3-90CD-95A471B9A13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0" y="457200"/>
            <a:ext cx="3657600" cy="457200"/>
          </a:xfrm>
        </p:spPr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 Water’s Journey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2729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TAKEAWAYS FOR ACTION</a:t>
            </a:r>
          </a:p>
          <a:p>
            <a:r>
              <a:rPr lang="en-US" sz="2800" dirty="0" smtClean="0"/>
              <a:t>Evaluate all the rules/programs that impact/support    – federal and state ITC’s, electric utilities incentives, REC’s, process and life cycle savings </a:t>
            </a:r>
          </a:p>
          <a:p>
            <a:r>
              <a:rPr lang="en-US" sz="2800" dirty="0"/>
              <a:t>Don’t be constrained  by jurisdictional boundaries in pursuit of </a:t>
            </a:r>
            <a:r>
              <a:rPr lang="en-US" sz="2800" dirty="0" smtClean="0"/>
              <a:t>solutions i.e. </a:t>
            </a:r>
            <a:r>
              <a:rPr lang="en-US" sz="2800" dirty="0"/>
              <a:t>Joint project development </a:t>
            </a:r>
            <a:endParaRPr lang="en-US" sz="2800" dirty="0" smtClean="0"/>
          </a:p>
          <a:p>
            <a:r>
              <a:rPr lang="en-US" sz="2800" dirty="0"/>
              <a:t>Take advantage of lessons learned by </a:t>
            </a:r>
            <a:r>
              <a:rPr lang="en-US" sz="2800" dirty="0" smtClean="0"/>
              <a:t>others. Be </a:t>
            </a:r>
            <a:r>
              <a:rPr lang="en-US" sz="2800" dirty="0"/>
              <a:t>willing to invest in securing expertise from  industry associates beyond the traditional mutual assistance </a:t>
            </a:r>
            <a:r>
              <a:rPr lang="en-US" sz="2800" dirty="0" smtClean="0"/>
              <a:t>to </a:t>
            </a:r>
            <a:r>
              <a:rPr lang="en-US" sz="2800" dirty="0"/>
              <a:t>make the most courageous decisions. 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172200"/>
            <a:ext cx="2133600" cy="365125"/>
          </a:xfrm>
        </p:spPr>
        <p:txBody>
          <a:bodyPr/>
          <a:lstStyle/>
          <a:p>
            <a:pPr>
              <a:defRPr/>
            </a:pPr>
            <a:fld id="{C9DD8B3F-5EA9-46B3-90CD-95A471B9A13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0" y="457200"/>
            <a:ext cx="3657600" cy="457200"/>
          </a:xfrm>
        </p:spPr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 Water’s Journey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3328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CCleanRiversProjectAr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CCleanRiversProjectAri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CCleanRiversProjectAr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CCleanRiversProjectAri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DCCleanRiversProjectAr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CCleanRiversProjectAri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338</Words>
  <Application>Microsoft Macintosh PowerPoint</Application>
  <PresentationFormat>On-screen Show (4:3)</PresentationFormat>
  <Paragraphs>40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Office Theme</vt:lpstr>
      <vt:lpstr>1_DCCleanRiversProjectArial</vt:lpstr>
      <vt:lpstr>2_DCCleanRiversProjectArial</vt:lpstr>
      <vt:lpstr>3_DCCleanRiversProjectArial</vt:lpstr>
      <vt:lpstr>CRITICAL INFRASTRUCTURE</vt:lpstr>
      <vt:lpstr>DC Water’s Journey</vt:lpstr>
      <vt:lpstr>PowerPoint Presentation</vt:lpstr>
      <vt:lpstr>DC Water’s Journey</vt:lpstr>
      <vt:lpstr>DC Water’s Journey</vt:lpstr>
    </vt:vector>
  </TitlesOfParts>
  <Company>DC Water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R. McGowan</dc:creator>
  <cp:lastModifiedBy>HG Chissell</cp:lastModifiedBy>
  <cp:revision>251</cp:revision>
  <cp:lastPrinted>2017-08-07T19:52:08Z</cp:lastPrinted>
  <dcterms:created xsi:type="dcterms:W3CDTF">2013-11-13T18:25:13Z</dcterms:created>
  <dcterms:modified xsi:type="dcterms:W3CDTF">2018-02-21T03:28:02Z</dcterms:modified>
  <cp:contentStatus/>
</cp:coreProperties>
</file>