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10"/>
  </p:notesMasterIdLst>
  <p:sldIdLst>
    <p:sldId id="258" r:id="rId2"/>
    <p:sldId id="295" r:id="rId3"/>
    <p:sldId id="273" r:id="rId4"/>
    <p:sldId id="294" r:id="rId5"/>
    <p:sldId id="297" r:id="rId6"/>
    <p:sldId id="298" r:id="rId7"/>
    <p:sldId id="300" r:id="rId8"/>
    <p:sldId id="299" r:id="rId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43CAE"/>
    <a:srgbClr val="64629B"/>
    <a:srgbClr val="4C4D4C"/>
    <a:srgbClr val="3365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652" autoAdjust="0"/>
  </p:normalViewPr>
  <p:slideViewPr>
    <p:cSldViewPr snapToGrid="0" snapToObjects="1">
      <p:cViewPr varScale="1">
        <p:scale>
          <a:sx n="92" d="100"/>
          <a:sy n="92" d="100"/>
        </p:scale>
        <p:origin x="-4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A2F65-9EA1-4C58-9F64-3FF4923B0EA5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87CAF-FC87-40B0-8512-9EED521E5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7CAF-FC87-40B0-8512-9EED521E5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67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7CAF-FC87-40B0-8512-9EED521E57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7CAF-FC87-40B0-8512-9EED521E57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8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87CAF-FC87-40B0-8512-9EED521E57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6086475"/>
            <a:ext cx="26463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3999" cy="1125514"/>
          </a:xfrm>
        </p:spPr>
        <p:txBody>
          <a:bodyPr anchor="b">
            <a:noAutofit/>
          </a:bodyPr>
          <a:lstStyle>
            <a:lvl1pPr algn="ctr">
              <a:defRPr sz="6000" b="0" i="0" baseline="0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55940"/>
            <a:ext cx="9144000" cy="63972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0" y="4583113"/>
            <a:ext cx="9144000" cy="59201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 baseline="0">
                <a:solidFill>
                  <a:srgbClr val="4C4D4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373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737788"/>
            <a:ext cx="27432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 i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364288"/>
            <a:ext cx="2133600" cy="290512"/>
          </a:xfrm>
        </p:spPr>
        <p:txBody>
          <a:bodyPr anchor="b"/>
          <a:lstStyle>
            <a:lvl1pPr algn="l">
              <a:defRPr sz="800" b="0" i="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9EBCDF0-ABEC-F844-85EB-F141C6A922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27117"/>
            <a:ext cx="8229600" cy="86742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5000" b="0" i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709123"/>
            <a:ext cx="8229600" cy="4478116"/>
          </a:xfrm>
        </p:spPr>
        <p:txBody>
          <a:bodyPr/>
          <a:lstStyle>
            <a:lvl1pPr>
              <a:defRPr sz="30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>
              <a:defRPr sz="2600" b="0" i="0">
                <a:solidFill>
                  <a:srgbClr val="4C4D4C"/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4C4D4C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4C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1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74" y="315091"/>
            <a:ext cx="8013698" cy="268304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6000" b="0" i="0" strike="noStrike" cap="none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7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rgbClr val="003C9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62400"/>
            <a:ext cx="6400800" cy="1676400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en-US" sz="3200" kern="1200" dirty="0">
                <a:solidFill>
                  <a:srgbClr val="F7A11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EE47-EFB6-4268-8FF9-A92BEE88D0AA}" type="datetimeFigureOut">
              <a:rPr lang="en-US" smtClean="0"/>
              <a:pPr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2060-03C9-4295-9C94-051A0FF07F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9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117"/>
            <a:ext cx="8229600" cy="86742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5000" b="0" i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123"/>
            <a:ext cx="8229600" cy="4478116"/>
          </a:xfrm>
        </p:spPr>
        <p:txBody>
          <a:bodyPr/>
          <a:lstStyle>
            <a:lvl1pPr>
              <a:defRPr sz="30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>
              <a:defRPr sz="2600" b="0" i="0">
                <a:solidFill>
                  <a:srgbClr val="4C4D4C"/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4C4D4C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4C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64288"/>
            <a:ext cx="2133600" cy="290512"/>
          </a:xfrm>
        </p:spPr>
        <p:txBody>
          <a:bodyPr anchor="b"/>
          <a:lstStyle>
            <a:lvl1pPr algn="l">
              <a:defRPr sz="800" b="0" i="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EC73AE6C-AEA9-2E49-9E44-CAD74FB166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008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737788"/>
            <a:ext cx="27432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 i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364288"/>
            <a:ext cx="2133600" cy="290512"/>
          </a:xfrm>
        </p:spPr>
        <p:txBody>
          <a:bodyPr anchor="b"/>
          <a:lstStyle>
            <a:lvl1pPr algn="l">
              <a:defRPr sz="800" b="0" i="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9EBCDF0-ABEC-F844-85EB-F141C6A922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27117"/>
            <a:ext cx="8229600" cy="86742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5000" b="0" i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709123"/>
            <a:ext cx="8229600" cy="4478116"/>
          </a:xfrm>
        </p:spPr>
        <p:txBody>
          <a:bodyPr/>
          <a:lstStyle>
            <a:lvl1pPr>
              <a:defRPr sz="30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>
              <a:defRPr sz="2600" b="0" i="0">
                <a:solidFill>
                  <a:srgbClr val="4C4D4C"/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4C4D4C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4C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1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74" y="315091"/>
            <a:ext cx="8013698" cy="268304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6000" b="0" i="0" strike="noStrike" cap="none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57200" y="6364288"/>
            <a:ext cx="2133600" cy="290512"/>
          </a:xfrm>
        </p:spPr>
        <p:txBody>
          <a:bodyPr anchor="b"/>
          <a:lstStyle>
            <a:lvl1pPr algn="l">
              <a:defRPr sz="800" b="0" i="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F76117B3-1381-2B44-978B-DD3698E6AB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2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6086475"/>
            <a:ext cx="26463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3999" cy="1125514"/>
          </a:xfrm>
        </p:spPr>
        <p:txBody>
          <a:bodyPr anchor="b">
            <a:noAutofit/>
          </a:bodyPr>
          <a:lstStyle>
            <a:lvl1pPr algn="ctr">
              <a:defRPr sz="6000" b="0" i="0" baseline="0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55940"/>
            <a:ext cx="9144000" cy="63972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0" y="4583113"/>
            <a:ext cx="9144000" cy="59201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 baseline="0">
                <a:solidFill>
                  <a:srgbClr val="4C4D4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3736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737788"/>
            <a:ext cx="2743200" cy="2286000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 b="0" i="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364288"/>
            <a:ext cx="2133600" cy="290512"/>
          </a:xfrm>
        </p:spPr>
        <p:txBody>
          <a:bodyPr anchor="b"/>
          <a:lstStyle>
            <a:lvl1pPr algn="l">
              <a:defRPr sz="800" b="0" i="0" smtClean="0">
                <a:latin typeface="Arial"/>
                <a:cs typeface="Arial"/>
              </a:defRPr>
            </a:lvl1pPr>
          </a:lstStyle>
          <a:p>
            <a:pPr>
              <a:defRPr/>
            </a:pPr>
            <a:fld id="{39EBCDF0-ABEC-F844-85EB-F141C6A922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27117"/>
            <a:ext cx="8229600" cy="867427"/>
          </a:xfr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5000" b="0" i="0">
                <a:solidFill>
                  <a:schemeClr val="accent4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57200" y="1709123"/>
            <a:ext cx="8229600" cy="4478116"/>
          </a:xfrm>
        </p:spPr>
        <p:txBody>
          <a:bodyPr/>
          <a:lstStyle>
            <a:lvl1pPr>
              <a:defRPr sz="30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>
              <a:defRPr sz="2600" b="0" i="0">
                <a:solidFill>
                  <a:srgbClr val="4C4D4C"/>
                </a:solidFill>
                <a:latin typeface="Arial"/>
                <a:cs typeface="Arial"/>
              </a:defRPr>
            </a:lvl2pPr>
            <a:lvl3pPr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3pPr>
            <a:lvl4pPr>
              <a:defRPr sz="1800" b="0" i="0">
                <a:solidFill>
                  <a:srgbClr val="4C4D4C"/>
                </a:solidFill>
                <a:latin typeface="Arial"/>
                <a:cs typeface="Arial"/>
              </a:defRPr>
            </a:lvl4pPr>
            <a:lvl5pPr>
              <a:defRPr sz="1400" b="0" i="0">
                <a:solidFill>
                  <a:srgbClr val="4C4D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18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337300"/>
            <a:ext cx="2286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474" y="315091"/>
            <a:ext cx="8013698" cy="268304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6000" b="0" i="0" strike="noStrike" cap="none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 rot="16200000">
            <a:off x="-3314699" y="3314698"/>
            <a:ext cx="6858000" cy="228602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266757" y="1"/>
            <a:ext cx="0" cy="6857998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96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64629B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accent4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" y="263689"/>
            <a:ext cx="9144000" cy="0"/>
          </a:xfrm>
          <a:prstGeom prst="line">
            <a:avLst/>
          </a:prstGeom>
          <a:ln w="28575" cmpd="sng">
            <a:solidFill>
              <a:srgbClr val="3365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HealthCa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6086475"/>
            <a:ext cx="26463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3999" cy="1125514"/>
          </a:xfrm>
        </p:spPr>
        <p:txBody>
          <a:bodyPr anchor="b">
            <a:noAutofit/>
          </a:bodyPr>
          <a:lstStyle>
            <a:lvl1pPr algn="ctr">
              <a:defRPr sz="6000" b="0" i="0" baseline="0">
                <a:solidFill>
                  <a:srgbClr val="64629B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55940"/>
            <a:ext cx="9144000" cy="639729"/>
          </a:xfrm>
        </p:spPr>
        <p:txBody>
          <a:bodyPr>
            <a:normAutofit/>
          </a:bodyPr>
          <a:lstStyle>
            <a:lvl1pPr marL="0" indent="0" algn="ctr">
              <a:buNone/>
              <a:defRPr sz="2200" b="0" i="0">
                <a:solidFill>
                  <a:srgbClr val="4C4D4C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0" y="4583113"/>
            <a:ext cx="9144000" cy="59201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 b="0" i="0" baseline="0">
                <a:solidFill>
                  <a:srgbClr val="4C4D4C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0373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6466E4-1372-C148-9CAA-E147776F6765}" type="datetimeFigureOut">
              <a:rPr lang="en-US" smtClean="0"/>
              <a:pPr>
                <a:defRPr/>
              </a:pPr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26FEAD-D079-E546-9837-22E885F6AF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663" r:id="rId9"/>
    <p:sldLayoutId id="2147483667" r:id="rId10"/>
    <p:sldLayoutId id="2147483665" r:id="rId11"/>
    <p:sldLayoutId id="2147483713" r:id="rId1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Hospitals &amp; Electrical Reliability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0" y="3507971"/>
            <a:ext cx="9144000" cy="794321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543CAE"/>
                </a:solidFill>
              </a:rPr>
              <a:t>Chicago Advanced Energy Stakeholder Breakfast</a:t>
            </a:r>
          </a:p>
          <a:p>
            <a:r>
              <a:rPr lang="en-US" sz="2000" dirty="0">
                <a:solidFill>
                  <a:srgbClr val="543CAE"/>
                </a:solidFill>
              </a:rPr>
              <a:t>Resiliency, Critical Infrastructure and Microgrids</a:t>
            </a:r>
            <a:endParaRPr lang="en-US" sz="2000" b="1" dirty="0">
              <a:solidFill>
                <a:srgbClr val="543CAE"/>
              </a:solidFill>
            </a:endParaRPr>
          </a:p>
          <a:p>
            <a:r>
              <a:rPr lang="en-US" sz="2000" dirty="0">
                <a:solidFill>
                  <a:srgbClr val="543CAE"/>
                </a:solidFill>
              </a:rPr>
              <a:t>March 1, 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8879" y="4829591"/>
            <a:ext cx="4206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York Chan, CHFM, CHC, SASHE</a:t>
            </a:r>
          </a:p>
          <a:p>
            <a:pPr algn="ctr"/>
            <a:r>
              <a:rPr lang="en-US" sz="2000" dirty="0"/>
              <a:t>Vice President, Facilities Services</a:t>
            </a:r>
          </a:p>
          <a:p>
            <a:pPr algn="ctr"/>
            <a:r>
              <a:rPr lang="en-US" sz="2000" dirty="0"/>
              <a:t>York.Chan@advocatehealth.com</a:t>
            </a:r>
          </a:p>
        </p:txBody>
      </p:sp>
    </p:spTree>
    <p:extLst>
      <p:ext uri="{BB962C8B-B14F-4D97-AF65-F5344CB8AC3E}">
        <p14:creationId xmlns:p14="http://schemas.microsoft.com/office/powerpoint/2010/main" val="38630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www.otto-otto.com/wp-content/uploads/2009/09/owpp3.jpg"/>
          <p:cNvPicPr>
            <a:picLocks noChangeAspect="1" noChangeArrowheads="1"/>
          </p:cNvPicPr>
          <p:nvPr/>
        </p:nvPicPr>
        <p:blipFill>
          <a:blip r:embed="rId2" cstate="print"/>
          <a:srcRect l="12255" t="11221"/>
          <a:stretch>
            <a:fillRect/>
          </a:stretch>
        </p:blipFill>
        <p:spPr bwMode="auto">
          <a:xfrm>
            <a:off x="152400" y="4800600"/>
            <a:ext cx="2140036" cy="1524000"/>
          </a:xfrm>
          <a:prstGeom prst="rect">
            <a:avLst/>
          </a:prstGeom>
          <a:noFill/>
        </p:spPr>
      </p:pic>
      <p:pic>
        <p:nvPicPr>
          <p:cNvPr id="6" name="Picture 10" descr="http://www.eplabdigest.com/files/ep_spot_3.jpg"/>
          <p:cNvPicPr>
            <a:picLocks noChangeAspect="1" noChangeArrowheads="1"/>
          </p:cNvPicPr>
          <p:nvPr/>
        </p:nvPicPr>
        <p:blipFill>
          <a:blip r:embed="rId3" cstate="print"/>
          <a:srcRect l="4800" t="10000" r="6400" b="14000"/>
          <a:stretch>
            <a:fillRect/>
          </a:stretch>
        </p:blipFill>
        <p:spPr bwMode="auto">
          <a:xfrm>
            <a:off x="2438400" y="4800600"/>
            <a:ext cx="2209800" cy="1513019"/>
          </a:xfrm>
          <a:prstGeom prst="rect">
            <a:avLst/>
          </a:prstGeom>
          <a:noFill/>
        </p:spPr>
      </p:pic>
      <p:pic>
        <p:nvPicPr>
          <p:cNvPr id="7" name="Picture 12" descr="http://o3.aolcdn.com/dims-shared/dims3/PATCH/resize/273x203/http:/hss-prod.hss.aol.com/hss/storage/patch/b0a4f93734d064a042b216a54cd7a2c7"/>
          <p:cNvPicPr>
            <a:picLocks noChangeAspect="1" noChangeArrowheads="1"/>
          </p:cNvPicPr>
          <p:nvPr/>
        </p:nvPicPr>
        <p:blipFill>
          <a:blip r:embed="rId4" cstate="print"/>
          <a:srcRect l="2975" b="3547"/>
          <a:stretch>
            <a:fillRect/>
          </a:stretch>
        </p:blipFill>
        <p:spPr bwMode="auto">
          <a:xfrm>
            <a:off x="4800600" y="4800600"/>
            <a:ext cx="1920752" cy="1524000"/>
          </a:xfrm>
          <a:prstGeom prst="rect">
            <a:avLst/>
          </a:prstGeom>
          <a:noFill/>
        </p:spPr>
      </p:pic>
      <p:pic>
        <p:nvPicPr>
          <p:cNvPr id="8" name="Picture 14" descr="http://www.lakecountyradiology.com/_ImagesTest/AdvocateCondel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7999" y="4800600"/>
            <a:ext cx="2028911" cy="152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943042"/>
            <a:ext cx="655319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/>
              <a:t>System of 12 acute care hospitals in Illinois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356 Sites of Care including 7 Trauma Centers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15 Million sq. ft. of healthcare occupancy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/>
              <a:t>2017 – Energy Consumption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231.4 Million Kilowatt Hours of Electricity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12.2 Million </a:t>
            </a:r>
            <a:r>
              <a:rPr lang="en-US" sz="2400" dirty="0" err="1"/>
              <a:t>Therms</a:t>
            </a:r>
            <a:r>
              <a:rPr lang="en-US" sz="2400" dirty="0"/>
              <a:t> of Natural Gas</a:t>
            </a:r>
          </a:p>
          <a:p>
            <a:pPr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b="1" dirty="0"/>
              <a:t>Sustainability and Energy Focus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Full time Sustainability Director and Manager</a:t>
            </a:r>
          </a:p>
          <a:p>
            <a:pPr lvl="1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400" dirty="0"/>
              <a:t>Full time Energy Manager</a:t>
            </a:r>
          </a:p>
          <a:p>
            <a:pPr lvl="2">
              <a:buClr>
                <a:srgbClr val="FFC000"/>
              </a:buClr>
              <a:buFont typeface="Wingdings" pitchFamily="2" charset="2"/>
              <a:buChar char="Ø"/>
            </a:pPr>
            <a:r>
              <a:rPr lang="en-US" sz="2000" dirty="0"/>
              <a:t>2.1% reduction in consumption from 2016 to 2017</a:t>
            </a:r>
          </a:p>
        </p:txBody>
      </p:sp>
      <p:pic>
        <p:nvPicPr>
          <p:cNvPr id="2050" name="Picture 2" descr="http://www.trbimg.com/img-4fc90ae7/turbine/chi-advocate-good-samaritan-to-trim-jobs-amid--001/6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124200"/>
            <a:ext cx="2025680" cy="1524000"/>
          </a:xfrm>
          <a:prstGeom prst="rect">
            <a:avLst/>
          </a:prstGeom>
          <a:noFill/>
        </p:spPr>
      </p:pic>
      <p:pic>
        <p:nvPicPr>
          <p:cNvPr id="2052" name="Picture 4" descr="http://www.advocatehealth.com/images/careers/lgch.jpg"/>
          <p:cNvPicPr>
            <a:picLocks noChangeAspect="1" noChangeArrowheads="1"/>
          </p:cNvPicPr>
          <p:nvPr/>
        </p:nvPicPr>
        <p:blipFill>
          <a:blip r:embed="rId7" cstate="print"/>
          <a:srcRect r="76771"/>
          <a:stretch>
            <a:fillRect/>
          </a:stretch>
        </p:blipFill>
        <p:spPr bwMode="auto">
          <a:xfrm>
            <a:off x="6858000" y="76200"/>
            <a:ext cx="1995823" cy="1348492"/>
          </a:xfrm>
          <a:prstGeom prst="rect">
            <a:avLst/>
          </a:prstGeom>
          <a:noFill/>
        </p:spPr>
      </p:pic>
      <p:pic>
        <p:nvPicPr>
          <p:cNvPr id="2054" name="Picture 6" descr="https://encrypted-tbn3.gstatic.com/images?q=tbn:ANd9GcSCu5THwPso17Pa-Rsr7YSOVyPCQcjzDYFxBUfusNkJeG3Ix797"/>
          <p:cNvPicPr>
            <a:picLocks noChangeAspect="1" noChangeArrowheads="1"/>
          </p:cNvPicPr>
          <p:nvPr/>
        </p:nvPicPr>
        <p:blipFill>
          <a:blip r:embed="rId8" cstate="print"/>
          <a:srcRect r="2667"/>
          <a:stretch>
            <a:fillRect/>
          </a:stretch>
        </p:blipFill>
        <p:spPr bwMode="auto">
          <a:xfrm>
            <a:off x="6858000" y="1524000"/>
            <a:ext cx="2002528" cy="1524001"/>
          </a:xfrm>
          <a:prstGeom prst="rect">
            <a:avLst/>
          </a:prstGeom>
          <a:noFill/>
        </p:spPr>
      </p:pic>
      <p:pic>
        <p:nvPicPr>
          <p:cNvPr id="11" name="Picture 4" descr="http://c767204.r4.cf2.rackcdn.com/cff83e3f-eb2b-4f91-85eb-1288fd5410e5.jpg"/>
          <p:cNvPicPr>
            <a:picLocks noChangeAspect="1" noChangeArrowheads="1"/>
          </p:cNvPicPr>
          <p:nvPr/>
        </p:nvPicPr>
        <p:blipFill>
          <a:blip r:embed="rId9" cstate="print"/>
          <a:srcRect b="28436"/>
          <a:stretch>
            <a:fillRect/>
          </a:stretch>
        </p:blipFill>
        <p:spPr bwMode="auto">
          <a:xfrm>
            <a:off x="304800" y="228600"/>
            <a:ext cx="4953000" cy="580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02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005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Caring for Your Health &amp; the Health of the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076" y="1862495"/>
            <a:ext cx="8229600" cy="4478116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400" i="1" dirty="0"/>
              <a:t>"Advocate recognizes that sustaining the health of the environment is critical to preserving human health. With a deeply rooted commitment to our mission, values and philosophy, we are driven to be good stewards of all our resources, including the earth."</a:t>
            </a:r>
            <a:endParaRPr lang="en-US" sz="2800" dirty="0"/>
          </a:p>
          <a:p>
            <a:pPr marL="0" indent="0" algn="r">
              <a:buNone/>
            </a:pPr>
            <a:r>
              <a:rPr lang="en-US" sz="2800" dirty="0"/>
              <a:t>Jim </a:t>
            </a:r>
            <a:r>
              <a:rPr lang="en-US" sz="2800" dirty="0" err="1"/>
              <a:t>Skogsbergh</a:t>
            </a:r>
            <a:r>
              <a:rPr lang="en-US" sz="2800" dirty="0"/>
              <a:t>, </a:t>
            </a:r>
          </a:p>
          <a:p>
            <a:pPr marL="0" indent="0" algn="r">
              <a:buNone/>
            </a:pPr>
            <a:r>
              <a:rPr lang="en-US" sz="1800" dirty="0"/>
              <a:t>President and CEO Advocate Health Care</a:t>
            </a:r>
          </a:p>
          <a:p>
            <a:pPr marL="0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065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4237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Hospitals &amp;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930"/>
            <a:ext cx="8229600" cy="4478116"/>
          </a:xfrm>
        </p:spPr>
        <p:txBody>
          <a:bodyPr/>
          <a:lstStyle/>
          <a:p>
            <a:pPr>
              <a:defRPr/>
            </a:pPr>
            <a:r>
              <a:rPr lang="en-US" dirty="0"/>
              <a:t>Hospitals use 2.7 times more energy than a commercial office building</a:t>
            </a:r>
          </a:p>
          <a:p>
            <a:pPr lvl="1">
              <a:defRPr/>
            </a:pPr>
            <a:r>
              <a:rPr lang="en-US" dirty="0"/>
              <a:t>Average U. S. hospital consumes about 260,000 </a:t>
            </a:r>
            <a:r>
              <a:rPr lang="en-US" dirty="0" err="1"/>
              <a:t>btu’s</a:t>
            </a:r>
            <a:r>
              <a:rPr lang="en-US" dirty="0"/>
              <a:t> per square foot*					</a:t>
            </a:r>
          </a:p>
          <a:p>
            <a:pPr lvl="2">
              <a:defRPr/>
            </a:pPr>
            <a:r>
              <a:rPr lang="en-US" dirty="0"/>
              <a:t>Average European hospital consumes about 150,000 </a:t>
            </a:r>
            <a:r>
              <a:rPr lang="en-US" dirty="0" err="1"/>
              <a:t>btu’s</a:t>
            </a:r>
            <a:r>
              <a:rPr lang="en-US" dirty="0"/>
              <a:t> per square foot</a:t>
            </a:r>
          </a:p>
          <a:p>
            <a:pPr>
              <a:defRPr/>
            </a:pPr>
            <a:r>
              <a:rPr lang="en-US" dirty="0"/>
              <a:t>Hospitals are not in the power generation business – that is not our core function </a:t>
            </a:r>
          </a:p>
          <a:p>
            <a:pPr lvl="1">
              <a:defRPr/>
            </a:pPr>
            <a:r>
              <a:rPr lang="en-US" dirty="0"/>
              <a:t>A few have ventured into alternative and renewable energy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64" y="6462330"/>
            <a:ext cx="23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US Dept. of Energy</a:t>
            </a:r>
          </a:p>
        </p:txBody>
      </p:sp>
    </p:spTree>
    <p:extLst>
      <p:ext uri="{BB962C8B-B14F-4D97-AF65-F5344CB8AC3E}">
        <p14:creationId xmlns:p14="http://schemas.microsoft.com/office/powerpoint/2010/main" val="4223232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361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Electrical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427"/>
            <a:ext cx="8229600" cy="4478116"/>
          </a:xfrm>
        </p:spPr>
        <p:txBody>
          <a:bodyPr/>
          <a:lstStyle/>
          <a:p>
            <a:pPr>
              <a:defRPr/>
            </a:pPr>
            <a:r>
              <a:rPr lang="en-US" dirty="0"/>
              <a:t>Number 1 concern for Healthcare Facility Managers is the lost of electricity!</a:t>
            </a:r>
          </a:p>
          <a:p>
            <a:pPr>
              <a:defRPr/>
            </a:pPr>
            <a:r>
              <a:rPr lang="en-US" dirty="0"/>
              <a:t>Technology has advanced so much over the past decades in medicine and a majority of them are equipment related</a:t>
            </a:r>
          </a:p>
          <a:p>
            <a:pPr lvl="1">
              <a:defRPr/>
            </a:pPr>
            <a:r>
              <a:rPr lang="en-US" dirty="0"/>
              <a:t>Robotic surgeries</a:t>
            </a:r>
          </a:p>
          <a:p>
            <a:pPr lvl="1">
              <a:defRPr/>
            </a:pPr>
            <a:r>
              <a:rPr lang="en-US" dirty="0"/>
              <a:t>Remote diagnostics</a:t>
            </a:r>
          </a:p>
          <a:p>
            <a:pPr lvl="1">
              <a:defRPr/>
            </a:pPr>
            <a:r>
              <a:rPr lang="en-US" dirty="0"/>
              <a:t>Remote monitoring of patient vitals</a:t>
            </a:r>
          </a:p>
          <a:p>
            <a:pPr lvl="1">
              <a:defRPr/>
            </a:pPr>
            <a:r>
              <a:rPr lang="en-US" dirty="0"/>
              <a:t>Care of neonates</a:t>
            </a:r>
          </a:p>
          <a:p>
            <a:pPr lvl="1">
              <a:defRPr/>
            </a:pPr>
            <a:r>
              <a:rPr lang="en-US" dirty="0"/>
              <a:t>Heart/lung bypass machines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064" y="6462330"/>
            <a:ext cx="23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US Dept. of Energy</a:t>
            </a:r>
          </a:p>
        </p:txBody>
      </p:sp>
    </p:spTree>
    <p:extLst>
      <p:ext uri="{BB962C8B-B14F-4D97-AF65-F5344CB8AC3E}">
        <p14:creationId xmlns:p14="http://schemas.microsoft.com/office/powerpoint/2010/main" val="3262768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361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Electrical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427"/>
            <a:ext cx="8229600" cy="4478116"/>
          </a:xfrm>
        </p:spPr>
        <p:txBody>
          <a:bodyPr/>
          <a:lstStyle/>
          <a:p>
            <a:pPr>
              <a:defRPr/>
            </a:pPr>
            <a:r>
              <a:rPr lang="en-US" dirty="0"/>
              <a:t>High tech equipment are very susceptible to power bumps, spikes and voltage fluctuations</a:t>
            </a:r>
          </a:p>
          <a:p>
            <a:pPr>
              <a:defRPr/>
            </a:pPr>
            <a:r>
              <a:rPr lang="en-US" dirty="0"/>
              <a:t>A lot of equipment go into a self check mode, delaying restart for a period of time, thus jeopardizing life support</a:t>
            </a:r>
          </a:p>
          <a:p>
            <a:pPr>
              <a:defRPr/>
            </a:pPr>
            <a:r>
              <a:rPr lang="en-US" dirty="0"/>
              <a:t>Building support equipment shut down and negatively impact environmental functions</a:t>
            </a:r>
          </a:p>
          <a:p>
            <a:pPr lvl="1">
              <a:defRPr/>
            </a:pPr>
            <a:r>
              <a:rPr lang="en-US" dirty="0"/>
              <a:t>Room pressurization relationships</a:t>
            </a:r>
          </a:p>
          <a:p>
            <a:pPr lvl="1">
              <a:defRPr/>
            </a:pPr>
            <a:r>
              <a:rPr lang="en-US" dirty="0"/>
              <a:t>Room temperature and humidity parameters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4" y="6462330"/>
            <a:ext cx="23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US Dept. of Energy</a:t>
            </a:r>
          </a:p>
        </p:txBody>
      </p:sp>
    </p:spTree>
    <p:extLst>
      <p:ext uri="{BB962C8B-B14F-4D97-AF65-F5344CB8AC3E}">
        <p14:creationId xmlns:p14="http://schemas.microsoft.com/office/powerpoint/2010/main" val="3949252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4D253-29FE-49B7-8BAF-C158E0090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472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Clinical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8ED31C-2716-48FA-9B7B-6348FF29D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6900"/>
            <a:ext cx="8229600" cy="4478116"/>
          </a:xfrm>
        </p:spPr>
        <p:txBody>
          <a:bodyPr/>
          <a:lstStyle/>
          <a:p>
            <a:r>
              <a:rPr lang="en-US" dirty="0"/>
              <a:t>Maintaining the “Environment of Care” is crucial to successful clinical outcomes</a:t>
            </a:r>
          </a:p>
          <a:p>
            <a:pPr lvl="1"/>
            <a:r>
              <a:rPr lang="en-US" dirty="0"/>
              <a:t>Air pressure differentials</a:t>
            </a:r>
          </a:p>
          <a:p>
            <a:pPr lvl="1"/>
            <a:r>
              <a:rPr lang="en-US" dirty="0"/>
              <a:t>Temperature/Humidity parameters</a:t>
            </a:r>
          </a:p>
          <a:p>
            <a:pPr lvl="1"/>
            <a:r>
              <a:rPr lang="en-US" dirty="0"/>
              <a:t>Air exchanges</a:t>
            </a:r>
          </a:p>
          <a:p>
            <a:r>
              <a:rPr lang="en-US" dirty="0"/>
              <a:t>Clinical outcomes impact how hospitals are paid</a:t>
            </a:r>
          </a:p>
          <a:p>
            <a:r>
              <a:rPr lang="en-US" dirty="0"/>
              <a:t>Patient satisfaction also impact financial reimbursements</a:t>
            </a:r>
          </a:p>
        </p:txBody>
      </p:sp>
    </p:spTree>
    <p:extLst>
      <p:ext uri="{BB962C8B-B14F-4D97-AF65-F5344CB8AC3E}">
        <p14:creationId xmlns:p14="http://schemas.microsoft.com/office/powerpoint/2010/main" val="386989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361"/>
            <a:ext cx="8229600" cy="867427"/>
          </a:xfrm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0129"/>
            <a:ext cx="8229600" cy="447811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Regardless of how a hospital is supplied electrically, whether from a micro grid or a traditional grid, the most important factor is the reliability and quality of the electrical feed!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064" y="6462330"/>
            <a:ext cx="23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 US Dept. of Energy</a:t>
            </a:r>
          </a:p>
        </p:txBody>
      </p:sp>
    </p:spTree>
    <p:extLst>
      <p:ext uri="{BB962C8B-B14F-4D97-AF65-F5344CB8AC3E}">
        <p14:creationId xmlns:p14="http://schemas.microsoft.com/office/powerpoint/2010/main" val="642997772"/>
      </p:ext>
    </p:extLst>
  </p:cSld>
  <p:clrMapOvr>
    <a:masterClrMapping/>
  </p:clrMapOvr>
</p:sld>
</file>

<file path=ppt/theme/theme1.xml><?xml version="1.0" encoding="utf-8"?>
<a:theme xmlns:a="http://schemas.openxmlformats.org/drawingml/2006/main" name="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AHC PPT Template.potx</Template>
  <TotalTime>2043</TotalTime>
  <Words>401</Words>
  <Application>Microsoft Macintosh PowerPoint</Application>
  <PresentationFormat>On-screen Show (4:3)</PresentationFormat>
  <Paragraphs>62</Paragraphs>
  <Slides>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AHC PPT Template</vt:lpstr>
      <vt:lpstr>Hospitals &amp; Electrical Reliability</vt:lpstr>
      <vt:lpstr>PowerPoint Presentation</vt:lpstr>
      <vt:lpstr>Caring for Your Health &amp; the Health of the Earth</vt:lpstr>
      <vt:lpstr>Hospitals &amp; Electricity</vt:lpstr>
      <vt:lpstr>Electrical Reliability</vt:lpstr>
      <vt:lpstr>Electrical Reliability</vt:lpstr>
      <vt:lpstr>Clinical Outcomes</vt:lpstr>
      <vt:lpstr>Summary</vt:lpstr>
    </vt:vector>
  </TitlesOfParts>
  <Company>HY Connect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Hampton</dc:creator>
  <cp:lastModifiedBy>HG Chissell</cp:lastModifiedBy>
  <cp:revision>162</cp:revision>
  <cp:lastPrinted>2017-03-01T22:13:30Z</cp:lastPrinted>
  <dcterms:created xsi:type="dcterms:W3CDTF">2011-10-04T15:35:58Z</dcterms:created>
  <dcterms:modified xsi:type="dcterms:W3CDTF">2018-03-01T12:50:56Z</dcterms:modified>
</cp:coreProperties>
</file>